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E6D6-620B-4F91-BB2A-1F7623D1565A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6EB3-FD3D-44A9-95D2-1CEC029E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975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E6D6-620B-4F91-BB2A-1F7623D1565A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6EB3-FD3D-44A9-95D2-1CEC029E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9217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E6D6-620B-4F91-BB2A-1F7623D1565A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6EB3-FD3D-44A9-95D2-1CEC029E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149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E6D6-620B-4F91-BB2A-1F7623D1565A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6EB3-FD3D-44A9-95D2-1CEC029E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71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E6D6-620B-4F91-BB2A-1F7623D1565A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6EB3-FD3D-44A9-95D2-1CEC029E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6910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E6D6-620B-4F91-BB2A-1F7623D1565A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6EB3-FD3D-44A9-95D2-1CEC029E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289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E6D6-620B-4F91-BB2A-1F7623D1565A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6EB3-FD3D-44A9-95D2-1CEC029E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052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E6D6-620B-4F91-BB2A-1F7623D1565A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6EB3-FD3D-44A9-95D2-1CEC029E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476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E6D6-620B-4F91-BB2A-1F7623D1565A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6EB3-FD3D-44A9-95D2-1CEC029E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8740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E6D6-620B-4F91-BB2A-1F7623D1565A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6EB3-FD3D-44A9-95D2-1CEC029E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756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E6D6-620B-4F91-BB2A-1F7623D1565A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6EB3-FD3D-44A9-95D2-1CEC029E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340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6E6D6-620B-4F91-BB2A-1F7623D1565A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F6EB3-FD3D-44A9-95D2-1CEC029E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00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538736" cy="3515990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rgbClr val="FF0000"/>
                </a:solidFill>
              </a:rPr>
              <a:t>RADZENIE SOBIE </a:t>
            </a:r>
            <a:br>
              <a:rPr lang="pl-PL" sz="3200" dirty="0" smtClean="0">
                <a:solidFill>
                  <a:srgbClr val="FF0000"/>
                </a:solidFill>
              </a:rPr>
            </a:br>
            <a:r>
              <a:rPr lang="pl-PL" sz="3200" dirty="0" smtClean="0">
                <a:solidFill>
                  <a:srgbClr val="FF0000"/>
                </a:solidFill>
              </a:rPr>
              <a:t>ZE STRESEM</a:t>
            </a:r>
            <a:br>
              <a:rPr lang="pl-PL" sz="3200" dirty="0" smtClean="0">
                <a:solidFill>
                  <a:srgbClr val="FF0000"/>
                </a:solidFill>
              </a:rPr>
            </a:br>
            <a:r>
              <a:rPr lang="pl-PL" sz="3200" dirty="0" smtClean="0">
                <a:solidFill>
                  <a:srgbClr val="FF0000"/>
                </a:solidFill>
              </a:rPr>
              <a:t> EGZAMINACYJNYM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211960" y="273050"/>
            <a:ext cx="4474840" cy="5853113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 smtClean="0"/>
              <a:t>STAN OBCIĄŻENIA PSYCHICZNEGO POWSTAJĄCY W SYTUACJI ZAGROŻENIA, UTRUDNIENIA LUB NIEMOŻNOŚCI REALIZACJI WAŻNYCH DLA</a:t>
            </a:r>
          </a:p>
          <a:p>
            <a:pPr marL="0" indent="0" algn="ctr">
              <a:buNone/>
            </a:pPr>
            <a:r>
              <a:rPr lang="pl-PL" sz="2800" b="1" i="1" dirty="0" smtClean="0">
                <a:solidFill>
                  <a:srgbClr val="FF0000"/>
                </a:solidFill>
              </a:rPr>
              <a:t>Ciebie </a:t>
            </a:r>
          </a:p>
          <a:p>
            <a:pPr marL="0" indent="0">
              <a:buNone/>
            </a:pPr>
            <a:r>
              <a:rPr lang="pl-PL" sz="2000" dirty="0" smtClean="0"/>
              <a:t>CELÓW, ZADAŃ, WARTOŚCI.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2"/>
          </p:nvPr>
        </p:nvSpPr>
        <p:spPr>
          <a:xfrm>
            <a:off x="457200" y="4077072"/>
            <a:ext cx="3008313" cy="2049091"/>
          </a:xfrm>
        </p:spPr>
        <p:txBody>
          <a:bodyPr>
            <a:normAutofit/>
          </a:bodyPr>
          <a:lstStyle/>
          <a:p>
            <a:r>
              <a:rPr lang="pl-PL" sz="8800" dirty="0" smtClean="0"/>
              <a:t>STRES</a:t>
            </a:r>
            <a:endParaRPr lang="pl-PL" sz="8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895" y="2855277"/>
            <a:ext cx="3816424" cy="3460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462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07678"/>
          </a:xfrm>
        </p:spPr>
        <p:txBody>
          <a:bodyPr/>
          <a:lstStyle/>
          <a:p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MÓWIENIE DO SIEBIE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851920" y="273050"/>
            <a:ext cx="4834880" cy="585311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pl-PL" sz="2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Najlepszy jest uśmiech</a:t>
            </a:r>
          </a:p>
          <a:p>
            <a:pPr marL="0" indent="0">
              <a:buNone/>
            </a:pPr>
            <a:endParaRPr lang="pl-PL" sz="29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2900" dirty="0" smtClean="0"/>
              <a:t>(obniża poziom kortyzolu i adrenaliny – </a:t>
            </a:r>
          </a:p>
          <a:p>
            <a:pPr marL="0" indent="0" algn="ctr">
              <a:buNone/>
            </a:pPr>
            <a:endParaRPr lang="pl-PL" sz="2900" dirty="0"/>
          </a:p>
          <a:p>
            <a:pPr marL="0" indent="0" algn="ctr">
              <a:buNone/>
            </a:pPr>
            <a:r>
              <a:rPr lang="pl-PL" sz="2900" dirty="0" smtClean="0"/>
              <a:t>hormonów stresu oraz zwiększa odporność)</a:t>
            </a:r>
          </a:p>
          <a:p>
            <a:pPr marL="0" indent="0" algn="ctr">
              <a:buNone/>
            </a:pPr>
            <a:endParaRPr lang="pl-PL" sz="2900" dirty="0"/>
          </a:p>
          <a:p>
            <a:pPr marL="0" indent="0" algn="ctr">
              <a:buNone/>
            </a:pPr>
            <a:endParaRPr lang="pl-PL" sz="2900" dirty="0" smtClean="0"/>
          </a:p>
          <a:p>
            <a:pPr marL="0" indent="0" algn="ctr">
              <a:buNone/>
            </a:pPr>
            <a:endParaRPr lang="pl-PL" sz="2900" dirty="0"/>
          </a:p>
          <a:p>
            <a:pPr marL="0" indent="0" algn="ctr">
              <a:buNone/>
            </a:pPr>
            <a:endParaRPr lang="pl-PL" sz="2900" dirty="0" smtClean="0"/>
          </a:p>
          <a:p>
            <a:pPr marL="0" indent="0" algn="ctr">
              <a:buNone/>
            </a:pPr>
            <a:endParaRPr lang="pl-PL" sz="2900" dirty="0"/>
          </a:p>
          <a:p>
            <a:pPr marL="0" indent="0" algn="ctr">
              <a:buNone/>
            </a:pPr>
            <a:endParaRPr lang="pl-PL" sz="2900" dirty="0" smtClean="0"/>
          </a:p>
          <a:p>
            <a:pPr marL="0" indent="0" algn="ctr">
              <a:buNone/>
            </a:pPr>
            <a:endParaRPr lang="pl-PL" sz="2900" dirty="0"/>
          </a:p>
          <a:p>
            <a:pPr marL="0" indent="0" algn="ctr">
              <a:buNone/>
            </a:pPr>
            <a:endParaRPr lang="pl-PL" sz="2900" dirty="0" smtClean="0"/>
          </a:p>
          <a:p>
            <a:pPr marL="0" indent="0" algn="ctr">
              <a:buNone/>
            </a:pPr>
            <a:r>
              <a:rPr lang="pl-PL" sz="2900" dirty="0" smtClean="0"/>
              <a:t>Sprawdza się technika wizualizacji</a:t>
            </a:r>
          </a:p>
          <a:p>
            <a:pPr marL="0" indent="0" algn="ctr">
              <a:buNone/>
            </a:pPr>
            <a:r>
              <a:rPr lang="pl-PL" sz="2900" dirty="0" smtClean="0"/>
              <a:t>(myślenie o miłych rzeczach).</a:t>
            </a:r>
          </a:p>
          <a:p>
            <a:pPr marL="0" indent="0" algn="ctr">
              <a:buNone/>
            </a:pPr>
            <a:endParaRPr lang="pl-PL" sz="2900" dirty="0" smtClean="0"/>
          </a:p>
          <a:p>
            <a:pPr marL="0" indent="0" algn="ctr">
              <a:buNone/>
            </a:pPr>
            <a:r>
              <a:rPr lang="pl-PL" sz="2900" dirty="0" smtClean="0"/>
              <a:t>Sen ( 7 – 8 godzin)</a:t>
            </a:r>
          </a:p>
          <a:p>
            <a:pPr marL="0" indent="0" algn="ctr">
              <a:buNone/>
            </a:pPr>
            <a:endParaRPr lang="pl-PL" sz="2900" dirty="0" smtClean="0"/>
          </a:p>
          <a:p>
            <a:pPr marL="0" indent="0" algn="ctr">
              <a:buNone/>
            </a:pPr>
            <a:r>
              <a:rPr lang="pl-PL" sz="2900" dirty="0" smtClean="0"/>
              <a:t>Sport zmniejsza się poziom kortyzolu, zwiększa poziom endorfin ( hormonu szczęścia).</a:t>
            </a:r>
            <a:endParaRPr lang="pl-PL" sz="29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>
          <a:xfrm>
            <a:off x="467544" y="1484784"/>
            <a:ext cx="3384376" cy="4691063"/>
          </a:xfrm>
        </p:spPr>
        <p:txBody>
          <a:bodyPr>
            <a:normAutofit/>
          </a:bodyPr>
          <a:lstStyle/>
          <a:p>
            <a:r>
              <a:rPr lang="pl-PL" sz="1800" dirty="0" smtClean="0"/>
              <a:t>W stresowych sytuacjach negatywne myśli o sobie</a:t>
            </a:r>
          </a:p>
          <a:p>
            <a:pPr algn="ctr"/>
            <a:r>
              <a:rPr lang="pl-PL" sz="1800" i="1" dirty="0" smtClean="0">
                <a:solidFill>
                  <a:srgbClr val="FF0000"/>
                </a:solidFill>
              </a:rPr>
              <a:t> (np. „Jestem do niczego”,</a:t>
            </a:r>
          </a:p>
          <a:p>
            <a:pPr algn="ctr"/>
            <a:r>
              <a:rPr lang="pl-PL" sz="1800" i="1" dirty="0" smtClean="0">
                <a:solidFill>
                  <a:srgbClr val="FF0000"/>
                </a:solidFill>
              </a:rPr>
              <a:t>„Na pewno nie dam sobie rady”) </a:t>
            </a:r>
          </a:p>
          <a:p>
            <a:pPr algn="ctr"/>
            <a:endParaRPr lang="pl-PL" sz="1800" i="1" dirty="0" smtClean="0">
              <a:solidFill>
                <a:srgbClr val="FF0000"/>
              </a:solidFill>
            </a:endParaRPr>
          </a:p>
          <a:p>
            <a:r>
              <a:rPr lang="pl-PL" sz="1800" dirty="0" smtClean="0"/>
              <a:t>mogą Ci przesłonić perspektywę, dlatego skoncentruj się na dawaniu sobie pozytywnej informacji zwrotnej, np.</a:t>
            </a:r>
          </a:p>
          <a:p>
            <a:endParaRPr lang="pl-PL" sz="1800" dirty="0" smtClean="0"/>
          </a:p>
          <a:p>
            <a:pPr algn="ctr"/>
            <a:r>
              <a:rPr lang="pl-PL" sz="1800" b="1" i="1" dirty="0" smtClean="0">
                <a:solidFill>
                  <a:srgbClr val="FF0000"/>
                </a:solidFill>
              </a:rPr>
              <a:t> „Spokojnie  dasz sobie radę”, </a:t>
            </a:r>
          </a:p>
          <a:p>
            <a:pPr algn="ctr"/>
            <a:r>
              <a:rPr lang="pl-PL" sz="1800" b="1" i="1" dirty="0" smtClean="0">
                <a:solidFill>
                  <a:srgbClr val="FF0000"/>
                </a:solidFill>
              </a:rPr>
              <a:t>„Przygotowałeś się do tego, wiesz co masz robić”.</a:t>
            </a:r>
          </a:p>
          <a:p>
            <a:endParaRPr lang="pl-PL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2856"/>
            <a:ext cx="3619103" cy="1487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02856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970784" cy="1162050"/>
          </a:xfrm>
        </p:spPr>
        <p:txBody>
          <a:bodyPr/>
          <a:lstStyle/>
          <a:p>
            <a:pPr algn="ctr"/>
            <a:r>
              <a:rPr lang="pl-PL" sz="2400" dirty="0" smtClean="0">
                <a:solidFill>
                  <a:srgbClr val="FF0000"/>
                </a:solidFill>
              </a:rPr>
              <a:t>LISTA SPOSOBÓW</a:t>
            </a:r>
            <a:br>
              <a:rPr lang="pl-PL" sz="2400" dirty="0" smtClean="0">
                <a:solidFill>
                  <a:srgbClr val="FF0000"/>
                </a:solidFill>
              </a:rPr>
            </a:br>
            <a:r>
              <a:rPr lang="pl-PL" sz="2400" dirty="0" smtClean="0">
                <a:solidFill>
                  <a:srgbClr val="FF0000"/>
                </a:solidFill>
              </a:rPr>
              <a:t>NA STRES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11960" y="273050"/>
            <a:ext cx="4474840" cy="62522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sz="2600" dirty="0" smtClean="0"/>
          </a:p>
          <a:p>
            <a:pPr marL="0" indent="0" algn="ctr">
              <a:buNone/>
            </a:pPr>
            <a:r>
              <a:rPr lang="pl-PL" sz="2600" dirty="0" smtClean="0"/>
              <a:t>• Ćwiczenia</a:t>
            </a:r>
          </a:p>
          <a:p>
            <a:pPr marL="0" indent="0" algn="ctr">
              <a:buNone/>
            </a:pPr>
            <a:r>
              <a:rPr lang="pl-PL" sz="2600" dirty="0" smtClean="0"/>
              <a:t>• Głębokie oddychanie</a:t>
            </a:r>
          </a:p>
          <a:p>
            <a:pPr marL="0" indent="0" algn="ctr">
              <a:buNone/>
            </a:pPr>
            <a:r>
              <a:rPr lang="pl-PL" sz="2600" dirty="0" smtClean="0"/>
              <a:t>• Śmiech</a:t>
            </a:r>
          </a:p>
          <a:p>
            <a:pPr marL="0" indent="0" algn="ctr">
              <a:buNone/>
            </a:pPr>
            <a:r>
              <a:rPr lang="pl-PL" sz="2600" dirty="0" smtClean="0"/>
              <a:t>• Słuchanie muzyki</a:t>
            </a:r>
          </a:p>
          <a:p>
            <a:pPr marL="0" indent="0" algn="ctr">
              <a:buNone/>
            </a:pPr>
            <a:r>
              <a:rPr lang="pl-PL" sz="2600" dirty="0" smtClean="0"/>
              <a:t>• Relaksacja</a:t>
            </a:r>
          </a:p>
          <a:p>
            <a:pPr marL="0" indent="0" algn="ctr">
              <a:buNone/>
            </a:pPr>
            <a:r>
              <a:rPr lang="pl-PL" sz="2600" dirty="0" smtClean="0"/>
              <a:t>• Kolorowanie, malowanie</a:t>
            </a:r>
          </a:p>
          <a:p>
            <a:pPr marL="0" indent="0" algn="ctr">
              <a:buNone/>
            </a:pPr>
            <a:r>
              <a:rPr lang="pl-PL" sz="2600" dirty="0" smtClean="0"/>
              <a:t>• Zabawa z psem/kotem/królikiem</a:t>
            </a:r>
          </a:p>
          <a:p>
            <a:pPr marL="0" indent="0" algn="ctr">
              <a:buNone/>
            </a:pPr>
            <a:r>
              <a:rPr lang="pl-PL" sz="2600" dirty="0" smtClean="0"/>
              <a:t>• Spacerowanie</a:t>
            </a:r>
          </a:p>
          <a:p>
            <a:pPr marL="0" indent="0" algn="ctr">
              <a:buNone/>
            </a:pPr>
            <a:r>
              <a:rPr lang="pl-PL" sz="2600" dirty="0" smtClean="0"/>
              <a:t>• Robienie czegoś dla innych</a:t>
            </a:r>
          </a:p>
          <a:p>
            <a:pPr marL="0" indent="0" algn="ctr">
              <a:buNone/>
            </a:pPr>
            <a:r>
              <a:rPr lang="pl-PL" sz="2600" dirty="0" smtClean="0"/>
              <a:t>• Wyprostowanie się</a:t>
            </a:r>
          </a:p>
          <a:p>
            <a:pPr marL="0" indent="0" algn="ctr">
              <a:buNone/>
            </a:pPr>
            <a:r>
              <a:rPr lang="pl-PL" sz="2600" dirty="0" smtClean="0"/>
              <a:t>• Oglądanie nieba (gwiazd albo chmur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3744416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04802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42175" cy="2190452"/>
          </a:xfrm>
        </p:spPr>
        <p:txBody>
          <a:bodyPr>
            <a:normAutofit/>
          </a:bodyPr>
          <a:lstStyle/>
          <a:p>
            <a:pPr algn="r"/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/>
            </a:r>
            <a:br>
              <a:rPr lang="pl-PL" i="1" dirty="0" smtClean="0"/>
            </a:br>
            <a:endParaRPr lang="pl-PL" i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763688" y="1936625"/>
            <a:ext cx="49685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		</a:t>
            </a:r>
            <a:r>
              <a:rPr lang="pl-PL" sz="4800" b="1" i="1" dirty="0" smtClean="0">
                <a:latin typeface="Bookman Old Style" pitchFamily="18" charset="0"/>
              </a:rPr>
              <a:t>DZIĘKUJE</a:t>
            </a:r>
            <a:endParaRPr lang="pl-PL" sz="4800" b="1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3193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sz="2400" dirty="0" smtClean="0"/>
          </a:p>
          <a:p>
            <a:pPr marL="0" indent="0" algn="ctr">
              <a:buNone/>
            </a:pPr>
            <a:r>
              <a:rPr lang="pl-PL" sz="2400" dirty="0" smtClean="0"/>
              <a:t>Według badań, najwięcej sytuacji stresujących dla młodych osób w szkole wiąże się </a:t>
            </a:r>
          </a:p>
          <a:p>
            <a:pPr marL="0" indent="0" algn="ctr">
              <a:buNone/>
            </a:pPr>
            <a:r>
              <a:rPr lang="pl-PL" sz="2400" dirty="0" smtClean="0"/>
              <a:t>z egzaminami i klasówkami </a:t>
            </a:r>
          </a:p>
          <a:p>
            <a:pPr marL="0" indent="0" algn="ctr">
              <a:buNone/>
            </a:pPr>
            <a:r>
              <a:rPr lang="pl-PL" sz="2400" dirty="0" smtClean="0"/>
              <a:t>– stanowi to prawie połowę wszystkich przeżywanych stresorów.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764704"/>
            <a:ext cx="3008313" cy="5361459"/>
          </a:xfrm>
        </p:spPr>
        <p:txBody>
          <a:bodyPr>
            <a:normAutofit/>
          </a:bodyPr>
          <a:lstStyle/>
          <a:p>
            <a:endParaRPr lang="pl-PL" sz="88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l-PL" sz="8800" b="1" i="1" dirty="0" smtClean="0">
                <a:solidFill>
                  <a:schemeClr val="accent5">
                    <a:lumMod val="75000"/>
                  </a:schemeClr>
                </a:solidFill>
              </a:rPr>
              <a:t>47,3%</a:t>
            </a:r>
            <a:endParaRPr lang="pl-PL" sz="8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573016"/>
            <a:ext cx="468052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41802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200" dirty="0" smtClean="0">
                <a:solidFill>
                  <a:srgbClr val="7030A0"/>
                </a:solidFill>
              </a:rPr>
              <a:t>zastanów się!</a:t>
            </a:r>
            <a:br>
              <a:rPr lang="pl-PL" sz="2200" dirty="0" smtClean="0">
                <a:solidFill>
                  <a:srgbClr val="7030A0"/>
                </a:solidFill>
              </a:rPr>
            </a:br>
            <a:r>
              <a:rPr lang="pl-PL" sz="2200" dirty="0" smtClean="0">
                <a:solidFill>
                  <a:srgbClr val="7030A0"/>
                </a:solidFill>
              </a:rPr>
              <a:t>JAK SIĘ CZUJESZ </a:t>
            </a:r>
            <a:br>
              <a:rPr lang="pl-PL" sz="2200" dirty="0" smtClean="0">
                <a:solidFill>
                  <a:srgbClr val="7030A0"/>
                </a:solidFill>
              </a:rPr>
            </a:br>
            <a:r>
              <a:rPr lang="pl-PL" sz="2200" dirty="0" smtClean="0">
                <a:solidFill>
                  <a:srgbClr val="7030A0"/>
                </a:solidFill>
              </a:rPr>
              <a:t>W STRESIE?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923928" y="273050"/>
            <a:ext cx="4762872" cy="5853113"/>
          </a:xfrm>
        </p:spPr>
        <p:txBody>
          <a:bodyPr/>
          <a:lstStyle/>
          <a:p>
            <a:pPr marL="0" indent="0" algn="ctr">
              <a:buNone/>
            </a:pPr>
            <a:r>
              <a:rPr lang="pl-PL" sz="2000" dirty="0" smtClean="0"/>
              <a:t>Stres może się u Ciebie objawiać bólami głowy</a:t>
            </a:r>
          </a:p>
          <a:p>
            <a:pPr marL="0" indent="0" algn="ctr">
              <a:buNone/>
            </a:pPr>
            <a:r>
              <a:rPr lang="pl-PL" sz="2000" dirty="0" smtClean="0"/>
              <a:t> i bezsennością.</a:t>
            </a:r>
          </a:p>
          <a:p>
            <a:pPr marL="0" indent="0" algn="ctr">
              <a:buNone/>
            </a:pPr>
            <a:r>
              <a:rPr lang="pl-PL" sz="2000" dirty="0" smtClean="0"/>
              <a:t>Możesz też cierpieć na rozstrój żołądka.</a:t>
            </a:r>
          </a:p>
          <a:p>
            <a:pPr marL="0" indent="0" algn="ctr">
              <a:buNone/>
            </a:pPr>
            <a:endParaRPr lang="pl-PL" sz="2000" dirty="0" smtClean="0"/>
          </a:p>
          <a:p>
            <a:pPr marL="0" indent="0" algn="ctr">
              <a:buNone/>
            </a:pPr>
            <a:r>
              <a:rPr lang="pl-PL" sz="2000" dirty="0" smtClean="0"/>
              <a:t>Osoby z Twojego otoczenia</a:t>
            </a:r>
          </a:p>
          <a:p>
            <a:pPr marL="0" indent="0" algn="ctr">
              <a:buNone/>
            </a:pPr>
            <a:r>
              <a:rPr lang="pl-PL" sz="2000" dirty="0" smtClean="0"/>
              <a:t> (rodzice i przyjaciele) mogą myśleć,</a:t>
            </a:r>
          </a:p>
          <a:p>
            <a:pPr marL="0" indent="0" algn="ctr">
              <a:buNone/>
            </a:pPr>
            <a:r>
              <a:rPr lang="pl-PL" sz="2000" dirty="0" smtClean="0"/>
              <a:t> że to zwykłe złe samopoczucie.</a:t>
            </a:r>
          </a:p>
          <a:p>
            <a:pPr marL="0" indent="0" algn="ctr">
              <a:buNone/>
            </a:pPr>
            <a:endParaRPr lang="pl-PL" sz="2000" dirty="0" smtClean="0"/>
          </a:p>
          <a:p>
            <a:pPr marL="0" indent="0" algn="ctr">
              <a:buNone/>
            </a:pPr>
            <a:r>
              <a:rPr lang="pl-PL" sz="2000" dirty="0" smtClean="0"/>
              <a:t>CZY TO STRES</a:t>
            </a:r>
          </a:p>
          <a:p>
            <a:pPr marL="0" indent="0" algn="ctr">
              <a:buNone/>
            </a:pPr>
            <a:r>
              <a:rPr lang="pl-PL" sz="2000" dirty="0" smtClean="0"/>
              <a:t>EGZAMINACYJNY?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682752" cy="5018236"/>
          </a:xfrm>
        </p:spPr>
        <p:txBody>
          <a:bodyPr>
            <a:normAutofit/>
          </a:bodyPr>
          <a:lstStyle/>
          <a:p>
            <a:r>
              <a:rPr lang="pl-PL" sz="1800" dirty="0" smtClean="0"/>
              <a:t>Stres pomaga zachować skupienie, energię i czujność</a:t>
            </a:r>
          </a:p>
          <a:p>
            <a:endParaRPr lang="pl-PL" sz="1800" dirty="0" smtClean="0"/>
          </a:p>
          <a:p>
            <a:r>
              <a:rPr lang="pl-PL" sz="1800" dirty="0" smtClean="0"/>
              <a:t>W sytuacjach awaryjnych stres może uratować życie, dając dodatkową siłę do obrony</a:t>
            </a:r>
          </a:p>
          <a:p>
            <a:endParaRPr lang="pl-PL" sz="1800" dirty="0" smtClean="0"/>
          </a:p>
          <a:p>
            <a:r>
              <a:rPr lang="pl-PL" sz="1800" dirty="0" smtClean="0"/>
              <a:t> Na początku stres może wywołać wzrost intensywności i tempa działań </a:t>
            </a:r>
            <a:r>
              <a:rPr lang="pl-PL" sz="1800" dirty="0" smtClean="0"/>
              <a:t> </a:t>
            </a:r>
            <a:r>
              <a:rPr lang="pl-PL" sz="1800" dirty="0" smtClean="0"/>
              <a:t>przyspieszenie procesów myślenia, pamięci, zwiększenie wrażliwości na bodźce, co sprzyja wykorzystaniu pełni Twoich możliwości i objawia się poprawą sterowania zachowaniem i jego integracji</a:t>
            </a:r>
          </a:p>
          <a:p>
            <a:endParaRPr lang="pl-P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365104"/>
            <a:ext cx="2657475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9532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93992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pl-PL" sz="2900" dirty="0" smtClean="0"/>
          </a:p>
          <a:p>
            <a:pPr marL="0" indent="0">
              <a:buNone/>
            </a:pPr>
            <a:r>
              <a:rPr lang="pl-PL" sz="2900" dirty="0" smtClean="0"/>
              <a:t>1.Czy kiedy piszesz klasówkę, robi Ci się ciemno przed oczami i w głowie (poczucie pustki)?</a:t>
            </a:r>
          </a:p>
          <a:p>
            <a:pPr marL="514350" indent="-514350">
              <a:buAutoNum type="arabicPeriod"/>
            </a:pPr>
            <a:endParaRPr lang="pl-PL" sz="2900" dirty="0" smtClean="0"/>
          </a:p>
          <a:p>
            <a:pPr marL="0" indent="0">
              <a:buNone/>
            </a:pPr>
            <a:r>
              <a:rPr lang="pl-PL" sz="2900" dirty="0" smtClean="0"/>
              <a:t>2. Czy przed klasówką łatwiej się irytujesz, krzyczysz albo bywasz niesympatyczny/niesympatyczna dla bliskich?</a:t>
            </a:r>
          </a:p>
          <a:p>
            <a:pPr marL="0" indent="0">
              <a:buNone/>
            </a:pPr>
            <a:endParaRPr lang="pl-PL" sz="2900" dirty="0" smtClean="0"/>
          </a:p>
          <a:p>
            <a:pPr marL="0" indent="0">
              <a:buNone/>
            </a:pPr>
            <a:r>
              <a:rPr lang="pl-PL" sz="2900" dirty="0" smtClean="0"/>
              <a:t>3. Czy myślisz sobie, że jesteś do niczego? Nie dasz rady?</a:t>
            </a:r>
          </a:p>
          <a:p>
            <a:pPr marL="0" indent="0">
              <a:buNone/>
            </a:pPr>
            <a:endParaRPr lang="pl-PL" sz="2900" dirty="0" smtClean="0"/>
          </a:p>
          <a:p>
            <a:pPr marL="0" indent="0">
              <a:buNone/>
            </a:pPr>
            <a:r>
              <a:rPr lang="pl-PL" sz="2900" dirty="0" smtClean="0"/>
              <a:t>4. Czy w czasie testu masz szybszy oddech, czujesz bicie serca?</a:t>
            </a:r>
          </a:p>
          <a:p>
            <a:pPr marL="0" indent="0">
              <a:buNone/>
            </a:pPr>
            <a:endParaRPr lang="pl-PL" sz="2900" dirty="0" smtClean="0"/>
          </a:p>
          <a:p>
            <a:pPr marL="0" indent="0">
              <a:buNone/>
            </a:pPr>
            <a:r>
              <a:rPr lang="pl-PL" sz="2900" dirty="0" smtClean="0"/>
              <a:t>5. Czy trzęsą ci się dłonie, pocisz się bardziej niż zwykle?</a:t>
            </a:r>
          </a:p>
          <a:p>
            <a:pPr marL="0" indent="0">
              <a:buNone/>
            </a:pPr>
            <a:endParaRPr lang="pl-PL" sz="2900" dirty="0" smtClean="0"/>
          </a:p>
          <a:p>
            <a:pPr marL="0" indent="0">
              <a:buNone/>
            </a:pPr>
            <a:r>
              <a:rPr lang="pl-PL" sz="2900" dirty="0" smtClean="0"/>
              <a:t>6. Czy po napisanym teście przypominasz sobie wszystkie poprawne odpowiedzi?</a:t>
            </a:r>
          </a:p>
          <a:p>
            <a:pPr marL="0" indent="0">
              <a:buNone/>
            </a:pPr>
            <a:endParaRPr lang="pl-PL" sz="2900" dirty="0" smtClean="0"/>
          </a:p>
          <a:p>
            <a:pPr marL="0" indent="0">
              <a:buNone/>
            </a:pPr>
            <a:r>
              <a:rPr lang="pl-PL" sz="2900" dirty="0" smtClean="0"/>
              <a:t>7. Czy masz wrażenie, że prace domowe lepiej Ci wychodzą niż klasówki?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3284984"/>
            <a:ext cx="3008313" cy="2841179"/>
          </a:xfrm>
        </p:spPr>
        <p:txBody>
          <a:bodyPr/>
          <a:lstStyle/>
          <a:p>
            <a:endParaRPr lang="pl-PL" dirty="0" smtClean="0"/>
          </a:p>
          <a:p>
            <a:pPr algn="ctr"/>
            <a:r>
              <a:rPr lang="pl-PL" sz="2000" b="1" dirty="0" smtClean="0">
                <a:solidFill>
                  <a:srgbClr val="7030A0"/>
                </a:solidFill>
              </a:rPr>
              <a:t>Zastanawiasz się, czy to, co odczuwasz to stres egzaminacyjny?</a:t>
            </a:r>
          </a:p>
          <a:p>
            <a:pPr algn="ctr"/>
            <a:endParaRPr lang="pl-PL" sz="2000" b="1" dirty="0" smtClean="0">
              <a:solidFill>
                <a:srgbClr val="7030A0"/>
              </a:solidFill>
            </a:endParaRPr>
          </a:p>
          <a:p>
            <a:pPr algn="ctr"/>
            <a:r>
              <a:rPr lang="pl-PL" sz="2000" b="1" dirty="0" smtClean="0">
                <a:solidFill>
                  <a:srgbClr val="7030A0"/>
                </a:solidFill>
              </a:rPr>
              <a:t>Odpowiedz sobie na poniższe pytania:</a:t>
            </a:r>
          </a:p>
          <a:p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3312368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36505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4 KROKI RADZENIA SOBIE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rgbClr val="7030A0"/>
                </a:solidFill>
              </a:rPr>
              <a:t>SKĄD SIĘ BIERZE STRES </a:t>
            </a:r>
          </a:p>
          <a:p>
            <a:pPr marL="0" indent="0">
              <a:buNone/>
            </a:pPr>
            <a:r>
              <a:rPr lang="pl-PL" dirty="0" smtClean="0"/>
              <a:t>Zastanów się, w jakich sytuacjach, czujesz się zestresowany/ zestresowana.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>
                <a:solidFill>
                  <a:srgbClr val="7030A0"/>
                </a:solidFill>
              </a:rPr>
              <a:t>ZAAKCEPTUJ SWOJE UCZUCIA</a:t>
            </a:r>
          </a:p>
          <a:p>
            <a:pPr marL="0" indent="0">
              <a:buNone/>
            </a:pPr>
            <a:r>
              <a:rPr lang="pl-PL" dirty="0" smtClean="0"/>
              <a:t> Zaakceptuj fakt, że czasem każdy się czymś denerwuje.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>
                <a:solidFill>
                  <a:srgbClr val="7030A0"/>
                </a:solidFill>
              </a:rPr>
              <a:t>CO MOŻESZ ZMIENIĆ? </a:t>
            </a:r>
          </a:p>
          <a:p>
            <a:pPr marL="0" indent="0">
              <a:buNone/>
            </a:pPr>
            <a:r>
              <a:rPr lang="pl-PL" dirty="0" smtClean="0"/>
              <a:t>Zastanów się, czy możesz coś zmienić w danej sytuacji. Jakie działania możesz podjąć, aby zachować równowagę psychiczną?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>
                <a:solidFill>
                  <a:srgbClr val="7030A0"/>
                </a:solidFill>
              </a:rPr>
              <a:t>KOMUNIKUJ SIĘ </a:t>
            </a:r>
          </a:p>
          <a:p>
            <a:pPr marL="0" indent="0">
              <a:buNone/>
            </a:pPr>
            <a:r>
              <a:rPr lang="pl-PL" dirty="0" smtClean="0"/>
              <a:t>Porozmawiaj z kimś komu ufasz, poproś o pomoc, wsparcie w podejmowanych</a:t>
            </a:r>
          </a:p>
          <a:p>
            <a:pPr marL="0" indent="0">
              <a:buNone/>
            </a:pPr>
            <a:r>
              <a:rPr lang="pl-PL" dirty="0" smtClean="0"/>
              <a:t>działaniach, spytaj o radę.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27649">
            <a:off x="611560" y="2780928"/>
            <a:ext cx="302895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53056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971600" y="4005064"/>
            <a:ext cx="6307088" cy="1362274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rgbClr val="7030A0"/>
                </a:solidFill>
              </a:rPr>
              <a:t>PAMIĘTAJ O ZDROWIU   FIZYCZNYM </a:t>
            </a:r>
            <a:endParaRPr lang="pl-PL" sz="2800" dirty="0">
              <a:solidFill>
                <a:srgbClr val="7030A0"/>
              </a:solidFill>
            </a:endParaRPr>
          </a:p>
        </p:txBody>
      </p:sp>
      <p:sp>
        <p:nvSpPr>
          <p:cNvPr id="5" name="Symbol zastępczy obrazu 4"/>
          <p:cNvSpPr>
            <a:spLocks noGrp="1"/>
          </p:cNvSpPr>
          <p:nvPr>
            <p:ph type="pic" idx="1"/>
          </p:nvPr>
        </p:nvSpPr>
        <p:spPr>
          <a:xfrm>
            <a:off x="971600" y="620688"/>
            <a:ext cx="6350496" cy="3600400"/>
          </a:xfrm>
        </p:spPr>
      </p:sp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899592" y="5367338"/>
            <a:ext cx="6480720" cy="804862"/>
          </a:xfrm>
        </p:spPr>
        <p:txBody>
          <a:bodyPr>
            <a:noAutofit/>
          </a:bodyPr>
          <a:lstStyle/>
          <a:p>
            <a:pPr algn="ctr"/>
            <a:r>
              <a:rPr lang="pl-PL" sz="2400" dirty="0" smtClean="0"/>
              <a:t>Ćwicz fizycznie – nawet 15 minut ćwiczeń poprawi Ci humor i poprawi możliwości twojego mózgu</a:t>
            </a:r>
            <a:endParaRPr lang="pl-PL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6672"/>
            <a:ext cx="6264696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56360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0" dirty="0" smtClean="0">
                <a:solidFill>
                  <a:srgbClr val="7030A0"/>
                </a:solidFill>
              </a:rPr>
              <a:t>PRZYGOTOWANIE TO PODSTAWA </a:t>
            </a:r>
            <a:endParaRPr lang="pl-PL" sz="2400" b="0" dirty="0">
              <a:solidFill>
                <a:srgbClr val="7030A0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200" dirty="0" smtClean="0"/>
              <a:t>Rozłóż materiał, który musisz poznać na mniejsze partie.</a:t>
            </a:r>
          </a:p>
          <a:p>
            <a:pPr marL="0" indent="0">
              <a:buNone/>
            </a:pPr>
            <a:r>
              <a:rPr lang="pl-PL" sz="2200" dirty="0" smtClean="0"/>
              <a:t>Wyznacz sobie „kamienie milowe”.</a:t>
            </a:r>
          </a:p>
          <a:p>
            <a:pPr marL="0" indent="0">
              <a:buNone/>
            </a:pPr>
            <a:endParaRPr lang="pl-PL" sz="2200" dirty="0" smtClean="0"/>
          </a:p>
          <a:p>
            <a:pPr marL="0" indent="0">
              <a:buNone/>
            </a:pPr>
            <a:r>
              <a:rPr lang="pl-PL" sz="2200" dirty="0" smtClean="0"/>
              <a:t>Oddzielaj materiał nauczony od jeszcze nie nauczonego – da Ci to poczucie „ogarnięcia” tematu i wyobrażenie, ile już</a:t>
            </a:r>
          </a:p>
          <a:p>
            <a:pPr marL="0" indent="0">
              <a:buNone/>
            </a:pPr>
            <a:r>
              <a:rPr lang="pl-PL" sz="2200" dirty="0" smtClean="0"/>
              <a:t>wiesz i ile jeszcze musisz się nauczyć.</a:t>
            </a:r>
          </a:p>
          <a:p>
            <a:pPr marL="0" indent="0">
              <a:buNone/>
            </a:pPr>
            <a:endParaRPr lang="pl-PL" sz="2200" dirty="0" smtClean="0"/>
          </a:p>
          <a:p>
            <a:pPr marL="0" indent="0">
              <a:buNone/>
            </a:pPr>
            <a:r>
              <a:rPr lang="pl-PL" sz="2200" dirty="0" smtClean="0"/>
              <a:t>Testowanie, sprawdzanie - Kontrolowane Rób sobie własne testy, staraj się obiektywnie je ocenić.</a:t>
            </a:r>
          </a:p>
          <a:p>
            <a:pPr marL="0" indent="0">
              <a:buNone/>
            </a:pPr>
            <a:endParaRPr lang="pl-PL" sz="2200" dirty="0" smtClean="0"/>
          </a:p>
          <a:p>
            <a:pPr marL="0" indent="0" algn="ctr">
              <a:buNone/>
            </a:pPr>
            <a:r>
              <a:rPr lang="pl-PL" sz="2200" b="1" dirty="0" smtClean="0">
                <a:solidFill>
                  <a:srgbClr val="7030A0"/>
                </a:solidFill>
              </a:rPr>
              <a:t>Pozytywne i racjonalne myślenie. Staraj się pozytywnie myśleć o nadchodzącym</a:t>
            </a:r>
          </a:p>
          <a:p>
            <a:pPr marL="0" indent="0" algn="ctr">
              <a:buNone/>
            </a:pPr>
            <a:r>
              <a:rPr lang="pl-PL" sz="2200" b="1" dirty="0" smtClean="0">
                <a:solidFill>
                  <a:srgbClr val="7030A0"/>
                </a:solidFill>
              </a:rPr>
              <a:t>egzaminie –podkreślaj sam sobie, ile pracy</a:t>
            </a:r>
          </a:p>
          <a:p>
            <a:pPr marL="0" indent="0" algn="ctr">
              <a:buNone/>
            </a:pPr>
            <a:r>
              <a:rPr lang="pl-PL" sz="2200" b="1" dirty="0" smtClean="0">
                <a:solidFill>
                  <a:srgbClr val="7030A0"/>
                </a:solidFill>
              </a:rPr>
              <a:t>wkładasz przygotowanie. </a:t>
            </a:r>
          </a:p>
          <a:p>
            <a:pPr marL="0" indent="0" algn="ctr">
              <a:buNone/>
            </a:pPr>
            <a:endParaRPr lang="pl-PL" sz="2200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pl-PL" sz="2200" b="1" dirty="0" smtClean="0">
                <a:solidFill>
                  <a:srgbClr val="7030A0"/>
                </a:solidFill>
                <a:latin typeface="Jokerman" pitchFamily="82" charset="0"/>
              </a:rPr>
              <a:t>Jestem dobry/dobra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554791" y="2435112"/>
            <a:ext cx="5069012" cy="316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93472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242591" cy="106771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dirty="0" smtClean="0">
                <a:solidFill>
                  <a:srgbClr val="7030A0"/>
                </a:solidFill>
              </a:rPr>
              <a:t>PAMIĘTAJ O</a:t>
            </a:r>
            <a:br>
              <a:rPr lang="pl-PL" sz="2400" dirty="0" smtClean="0">
                <a:solidFill>
                  <a:srgbClr val="7030A0"/>
                </a:solidFill>
              </a:rPr>
            </a:br>
            <a:r>
              <a:rPr lang="pl-PL" sz="2400" dirty="0" smtClean="0">
                <a:solidFill>
                  <a:srgbClr val="7030A0"/>
                </a:solidFill>
              </a:rPr>
              <a:t>ZDROWIU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43808" y="273050"/>
            <a:ext cx="5842992" cy="58531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endParaRPr lang="pl-PL" sz="2000" dirty="0"/>
          </a:p>
          <a:p>
            <a:pPr marL="0" indent="0" algn="ctr">
              <a:buNone/>
            </a:pPr>
            <a:r>
              <a:rPr lang="pl-PL" sz="2400" b="1" dirty="0" smtClean="0">
                <a:solidFill>
                  <a:srgbClr val="7030A0"/>
                </a:solidFill>
              </a:rPr>
              <a:t>Znajdź czas na odpoczynek. </a:t>
            </a:r>
            <a:r>
              <a:rPr lang="pl-PL" sz="2000" dirty="0" smtClean="0"/>
              <a:t>Rób sobie przerwy i dni wolne. Odpoczynek (a zwłaszcza sen!) i robienie innych przyjemnych rzeczy jest tak samo ważne, jak sama nauka. Twój umysł ma wtedy szansę na przetworzenie zdobytej wiedzy.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 smtClean="0"/>
          </a:p>
          <a:p>
            <a:pPr marL="0" indent="0" algn="ctr">
              <a:buNone/>
            </a:pPr>
            <a:r>
              <a:rPr lang="pl-PL" sz="2400" b="1" dirty="0" smtClean="0">
                <a:solidFill>
                  <a:srgbClr val="7030A0"/>
                </a:solidFill>
              </a:rPr>
              <a:t>Wyobraź sobie, </a:t>
            </a:r>
            <a:r>
              <a:rPr lang="pl-PL" sz="2000" dirty="0" smtClean="0"/>
              <a:t>jak będzie wyglądał egzamin. Pomyśl  o pytaniach, jakie Cię spotkają, jak będzie wyglądało pomieszczenie, w którym będziesz na nie odpowiadać. Wyobrażaj sobie siebie piszącego/piszącą ten egzamin i swój spokój. Ćwicz tę wizualizację regularnie.</a:t>
            </a:r>
            <a:endParaRPr lang="pl-PL" sz="200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12776"/>
            <a:ext cx="1666527" cy="4713387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1728192" cy="475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93719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7160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TECHNIKI RADZENIA SOBIE ZE STRESEM</a:t>
            </a:r>
            <a:endParaRPr lang="pl-PL" sz="32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b="1" dirty="0" smtClean="0">
                <a:solidFill>
                  <a:srgbClr val="7030A0"/>
                </a:solidFill>
              </a:rPr>
              <a:t>Technika STOP</a:t>
            </a:r>
          </a:p>
          <a:p>
            <a:pPr marL="0" indent="0" algn="ctr">
              <a:buNone/>
            </a:pPr>
            <a:endParaRPr lang="pl-PL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pl-PL" dirty="0" smtClean="0"/>
              <a:t>Kiedy zaczynasz mieć „czarne myśli” (np. „Nie dam rady”,  „Nic nie rozumiem”, „Nie potrafię odpowiedzieć na żadne pytanie”),</a:t>
            </a:r>
          </a:p>
          <a:p>
            <a:pPr marL="0" indent="0">
              <a:buNone/>
            </a:pPr>
            <a:r>
              <a:rPr lang="pl-PL" dirty="0" smtClean="0"/>
              <a:t> krzyknij sobie wewnętrznie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b="1" dirty="0" smtClean="0">
                <a:solidFill>
                  <a:srgbClr val="7030A0"/>
                </a:solidFill>
              </a:rPr>
              <a:t>„STOP!”</a:t>
            </a:r>
          </a:p>
          <a:p>
            <a:pPr marL="0" indent="0">
              <a:buNone/>
            </a:pPr>
            <a:r>
              <a:rPr lang="pl-PL" dirty="0" smtClean="0"/>
              <a:t>albo wyobraź sobie w głowie znak drogowy STOP, </a:t>
            </a:r>
          </a:p>
          <a:p>
            <a:pPr marL="0" indent="0">
              <a:buNone/>
            </a:pPr>
            <a:r>
              <a:rPr lang="pl-PL" dirty="0" smtClean="0"/>
              <a:t>albo czerwone światło drogowe.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Następnie zacznij planować swoją pracę nad zadaniami egzaminacyjnymi.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4716016" y="980728"/>
            <a:ext cx="4038600" cy="547260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b="1" dirty="0" smtClean="0">
                <a:solidFill>
                  <a:srgbClr val="7030A0"/>
                </a:solidFill>
              </a:rPr>
              <a:t>„Uszczypnięcie”</a:t>
            </a:r>
          </a:p>
          <a:p>
            <a:pPr marL="0" indent="0" algn="ctr">
              <a:buNone/>
            </a:pPr>
            <a:endParaRPr lang="pl-PL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pl-PL" dirty="0" smtClean="0"/>
              <a:t>Drobny ból wywołany przez uszczypnięcie, wbicie paznokci w zamkniętą pięść – może chwilowo zablokować niepokój. Dla niektórych osób przydatnym rozwiązaniem jest noszenie na nadgarstku gumki, którą napinają i puszczają, kiedy robią się zdenerwowani.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b="1" dirty="0" smtClean="0">
                <a:solidFill>
                  <a:srgbClr val="7030A0"/>
                </a:solidFill>
              </a:rPr>
              <a:t>MANTRA</a:t>
            </a:r>
          </a:p>
          <a:p>
            <a:pPr marL="0" indent="0">
              <a:buNone/>
            </a:pPr>
            <a:r>
              <a:rPr lang="pl-PL" dirty="0" smtClean="0"/>
              <a:t>Mantra to słowo lub fraza powtarzana wielokrotnie samemu sobie. Powtarzaj sobie takie słowo jak 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„spokój” czy „relaks” </a:t>
            </a:r>
            <a:r>
              <a:rPr lang="pl-PL" dirty="0" smtClean="0"/>
              <a:t>pod nosem lub głowie. Możesz też stworzyć sobie swoje hasło, które działa na Ciebie kojąco lub wspierająco.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23886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850</Words>
  <Application>Microsoft Office PowerPoint</Application>
  <PresentationFormat>Pokaz na ekranie (4:3)</PresentationFormat>
  <Paragraphs>144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Bookman Old Style</vt:lpstr>
      <vt:lpstr>Calibri</vt:lpstr>
      <vt:lpstr>Jokerman</vt:lpstr>
      <vt:lpstr>Motyw pakietu Office</vt:lpstr>
      <vt:lpstr>RADZENIE SOBIE  ZE STRESEM  EGZAMINACYJNYM </vt:lpstr>
      <vt:lpstr>Prezentacja programu PowerPoint</vt:lpstr>
      <vt:lpstr>zastanów się! JAK SIĘ CZUJESZ  W STRESIE? </vt:lpstr>
      <vt:lpstr>Prezentacja programu PowerPoint</vt:lpstr>
      <vt:lpstr>4 KROKI RADZENIA SOBIE</vt:lpstr>
      <vt:lpstr>PAMIĘTAJ O ZDROWIU   FIZYCZNYM </vt:lpstr>
      <vt:lpstr>PRZYGOTOWANIE TO PODSTAWA </vt:lpstr>
      <vt:lpstr>PAMIĘTAJ O ZDROWIU </vt:lpstr>
      <vt:lpstr>TECHNIKI RADZENIA SOBIE ZE STRESEM</vt:lpstr>
      <vt:lpstr>MÓWIENIE DO SIEBIE</vt:lpstr>
      <vt:lpstr>LISTA SPOSOBÓW NA STRES 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RADZENIE SOBIE ZE STRESEM  EGZAMINACYJNYM</dc:title>
  <dc:creator>PODN 11</dc:creator>
  <cp:lastModifiedBy>SP6</cp:lastModifiedBy>
  <cp:revision>17</cp:revision>
  <dcterms:created xsi:type="dcterms:W3CDTF">2020-05-05T11:49:52Z</dcterms:created>
  <dcterms:modified xsi:type="dcterms:W3CDTF">2021-03-08T12:28:20Z</dcterms:modified>
</cp:coreProperties>
</file>