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69" r:id="rId5"/>
    <p:sldId id="271" r:id="rId6"/>
    <p:sldId id="273" r:id="rId7"/>
    <p:sldId id="272" r:id="rId8"/>
    <p:sldId id="274" r:id="rId9"/>
    <p:sldId id="275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909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26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149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694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785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2020-09-05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442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2020-09-05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429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2020-09-05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858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2020-09-05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77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2020-09-05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2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2020-09-05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447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D469-9DC3-4901-91DA-DF90F7F00A73}" type="datetimeFigureOut">
              <a:rPr lang="pl-PL" smtClean="0"/>
              <a:t>2020-09-05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828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elkanieszawka.pl/172,glosowanie-przez-internet?tresc=474#formularz_3" TargetMode="External"/><Relationship Id="rId2" Type="http://schemas.openxmlformats.org/officeDocument/2006/relationships/hyperlink" Target="https://www.wielkanieszawka.pl/40,budzet-obywatelski?tresc=198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52778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Sprawozdanie</a:t>
            </a:r>
            <a:br>
              <a:rPr lang="pl-PL" b="1" dirty="0"/>
            </a:br>
            <a:r>
              <a:rPr lang="pl-PL" b="1" dirty="0"/>
              <a:t>z działalności </a:t>
            </a:r>
            <a:r>
              <a:rPr lang="pl-PL" b="1" dirty="0" smtClean="0"/>
              <a:t>Rady Rodziców</a:t>
            </a:r>
            <a:br>
              <a:rPr lang="pl-PL" b="1" dirty="0" smtClean="0"/>
            </a:br>
            <a:r>
              <a:rPr lang="pl-PL" b="1" dirty="0" smtClean="0"/>
              <a:t>w Szkole Podstawowej </a:t>
            </a:r>
            <a:br>
              <a:rPr lang="pl-PL" b="1" dirty="0" smtClean="0"/>
            </a:br>
            <a:r>
              <a:rPr lang="pl-PL" b="1" dirty="0" smtClean="0"/>
              <a:t>w Małej Nieszawce</a:t>
            </a:r>
            <a:br>
              <a:rPr lang="pl-PL" b="1" dirty="0" smtClean="0"/>
            </a:br>
            <a:r>
              <a:rPr lang="pl-PL" b="1" dirty="0" smtClean="0"/>
              <a:t>w roku szkolnym 2019/2020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760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8048" y="850006"/>
            <a:ext cx="10515600" cy="573908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Pieniądze z budżetu Rady Rodziców wracają z powrotem do uczniów</a:t>
            </a:r>
            <a:r>
              <a:rPr lang="pl-PL" dirty="0" smtClean="0"/>
              <a:t>!</a:t>
            </a:r>
          </a:p>
          <a:p>
            <a:pPr marL="0" indent="0">
              <a:buNone/>
            </a:pPr>
            <a:r>
              <a:rPr lang="pl-PL" dirty="0" smtClean="0"/>
              <a:t>Najczęściej finansujemy wydarzenia, w którym biorą udział wszyscy uczniowie!</a:t>
            </a:r>
          </a:p>
          <a:p>
            <a:pPr marL="0" indent="0">
              <a:buNone/>
            </a:pPr>
            <a:r>
              <a:rPr lang="pl-PL" dirty="0" smtClean="0"/>
              <a:t>Nie ma innych źródeł finansowania wydatków, które ponosi Rada Rodziców, dlatego te środki są tak ważne dla szkoły!</a:t>
            </a:r>
          </a:p>
          <a:p>
            <a:pPr marL="0" indent="0">
              <a:buNone/>
            </a:pPr>
            <a:r>
              <a:rPr lang="pl-PL" dirty="0" smtClean="0"/>
              <a:t>Prosimy o wpłaty (40 zł) w bieżącym roku na fundusz Rady Rodziców:</a:t>
            </a:r>
          </a:p>
          <a:p>
            <a:pPr>
              <a:buFontTx/>
              <a:buChar char="-"/>
            </a:pPr>
            <a:r>
              <a:rPr lang="pl-PL" dirty="0" smtClean="0"/>
              <a:t>do skarbników klasowych, </a:t>
            </a:r>
          </a:p>
          <a:p>
            <a:pPr>
              <a:buFontTx/>
              <a:buChar char="-"/>
            </a:pPr>
            <a:r>
              <a:rPr lang="pl-PL" dirty="0" smtClean="0"/>
              <a:t>lub bezpośrednio na konto (podane w zakładce Rady Rodziców na stronie internetowej szkoły).</a:t>
            </a:r>
            <a:r>
              <a:rPr lang="pl-PL" b="1" dirty="0"/>
              <a:t> </a:t>
            </a:r>
            <a:endParaRPr lang="pl-PL" b="1" dirty="0" smtClean="0"/>
          </a:p>
          <a:p>
            <a:pPr marL="0" indent="0" algn="ctr">
              <a:buNone/>
            </a:pPr>
            <a:r>
              <a:rPr lang="pl-PL" b="1" dirty="0"/>
              <a:t> </a:t>
            </a:r>
            <a:r>
              <a:rPr lang="pl-PL" b="1" dirty="0" smtClean="0"/>
              <a:t>Liczymy </a:t>
            </a:r>
            <a:r>
              <a:rPr lang="pl-PL" b="1" dirty="0"/>
              <a:t>na zbiorową odpowiedzialność i </a:t>
            </a:r>
            <a:r>
              <a:rPr lang="pl-PL" b="1" dirty="0" smtClean="0"/>
              <a:t>solidarność!</a:t>
            </a:r>
            <a:endParaRPr lang="pl-PL" b="1" dirty="0"/>
          </a:p>
          <a:p>
            <a:pPr>
              <a:buFontTx/>
              <a:buChar char="-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144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Rada Rodziców prosi o utworzenie rad klasowych:</a:t>
            </a:r>
          </a:p>
          <a:p>
            <a:pPr marL="0" indent="0">
              <a:buNone/>
            </a:pPr>
            <a:endParaRPr lang="pl-PL" b="1" dirty="0" smtClean="0"/>
          </a:p>
          <a:p>
            <a:pPr marL="514350" indent="-514350">
              <a:buAutoNum type="arabicPeriod"/>
            </a:pPr>
            <a:r>
              <a:rPr lang="pl-PL" dirty="0" smtClean="0"/>
              <a:t>Przewodniczącego/ Przewodniczącej (najczęściej reprezentuje klasę na zebraniach Rady Rodziców – 2 razy w roku lub zgodnie z potrzebami)</a:t>
            </a:r>
          </a:p>
          <a:p>
            <a:pPr marL="514350" indent="-514350">
              <a:buAutoNum type="arabicPeriod"/>
            </a:pPr>
            <a:r>
              <a:rPr lang="pl-PL" dirty="0" smtClean="0"/>
              <a:t>Zastępcy </a:t>
            </a:r>
            <a:r>
              <a:rPr lang="pl-PL" dirty="0"/>
              <a:t>Przewodniczącego/ Przewodniczącej </a:t>
            </a: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Skarbnika (zajmuje się finansami klasy)</a:t>
            </a:r>
          </a:p>
          <a:p>
            <a:pPr marL="514350" indent="-514350">
              <a:buAutoNum type="arabicPeriod"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Regulamin Rady Rodziców jest dostępny na stronie internetowej szkoły       w zakładce: Rada Rodziców.</a:t>
            </a:r>
          </a:p>
        </p:txBody>
      </p:sp>
    </p:spTree>
    <p:extLst>
      <p:ext uri="{BB962C8B-B14F-4D97-AF65-F5344CB8AC3E}">
        <p14:creationId xmlns:p14="http://schemas.microsoft.com/office/powerpoint/2010/main" val="1655121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Zarząd Rady Rodziców w roku szkolnym 2019/2021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Przewodnicząca: Hanna </a:t>
            </a:r>
            <a:r>
              <a:rPr lang="pl-PL" dirty="0" err="1" smtClean="0"/>
              <a:t>Solarczyk-Szwec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Zastępca przewodniczącej: Agnieszka Wojciechowska</a:t>
            </a:r>
          </a:p>
          <a:p>
            <a:pPr marL="0" indent="0" algn="ctr">
              <a:buNone/>
            </a:pPr>
            <a:r>
              <a:rPr lang="pl-PL" dirty="0" smtClean="0"/>
              <a:t>Skarbnik: Wojciech </a:t>
            </a:r>
            <a:r>
              <a:rPr lang="pl-PL" dirty="0" err="1" smtClean="0"/>
              <a:t>Balejko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dziękuje wszystkim za współpracę w roku szkolnym 2019/2020!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76147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839"/>
            <a:ext cx="10515600" cy="1325563"/>
          </a:xfrm>
        </p:spPr>
        <p:txBody>
          <a:bodyPr/>
          <a:lstStyle/>
          <a:p>
            <a:r>
              <a:rPr lang="pl-PL" b="1" dirty="0" smtClean="0"/>
              <a:t>Kompetencje Rady Rodziców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39402"/>
            <a:ext cx="10515600" cy="52674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Rada </a:t>
            </a:r>
            <a:r>
              <a:rPr lang="pl-PL" dirty="0">
                <a:solidFill>
                  <a:srgbClr val="FF0000"/>
                </a:solidFill>
              </a:rPr>
              <a:t>rodziców może występować </a:t>
            </a:r>
            <a:r>
              <a:rPr lang="pl-PL" dirty="0"/>
              <a:t>do dyrektora i innych organów </a:t>
            </a:r>
            <a:r>
              <a:rPr lang="pl-PL" dirty="0" smtClean="0"/>
              <a:t>szkoły, </a:t>
            </a:r>
            <a:r>
              <a:rPr lang="pl-PL" dirty="0"/>
              <a:t>organu prowadzącego szkołę </a:t>
            </a:r>
            <a:r>
              <a:rPr lang="pl-PL" dirty="0" smtClean="0"/>
              <a:t>oraz </a:t>
            </a:r>
            <a:r>
              <a:rPr lang="pl-PL" dirty="0"/>
              <a:t>organu sprawującego nadzór pedagogiczny z wnioskami i opiniami </a:t>
            </a:r>
            <a:r>
              <a:rPr lang="pl-PL" u="sng" dirty="0">
                <a:solidFill>
                  <a:srgbClr val="FF0000"/>
                </a:solidFill>
              </a:rPr>
              <a:t>we wszystkich sprawach </a:t>
            </a:r>
            <a:r>
              <a:rPr lang="pl-PL" u="sng" dirty="0" smtClean="0">
                <a:solidFill>
                  <a:srgbClr val="FF0000"/>
                </a:solidFill>
              </a:rPr>
              <a:t>szkoły</a:t>
            </a:r>
            <a:r>
              <a:rPr lang="pl-PL" dirty="0" smtClean="0"/>
              <a:t>. 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Do </a:t>
            </a:r>
            <a:r>
              <a:rPr lang="pl-PL" dirty="0"/>
              <a:t>kompetencji rady </a:t>
            </a:r>
            <a:r>
              <a:rPr lang="pl-PL" dirty="0" smtClean="0"/>
              <a:t>rodziców należy, m.in.: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1) uchwalanie w porozumieniu z radą pedagogiczną programu wychowawczo-profilaktycznego </a:t>
            </a:r>
            <a:r>
              <a:rPr lang="pl-PL" dirty="0" smtClean="0"/>
              <a:t>szkoły;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2) opiniowanie programu i harmonogramu poprawy efektywności kształcenia lub wychowania szkoły lub </a:t>
            </a:r>
            <a:r>
              <a:rPr lang="pl-PL" dirty="0" smtClean="0"/>
              <a:t>placówki;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3) opiniowanie projektu planu finansowego składanego przez dyrektora </a:t>
            </a:r>
            <a:r>
              <a:rPr lang="pl-PL" dirty="0" smtClean="0"/>
              <a:t>szkoły;</a:t>
            </a:r>
          </a:p>
          <a:p>
            <a:pPr marL="0" indent="0">
              <a:buNone/>
            </a:pPr>
            <a:r>
              <a:rPr lang="pl-PL" dirty="0" smtClean="0"/>
              <a:t>4) opiniowanie wniosków awansowych nauczycieli;</a:t>
            </a:r>
          </a:p>
          <a:p>
            <a:pPr marL="0" indent="0">
              <a:buNone/>
            </a:pPr>
            <a:r>
              <a:rPr lang="pl-PL" dirty="0" smtClean="0"/>
              <a:t>5) opiniowanie dni wolnych od nauki pozostających do dyspozycji dyrektora, opiniowanie harmonogramu przerw.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043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03848"/>
            <a:ext cx="10515600" cy="1325563"/>
          </a:xfrm>
        </p:spPr>
        <p:txBody>
          <a:bodyPr/>
          <a:lstStyle/>
          <a:p>
            <a:r>
              <a:rPr lang="pl-PL" dirty="0"/>
              <a:t>Aktywność Rady Rodziców w sferze </a:t>
            </a:r>
            <a:r>
              <a:rPr lang="pl-PL" dirty="0" smtClean="0"/>
              <a:t>wychowawczej szkoły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1972" y="1529411"/>
            <a:ext cx="11031828" cy="4351338"/>
          </a:xfrm>
        </p:spPr>
        <p:txBody>
          <a:bodyPr/>
          <a:lstStyle/>
          <a:p>
            <a:r>
              <a:rPr lang="pl-PL" dirty="0" smtClean="0"/>
              <a:t>Zmiana programu profilaktyczno-wychowawczego szkoły na rok szkolny 2019/2020, aby odzwierciedlał rzeczywistość Szkoły Podstawowej w Małej Nieszawce (zamieszczony na stronie internetowej szkoły) – </a:t>
            </a:r>
            <a:r>
              <a:rPr lang="pl-PL" i="1" dirty="0" smtClean="0"/>
              <a:t>aktualnie istnieje możliwość zgłaszania zmian do programu profilaktyczno-wychowawczego na rok szkolny 2020/21</a:t>
            </a:r>
            <a:r>
              <a:rPr lang="pl-PL" dirty="0" smtClean="0"/>
              <a:t>.</a:t>
            </a:r>
          </a:p>
          <a:p>
            <a:r>
              <a:rPr lang="pl-PL" dirty="0" smtClean="0"/>
              <a:t>Inicjacja akcji „Pozytywna uwaga” w listopadzie – zintensyfikowanie wpisów do e-dziennika - pozytywnych uwag dla uczniów – </a:t>
            </a:r>
            <a:r>
              <a:rPr lang="pl-PL" i="1" dirty="0" smtClean="0"/>
              <a:t>akcja będzie kontynuowana w bieżącym roku szkolnym</a:t>
            </a:r>
            <a:r>
              <a:rPr lang="pl-PL" dirty="0" smtClean="0"/>
              <a:t>. </a:t>
            </a:r>
          </a:p>
          <a:p>
            <a:r>
              <a:rPr lang="pl-PL" dirty="0" smtClean="0"/>
              <a:t>Udział w konsultacjach dotyczących zasad funkcjonowania szkoły w okresie pandemii na rok szkolny 2020/21.</a:t>
            </a:r>
            <a:endParaRPr lang="pl-PL" dirty="0"/>
          </a:p>
        </p:txBody>
      </p:sp>
      <p:sp>
        <p:nvSpPr>
          <p:cNvPr id="4" name="AutoShape 2" descr="Akcja &quot;Pozytywna uwaga&quot; - Szkoła Podstawowa nr 38 w Poznaniu"/>
          <p:cNvSpPr>
            <a:spLocks noChangeAspect="1" noChangeArrowheads="1"/>
          </p:cNvSpPr>
          <p:nvPr/>
        </p:nvSpPr>
        <p:spPr bwMode="auto">
          <a:xfrm>
            <a:off x="155575" y="-898525"/>
            <a:ext cx="24288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124" y="5269022"/>
            <a:ext cx="2635876" cy="187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5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Aktywność Rady Rodziców w sferze dydaktycznej szkoły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Realizacja projektu </a:t>
            </a:r>
            <a:r>
              <a:rPr lang="pl-PL" dirty="0" err="1" smtClean="0"/>
              <a:t>Uni</a:t>
            </a:r>
            <a:r>
              <a:rPr lang="pl-PL" dirty="0" smtClean="0"/>
              <a:t>-Misja dla klas IV-VII – moduł „Lepszy uczeń”, w bieżącym roku realizacja modułu „Więcej kultury!”</a:t>
            </a:r>
          </a:p>
          <a:p>
            <a:pPr marL="514350" indent="-514350">
              <a:buAutoNum type="arabicPeriod"/>
            </a:pPr>
            <a:r>
              <a:rPr lang="pl-PL" dirty="0" smtClean="0"/>
              <a:t>Pozyskanie środków z budżetu obywatelskiego gminy na organizację zajęć dodatkowych: grywalizacji i kół przedmiotowych – rozpoczęto realizację w bieżącym roku szkolnym z uwagi na pandemię.</a:t>
            </a:r>
          </a:p>
          <a:p>
            <a:pPr marL="514350" indent="-514350">
              <a:buAutoNum type="arabicPeriod"/>
            </a:pPr>
            <a:r>
              <a:rPr lang="pl-PL" dirty="0" smtClean="0"/>
              <a:t>Apel do nauczycieli w sprawie przeciążenia klas VII.</a:t>
            </a:r>
          </a:p>
          <a:p>
            <a:pPr marL="514350" indent="-514350">
              <a:buAutoNum type="arabicPeriod"/>
            </a:pPr>
            <a:r>
              <a:rPr lang="pl-PL" dirty="0" smtClean="0"/>
              <a:t>Zgłoszenie uwag do kształcenia zdalnego w edukacji wczesnoszkolnej w okresie pandemii.</a:t>
            </a:r>
          </a:p>
          <a:p>
            <a:pPr marL="514350" indent="-514350">
              <a:buAutoNum type="arabicPeriod"/>
            </a:pPr>
            <a:r>
              <a:rPr lang="pl-PL" dirty="0" smtClean="0"/>
              <a:t>Wniosek do Rady Pedagogicznej o zmniejszenie liczby prac klasowych oraz sprawdzianów w tygodniu w klasach IV-VIII.  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332" y="365124"/>
            <a:ext cx="293638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1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Aktywność Rady Rodziców w sferze materialnej – środki z  budżetu obywatelskiego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Budżet obywatelski’ 2020 r. Pozyskanie 27 tys. zł z budżetu obywatelskiego gminy na organizację zajęć dodatkowych w roku szkolnym 2019/2020 oraz doposażenie szkoły (ławki w zielonych pokojach), nowe kosze na śmieci.</a:t>
            </a:r>
          </a:p>
          <a:p>
            <a:r>
              <a:rPr lang="pl-PL" dirty="0"/>
              <a:t>Budżet </a:t>
            </a:r>
            <a:r>
              <a:rPr lang="pl-PL" dirty="0" smtClean="0"/>
              <a:t>obywatelski’ 2021: złożenie 4 wniosków do budżetu obywatelskiego gminy na rok 2021:</a:t>
            </a:r>
          </a:p>
          <a:p>
            <a:pPr marL="0" indent="0">
              <a:buNone/>
            </a:pPr>
            <a:r>
              <a:rPr lang="pl-PL" dirty="0" smtClean="0"/>
              <a:t>1. Zajęcia na basenie </a:t>
            </a:r>
            <a:r>
              <a:rPr lang="pl-PL" dirty="0" err="1" smtClean="0"/>
              <a:t>Olender</a:t>
            </a:r>
            <a:r>
              <a:rPr lang="pl-PL" dirty="0" smtClean="0"/>
              <a:t> (1 godzina rekreacji, 1 godzina nauki pływania </a:t>
            </a:r>
            <a:r>
              <a:rPr lang="pl-PL" dirty="0"/>
              <a:t>dla uczniów różnych klas</a:t>
            </a:r>
            <a:r>
              <a:rPr lang="pl-PL" dirty="0" smtClean="0"/>
              <a:t>, dowóz autokarem ze szkoły, opieka),</a:t>
            </a:r>
          </a:p>
          <a:p>
            <a:pPr marL="0" indent="0">
              <a:buNone/>
            </a:pPr>
            <a:r>
              <a:rPr lang="pl-PL" dirty="0" smtClean="0"/>
              <a:t>2. Doposażenie szkoły (ławki i kosze na śmieci),</a:t>
            </a:r>
          </a:p>
          <a:p>
            <a:pPr marL="0" indent="0">
              <a:buNone/>
            </a:pPr>
            <a:r>
              <a:rPr lang="pl-PL" dirty="0" smtClean="0"/>
              <a:t>3-4. Organizacja zajęć dodatkowych (grywalizacja oraz  koła przedmiotowe) -wnioski odrzucone ze względów formalnych (dominacja kosztów osobowych) - Rada Rodziców złożyła wniosek o zmianę zapisów w regulaminie budżetu obywatelskiego na rok 2022.</a:t>
            </a:r>
          </a:p>
        </p:txBody>
      </p:sp>
    </p:spTree>
    <p:extLst>
      <p:ext uri="{BB962C8B-B14F-4D97-AF65-F5344CB8AC3E}">
        <p14:creationId xmlns:p14="http://schemas.microsoft.com/office/powerpoint/2010/main" val="28828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Głosowanie na budżet obywatelski </a:t>
            </a:r>
            <a:br>
              <a:rPr lang="pl-PL" b="1" dirty="0" smtClean="0"/>
            </a:br>
            <a:r>
              <a:rPr lang="pl-PL" b="1" dirty="0" smtClean="0"/>
              <a:t>na rok 2021 </a:t>
            </a:r>
            <a:r>
              <a:rPr lang="pl-PL" dirty="0" smtClean="0">
                <a:solidFill>
                  <a:srgbClr val="FF0000"/>
                </a:solidFill>
              </a:rPr>
              <a:t>do 11.09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53659"/>
            <a:ext cx="10515600" cy="485851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Otrzymanie środków na realizację projektów wskazanych na rok 2021: basen; doposażenie szkoły w ławki/ kosze - </a:t>
            </a:r>
            <a:r>
              <a:rPr lang="pl-PL" b="1" dirty="0" smtClean="0"/>
              <a:t>uzależnione jest od liczby głosów oddanych w głosowaniu na budżet obywatelski</a:t>
            </a:r>
            <a:r>
              <a:rPr lang="pl-PL" dirty="0" smtClean="0"/>
              <a:t>.  </a:t>
            </a:r>
          </a:p>
          <a:p>
            <a:pPr marL="0" indent="0" algn="just">
              <a:buNone/>
            </a:pPr>
            <a:r>
              <a:rPr lang="pl-PL" dirty="0" smtClean="0"/>
              <a:t>Regulamin głosowania na stronie </a:t>
            </a:r>
            <a:r>
              <a:rPr lang="pl-PL" dirty="0"/>
              <a:t>internetowej gminy: </a:t>
            </a:r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www.wielkanieszawka.pl/40,budzet-obywatelski?tresc=1981</a:t>
            </a:r>
            <a:r>
              <a:rPr lang="pl-PL" dirty="0" smtClean="0"/>
              <a:t>: głosować mogą mieszkańcy gminy/sołectwa powyżej 16 r.ż.</a:t>
            </a:r>
          </a:p>
          <a:p>
            <a:pPr marL="0" indent="0" algn="just">
              <a:buNone/>
            </a:pPr>
            <a:r>
              <a:rPr lang="pl-PL" dirty="0" smtClean="0">
                <a:solidFill>
                  <a:srgbClr val="FF0000"/>
                </a:solidFill>
              </a:rPr>
              <a:t>Głosować można przez </a:t>
            </a:r>
            <a:r>
              <a:rPr lang="pl-PL" dirty="0" err="1" smtClean="0">
                <a:solidFill>
                  <a:srgbClr val="FF0000"/>
                </a:solidFill>
              </a:rPr>
              <a:t>internet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do 11.09</a:t>
            </a:r>
          </a:p>
          <a:p>
            <a:pPr marL="0" indent="0" algn="just">
              <a:buNone/>
            </a:pPr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www.wielkanieszawka.pl/172,glosowanie-przez-internet?tresc=474#formularz_3</a:t>
            </a: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Liczymy na Państwa głosy!</a:t>
            </a: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849" y="268618"/>
            <a:ext cx="2299951" cy="208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4851" y="661339"/>
            <a:ext cx="10515600" cy="29169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/>
              <a:t>Aktywność Rady Rodziców w sferze materialnej </a:t>
            </a:r>
            <a:r>
              <a:rPr lang="pl-PL" sz="3600" b="1" dirty="0" smtClean="0"/>
              <a:t>– „Zielone pokoje poprawiają uczniów nastroje</a:t>
            </a:r>
            <a:r>
              <a:rPr lang="pl-PL" b="1" dirty="0" smtClean="0"/>
              <a:t>”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8942" y="1661375"/>
            <a:ext cx="11973058" cy="5312534"/>
          </a:xfrm>
        </p:spPr>
        <p:txBody>
          <a:bodyPr>
            <a:normAutofit lnSpcReduction="10000"/>
          </a:bodyPr>
          <a:lstStyle/>
          <a:p>
            <a:r>
              <a:rPr lang="pl-PL" sz="2400" b="1" dirty="0"/>
              <a:t>Pozyskanie 15 tys</a:t>
            </a:r>
            <a:r>
              <a:rPr lang="pl-PL" sz="2400" b="1" dirty="0" smtClean="0"/>
              <a:t>. zł. </a:t>
            </a:r>
            <a:r>
              <a:rPr lang="pl-PL" sz="2400" dirty="0"/>
              <a:t>w konkursie Fundacji Orlen „Dar serca” na zagospodarowanie przestrzeni przed szkołą, zbudowanie tzw. zielonych </a:t>
            </a:r>
            <a:r>
              <a:rPr lang="pl-PL" sz="2400" dirty="0" smtClean="0"/>
              <a:t>pokoi - czekamy jeszcze na zamówiony stół, brakujące ławki zostały uwzględnione w budżecie obywatelskim na 2021 </a:t>
            </a:r>
          </a:p>
          <a:p>
            <a:r>
              <a:rPr lang="pl-PL" sz="2400" b="1" dirty="0" smtClean="0"/>
              <a:t>Rada Rodziców dziękuje:</a:t>
            </a:r>
          </a:p>
          <a:p>
            <a:pPr marL="0" indent="0">
              <a:buNone/>
            </a:pPr>
            <a:r>
              <a:rPr lang="pl-PL" sz="2400" dirty="0" smtClean="0"/>
              <a:t>- Izabeli </a:t>
            </a:r>
            <a:r>
              <a:rPr lang="pl-PL" sz="2400" dirty="0" err="1" smtClean="0"/>
              <a:t>Ostasiewicz</a:t>
            </a:r>
            <a:r>
              <a:rPr lang="pl-PL" sz="2400" dirty="0" smtClean="0"/>
              <a:t> za pomysł i projekt zielonych pokoi oraz nadzór nad pracami    ogrodniczymi,</a:t>
            </a:r>
          </a:p>
          <a:p>
            <a:pPr>
              <a:buFontTx/>
              <a:buChar char="-"/>
            </a:pPr>
            <a:r>
              <a:rPr lang="pl-PL" sz="2400" dirty="0" smtClean="0"/>
              <a:t>Maciejowi Zielińskiemu za położenie kostki na preferencyjnych zasadach finansowych,</a:t>
            </a:r>
          </a:p>
          <a:p>
            <a:pPr>
              <a:buFontTx/>
              <a:buChar char="-"/>
            </a:pPr>
            <a:r>
              <a:rPr lang="pl-PL" sz="2400" dirty="0" smtClean="0"/>
              <a:t>Wolontariuszom: Wojciechowi </a:t>
            </a:r>
            <a:r>
              <a:rPr lang="pl-PL" sz="2400" dirty="0" err="1" smtClean="0"/>
              <a:t>Balejko</a:t>
            </a:r>
            <a:r>
              <a:rPr lang="pl-PL" sz="2400" dirty="0" smtClean="0"/>
              <a:t>, Natalii </a:t>
            </a:r>
            <a:r>
              <a:rPr lang="pl-PL" sz="2400" dirty="0" err="1" smtClean="0"/>
              <a:t>Bonskiej</a:t>
            </a:r>
            <a:r>
              <a:rPr lang="pl-PL" sz="2400" dirty="0" smtClean="0"/>
              <a:t>, Michałowi Dąbrowskiemu, </a:t>
            </a:r>
            <a:r>
              <a:rPr lang="pl-PL" sz="2400" dirty="0"/>
              <a:t>Teresie Judzie, </a:t>
            </a:r>
            <a:r>
              <a:rPr lang="pl-PL" sz="2400" dirty="0" smtClean="0"/>
              <a:t>Katarzynie </a:t>
            </a:r>
            <a:r>
              <a:rPr lang="pl-PL" sz="2400" dirty="0" err="1" smtClean="0"/>
              <a:t>Krempeć</a:t>
            </a:r>
            <a:r>
              <a:rPr lang="pl-PL" sz="2400" dirty="0" smtClean="0"/>
              <a:t>, p. </a:t>
            </a:r>
            <a:r>
              <a:rPr lang="pl-PL" sz="2400" dirty="0" err="1" smtClean="0"/>
              <a:t>Licauowi</a:t>
            </a:r>
            <a:r>
              <a:rPr lang="pl-PL" sz="2400" dirty="0" smtClean="0"/>
              <a:t>, Jolancie </a:t>
            </a:r>
            <a:r>
              <a:rPr lang="pl-PL" sz="2400" dirty="0" err="1" smtClean="0"/>
              <a:t>Telak</a:t>
            </a:r>
            <a:r>
              <a:rPr lang="pl-PL" sz="2400" dirty="0" smtClean="0"/>
              <a:t>, Hannie </a:t>
            </a:r>
            <a:r>
              <a:rPr lang="pl-PL" sz="2400" dirty="0" err="1" smtClean="0"/>
              <a:t>Solarczyk-Szwec</a:t>
            </a:r>
            <a:r>
              <a:rPr lang="pl-PL" sz="2400" dirty="0" smtClean="0"/>
              <a:t> za pomoc przy rozwiezieniu ziemi; grabieniu, sadzeniu roślin, montażu ławek.</a:t>
            </a:r>
          </a:p>
          <a:p>
            <a:pPr>
              <a:buFontTx/>
              <a:buChar char="-"/>
            </a:pPr>
            <a:r>
              <a:rPr lang="pl-PL" sz="2400" dirty="0" smtClean="0"/>
              <a:t>Obsłudze szkoły za udział w pracach przy zielonych pokojach na każdym etapie ich powstawania.</a:t>
            </a:r>
          </a:p>
          <a:p>
            <a:pPr>
              <a:buFontTx/>
              <a:buChar char="-"/>
            </a:pPr>
            <a:r>
              <a:rPr lang="pl-PL" sz="2400" dirty="0" smtClean="0"/>
              <a:t>Dyrektor szkoły – Teresie Judzie – za koordynację i nadzór wszystkiego</a:t>
            </a:r>
            <a:r>
              <a:rPr lang="pl-PL" sz="2400" dirty="0" smtClean="0">
                <a:sym typeface="Wingdings" panose="05000000000000000000" pitchFamily="2" charset="2"/>
              </a:rPr>
              <a:t> </a:t>
            </a:r>
          </a:p>
          <a:p>
            <a:pPr>
              <a:buFontTx/>
              <a:buChar char="-"/>
            </a:pPr>
            <a:r>
              <a:rPr lang="pl-PL" sz="2400" dirty="0" smtClean="0">
                <a:sym typeface="Wingdings" panose="05000000000000000000" pitchFamily="2" charset="2"/>
              </a:rPr>
              <a:t>Uroczyste otwarcie odbędzie się wiosną 2021 r.</a:t>
            </a:r>
            <a:endParaRPr lang="pl-PL" sz="2400" dirty="0" smtClean="0"/>
          </a:p>
          <a:p>
            <a:pPr>
              <a:buFontTx/>
              <a:buChar char="-"/>
            </a:pPr>
            <a:endParaRPr lang="pl-PL" dirty="0" smtClean="0"/>
          </a:p>
          <a:p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576" y="811369"/>
            <a:ext cx="3376947" cy="94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30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Budżet Rady Rodziców </a:t>
            </a:r>
            <a:br>
              <a:rPr lang="pl-PL" b="1" dirty="0" smtClean="0"/>
            </a:br>
            <a:r>
              <a:rPr lang="pl-PL" b="1" dirty="0" smtClean="0"/>
              <a:t>- składki na Radę Rodziców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63651"/>
            <a:ext cx="10515600" cy="4013312"/>
          </a:xfrm>
        </p:spPr>
        <p:txBody>
          <a:bodyPr/>
          <a:lstStyle/>
          <a:p>
            <a:r>
              <a:rPr lang="pl-PL" dirty="0" smtClean="0"/>
              <a:t>Składka roczna – 40 zł od dziecka</a:t>
            </a:r>
          </a:p>
          <a:p>
            <a:r>
              <a:rPr lang="pl-PL" dirty="0" smtClean="0"/>
              <a:t>Stan konta na dzień 01.09.2019: 475 zł</a:t>
            </a:r>
          </a:p>
          <a:p>
            <a:r>
              <a:rPr lang="pl-PL" dirty="0" smtClean="0"/>
              <a:t>Wpływy: 6460 zł (wpłat dokonano za 50% uczniów w szkole)</a:t>
            </a:r>
          </a:p>
          <a:p>
            <a:r>
              <a:rPr lang="pl-PL" dirty="0" smtClean="0"/>
              <a:t>Wydatki: </a:t>
            </a:r>
            <a:r>
              <a:rPr lang="pl-PL" b="1" dirty="0" smtClean="0"/>
              <a:t>3395,67 </a:t>
            </a:r>
            <a:r>
              <a:rPr lang="pl-PL" b="1" dirty="0"/>
              <a:t>zł</a:t>
            </a:r>
          </a:p>
          <a:p>
            <a:r>
              <a:rPr lang="pl-PL" dirty="0" smtClean="0"/>
              <a:t>Stan konta na dzień 04.09.2020: </a:t>
            </a:r>
            <a:r>
              <a:rPr lang="pl-PL" b="1" dirty="0" smtClean="0"/>
              <a:t>+3064 zł</a:t>
            </a:r>
          </a:p>
          <a:p>
            <a:endParaRPr lang="pl-PL" b="1" dirty="0"/>
          </a:p>
          <a:p>
            <a:pPr marL="0" indent="0">
              <a:buNone/>
            </a:pPr>
            <a:r>
              <a:rPr lang="pl-PL" b="1" dirty="0" smtClean="0"/>
              <a:t>Dodatkowo Rada </a:t>
            </a:r>
            <a:r>
              <a:rPr lang="pl-PL" b="1" dirty="0"/>
              <a:t>R</a:t>
            </a:r>
            <a:r>
              <a:rPr lang="pl-PL" b="1" dirty="0" smtClean="0"/>
              <a:t>odziców pozyskała w roku szkolnym 2019/2020 – 42 tys. zł.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25228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 co przeznaczane</a:t>
            </a:r>
            <a:r>
              <a:rPr lang="pl-PL" dirty="0"/>
              <a:t> są</a:t>
            </a:r>
            <a:r>
              <a:rPr lang="pl-PL" dirty="0" smtClean="0"/>
              <a:t> pieniądze z budżetu Rady Rodziców?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53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Przykładowe wydatki:</a:t>
            </a:r>
          </a:p>
          <a:p>
            <a:pPr>
              <a:buFontTx/>
              <a:buChar char="-"/>
            </a:pPr>
            <a:r>
              <a:rPr lang="pl-PL" dirty="0" smtClean="0"/>
              <a:t>e-legitymacje </a:t>
            </a:r>
            <a:r>
              <a:rPr lang="pl-PL" dirty="0"/>
              <a:t>dla </a:t>
            </a:r>
            <a:r>
              <a:rPr lang="pl-PL" dirty="0" smtClean="0"/>
              <a:t>pierwszoklasistów,</a:t>
            </a:r>
            <a:endParaRPr lang="pl-PL" dirty="0"/>
          </a:p>
          <a:p>
            <a:pPr>
              <a:buFontTx/>
              <a:buChar char="-"/>
            </a:pPr>
            <a:r>
              <a:rPr lang="pl-PL" dirty="0"/>
              <a:t>ciasto, kawa na Dzień </a:t>
            </a:r>
            <a:r>
              <a:rPr lang="pl-PL" dirty="0" smtClean="0"/>
              <a:t>Nauczyciela,</a:t>
            </a:r>
          </a:p>
          <a:p>
            <a:pPr>
              <a:buFontTx/>
              <a:buChar char="-"/>
            </a:pPr>
            <a:r>
              <a:rPr lang="pl-PL" dirty="0">
                <a:sym typeface="Wingdings" panose="05000000000000000000" pitchFamily="2" charset="2"/>
              </a:rPr>
              <a:t>p</a:t>
            </a:r>
            <a:r>
              <a:rPr lang="pl-PL" dirty="0" smtClean="0">
                <a:sym typeface="Wingdings" panose="05000000000000000000" pitchFamily="2" charset="2"/>
              </a:rPr>
              <a:t>ączki dla uczniów, nauczycieli, obsługi szkoły na tłusty czwartek,</a:t>
            </a:r>
          </a:p>
          <a:p>
            <a:pPr>
              <a:buFontTx/>
              <a:buChar char="-"/>
            </a:pPr>
            <a:r>
              <a:rPr lang="pl-PL" dirty="0">
                <a:sym typeface="Wingdings" panose="05000000000000000000" pitchFamily="2" charset="2"/>
              </a:rPr>
              <a:t>k</a:t>
            </a:r>
            <a:r>
              <a:rPr lang="pl-PL" dirty="0" smtClean="0">
                <a:sym typeface="Wingdings" panose="05000000000000000000" pitchFamily="2" charset="2"/>
              </a:rPr>
              <a:t>oszulki dla uczniów – mediatorów,</a:t>
            </a:r>
            <a:endParaRPr lang="pl-PL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pl-PL" dirty="0" smtClean="0"/>
              <a:t>bilety do kina dla całej klasy za wygraną w konkursie szkolnym,</a:t>
            </a:r>
          </a:p>
          <a:p>
            <a:pPr>
              <a:buFontTx/>
              <a:buChar char="-"/>
            </a:pPr>
            <a:r>
              <a:rPr lang="pl-PL" dirty="0"/>
              <a:t>dofinansowanie Mikołajkowego Turnieju Sportowego,</a:t>
            </a:r>
          </a:p>
          <a:p>
            <a:pPr>
              <a:buFontTx/>
              <a:buChar char="-"/>
            </a:pPr>
            <a:r>
              <a:rPr lang="pl-PL" dirty="0"/>
              <a:t>dofinansowanie kawiarenki na WOŚP,</a:t>
            </a:r>
          </a:p>
          <a:p>
            <a:pPr>
              <a:buFontTx/>
              <a:buChar char="-"/>
            </a:pPr>
            <a:r>
              <a:rPr lang="pl-PL" dirty="0" smtClean="0"/>
              <a:t>dofinansowanie innych imprez/ konkursów zgłoszonych </a:t>
            </a:r>
            <a:r>
              <a:rPr lang="pl-PL" dirty="0"/>
              <a:t>przez </a:t>
            </a:r>
            <a:r>
              <a:rPr lang="pl-PL" dirty="0" smtClean="0"/>
              <a:t>nauczycieli,</a:t>
            </a:r>
          </a:p>
          <a:p>
            <a:pPr>
              <a:buFontTx/>
              <a:buChar char="-"/>
            </a:pPr>
            <a:r>
              <a:rPr lang="pl-PL" dirty="0" smtClean="0"/>
              <a:t>dyplomy, teczki, statuetka dla absolwentów szkoły.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290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899</Words>
  <Application>Microsoft Office PowerPoint</Application>
  <PresentationFormat>Panoramiczny</PresentationFormat>
  <Paragraphs>81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Motyw pakietu Office</vt:lpstr>
      <vt:lpstr>Sprawozdanie z działalności Rady Rodziców w Szkole Podstawowej  w Małej Nieszawce w roku szkolnym 2019/2020</vt:lpstr>
      <vt:lpstr>Kompetencje Rady Rodziców</vt:lpstr>
      <vt:lpstr>Aktywność Rady Rodziców w sferze wychowawczej szkoły</vt:lpstr>
      <vt:lpstr>Aktywność Rady Rodziców w sferze dydaktycznej szkoły</vt:lpstr>
      <vt:lpstr>Aktywność Rady Rodziców w sferze materialnej – środki z  budżetu obywatelskiego</vt:lpstr>
      <vt:lpstr>Głosowanie na budżet obywatelski  na rok 2021 do 11.09</vt:lpstr>
      <vt:lpstr>Aktywność Rady Rodziców w sferze materialnej – „Zielone pokoje poprawiają uczniów nastroje”</vt:lpstr>
      <vt:lpstr>Budżet Rady Rodziców  - składki na Radę Rodziców</vt:lpstr>
      <vt:lpstr>Na co przeznaczane są pieniądze z budżetu Rady Rodziców?</vt:lpstr>
      <vt:lpstr>Prezentacja programu PowerPoint</vt:lpstr>
      <vt:lpstr>Prezentacja programu PowerPoint</vt:lpstr>
      <vt:lpstr>Zarząd Rady Rodziców w roku szkolnym 2019/2021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Działalność Rady Rodziców</dc:title>
  <dc:creator>Hania</dc:creator>
  <cp:lastModifiedBy>Hania</cp:lastModifiedBy>
  <cp:revision>41</cp:revision>
  <dcterms:created xsi:type="dcterms:W3CDTF">2018-11-27T10:10:04Z</dcterms:created>
  <dcterms:modified xsi:type="dcterms:W3CDTF">2020-09-05T09:23:56Z</dcterms:modified>
</cp:coreProperties>
</file>