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Bad Script" charset="0"/>
      <p:regular r:id="rId24"/>
    </p:embeddedFont>
  </p:embeddedFontLst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00CC00"/>
    <a:srgbClr val="0066FF"/>
    <a:srgbClr val="6699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4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15362" name="Shape 8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51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33794" name="Shape 15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8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35842" name="Shape 15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65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37890" name="Shape 166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2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39938" name="Shape 17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79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41986" name="Shape 18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93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44034" name="Shape 19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02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46082" name="Shape 20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6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17410" name="Shape 97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3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19458" name="Shape 10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0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21506" name="Shape 11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1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23554" name="Shape 11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24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25602" name="Shape 12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1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27650" name="Shape 13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37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29698" name="Shape 13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44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sk-SK" sz="1100" smtClean="0">
              <a:latin typeface="Arial" charset="0"/>
              <a:cs typeface="Arial" charset="0"/>
            </a:endParaRPr>
          </a:p>
        </p:txBody>
      </p:sp>
      <p:sp>
        <p:nvSpPr>
          <p:cNvPr id="31746" name="Shape 14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3756819" y="-1699418"/>
            <a:ext cx="46783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/>
          <p:nvPr/>
        </p:nvCxnSpPr>
        <p:spPr>
          <a:xfrm>
            <a:off x="1951038" y="3549650"/>
            <a:ext cx="39624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" name="Shape 25"/>
          <p:cNvCxnSpPr/>
          <p:nvPr/>
        </p:nvCxnSpPr>
        <p:spPr>
          <a:xfrm>
            <a:off x="6278563" y="3549650"/>
            <a:ext cx="39624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6" name="Shape 26"/>
          <p:cNvSpPr/>
          <p:nvPr/>
        </p:nvSpPr>
        <p:spPr>
          <a:xfrm>
            <a:off x="6053138" y="3525838"/>
            <a:ext cx="61912" cy="4603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b="0" kern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27"/>
          <p:cNvSpPr txBox="1">
            <a:spLocks noGrp="1"/>
          </p:cNvSpPr>
          <p:nvPr>
            <p:ph type="dt" idx="10"/>
          </p:nvPr>
        </p:nvSpPr>
        <p:spPr bwMode="auto">
          <a:xfrm>
            <a:off x="7721600" y="6203950"/>
            <a:ext cx="34544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hape 28"/>
          <p:cNvSpPr txBox="1">
            <a:spLocks noGrp="1"/>
          </p:cNvSpPr>
          <p:nvPr>
            <p:ph type="sldNum" idx="11"/>
          </p:nvPr>
        </p:nvSpPr>
        <p:spPr bwMode="auto">
          <a:xfrm>
            <a:off x="11214100" y="6181725"/>
            <a:ext cx="81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fld id="{8A709FA9-3A4A-46AC-90E9-EB140DA7E5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9" name="Shape 29"/>
          <p:cNvSpPr txBox="1">
            <a:spLocks noGrp="1"/>
          </p:cNvSpPr>
          <p:nvPr>
            <p:ph type="ftr" idx="12"/>
          </p:nvPr>
        </p:nvSpPr>
        <p:spPr bwMode="auto">
          <a:xfrm>
            <a:off x="2844800" y="6203950"/>
            <a:ext cx="4775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lavička sekci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6"/>
          <p:cNvCxnSpPr/>
          <p:nvPr/>
        </p:nvCxnSpPr>
        <p:spPr>
          <a:xfrm>
            <a:off x="914400" y="4916488"/>
            <a:ext cx="10566400" cy="4762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Shape 31"/>
          <p:cNvSpPr txBox="1">
            <a:spLocks noGrp="1"/>
          </p:cNvSpPr>
          <p:nvPr>
            <p:ph type="dt" idx="10"/>
          </p:nvPr>
        </p:nvSpPr>
        <p:spPr bwMode="auto">
          <a:xfrm>
            <a:off x="7721600" y="6203950"/>
            <a:ext cx="34544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hape 32"/>
          <p:cNvSpPr txBox="1">
            <a:spLocks noGrp="1"/>
          </p:cNvSpPr>
          <p:nvPr>
            <p:ph type="ftr" idx="11"/>
          </p:nvPr>
        </p:nvSpPr>
        <p:spPr bwMode="auto">
          <a:xfrm>
            <a:off x="2844800" y="6203950"/>
            <a:ext cx="4775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hape 33"/>
          <p:cNvSpPr txBox="1">
            <a:spLocks noGrp="1"/>
          </p:cNvSpPr>
          <p:nvPr>
            <p:ph type="sldNum" idx="12"/>
          </p:nvPr>
        </p:nvSpPr>
        <p:spPr bwMode="auto">
          <a:xfrm>
            <a:off x="11214100" y="6181725"/>
            <a:ext cx="81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fld id="{6BF70D24-6359-47F4-9D23-FBF0D86544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5413248" cy="4572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197600" y="1524000"/>
            <a:ext cx="5413248" cy="4572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ani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53"/>
          <p:cNvCxnSpPr/>
          <p:nvPr/>
        </p:nvCxnSpPr>
        <p:spPr>
          <a:xfrm>
            <a:off x="750888" y="2179638"/>
            <a:ext cx="4999037" cy="1587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8" name="Shape 54"/>
          <p:cNvCxnSpPr/>
          <p:nvPr/>
        </p:nvCxnSpPr>
        <p:spPr>
          <a:xfrm>
            <a:off x="6340475" y="2179638"/>
            <a:ext cx="4997450" cy="1587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09600" y="2201896"/>
            <a:ext cx="5384800" cy="391363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199717" y="2201896"/>
            <a:ext cx="5384800" cy="391363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197600" y="1399593"/>
            <a:ext cx="5386917" cy="762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" name="Shape 45"/>
          <p:cNvSpPr txBox="1">
            <a:spLocks noGrp="1"/>
          </p:cNvSpPr>
          <p:nvPr>
            <p:ph type="sldNum" idx="10"/>
          </p:nvPr>
        </p:nvSpPr>
        <p:spPr bwMode="auto">
          <a:xfrm>
            <a:off x="11214100" y="6181725"/>
            <a:ext cx="81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fld id="{588CD493-7401-4567-921B-AC7EBDAF2B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Shape 46"/>
          <p:cNvSpPr txBox="1">
            <a:spLocks noGrp="1"/>
          </p:cNvSpPr>
          <p:nvPr>
            <p:ph type="ftr" idx="11"/>
          </p:nvPr>
        </p:nvSpPr>
        <p:spPr bwMode="auto">
          <a:xfrm>
            <a:off x="2844800" y="6203950"/>
            <a:ext cx="4775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Shape 47"/>
          <p:cNvSpPr txBox="1">
            <a:spLocks noGrp="1"/>
          </p:cNvSpPr>
          <p:nvPr>
            <p:ph type="dt" idx="12"/>
          </p:nvPr>
        </p:nvSpPr>
        <p:spPr bwMode="auto">
          <a:xfrm>
            <a:off x="7721600" y="6203950"/>
            <a:ext cx="34544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popiso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457200"/>
            <a:ext cx="8331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635B4E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Shape 64"/>
          <p:cNvSpPr txBox="1">
            <a:spLocks noGrp="1"/>
          </p:cNvSpPr>
          <p:nvPr>
            <p:ph type="dt" idx="10"/>
          </p:nvPr>
        </p:nvSpPr>
        <p:spPr bwMode="auto">
          <a:xfrm>
            <a:off x="7721600" y="6203950"/>
            <a:ext cx="34544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hape 65"/>
          <p:cNvSpPr txBox="1">
            <a:spLocks noGrp="1"/>
          </p:cNvSpPr>
          <p:nvPr>
            <p:ph type="sldNum" idx="11"/>
          </p:nvPr>
        </p:nvSpPr>
        <p:spPr bwMode="auto">
          <a:xfrm>
            <a:off x="11214100" y="6181725"/>
            <a:ext cx="81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fld id="{7CAE6755-8FAF-4C4A-98B1-39B038B6FC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Shape 66"/>
          <p:cNvSpPr txBox="1">
            <a:spLocks noGrp="1"/>
          </p:cNvSpPr>
          <p:nvPr>
            <p:ph type="ftr" idx="12"/>
          </p:nvPr>
        </p:nvSpPr>
        <p:spPr bwMode="auto">
          <a:xfrm>
            <a:off x="2844800" y="6203950"/>
            <a:ext cx="4775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09600" y="457200"/>
            <a:ext cx="8026400" cy="5562600"/>
          </a:xfrm>
          <a:prstGeom prst="rect">
            <a:avLst/>
          </a:prstGeom>
          <a:solidFill>
            <a:srgbClr val="ECFAD5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lvl="0"/>
            <a:endParaRPr noProof="0">
              <a:sym typeface="Constantia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839200" y="1600200"/>
            <a:ext cx="2743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1000"/>
              </a:spcBef>
              <a:spcAft>
                <a:spcPts val="0"/>
              </a:spcAft>
              <a:buClr>
                <a:srgbClr val="635B4E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82575" algn="l" rtl="0">
              <a:spcBef>
                <a:spcPts val="300"/>
              </a:spcBef>
              <a:spcAft>
                <a:spcPts val="0"/>
              </a:spcAft>
              <a:buClr>
                <a:srgbClr val="524B41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77177" algn="l" rtl="0">
              <a:spcBef>
                <a:spcPts val="300"/>
              </a:spcBef>
              <a:spcAft>
                <a:spcPts val="0"/>
              </a:spcAft>
              <a:buClr>
                <a:srgbClr val="635B4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7717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635B4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Shape 71"/>
          <p:cNvSpPr txBox="1">
            <a:spLocks noGrp="1"/>
          </p:cNvSpPr>
          <p:nvPr>
            <p:ph type="dt" idx="10"/>
          </p:nvPr>
        </p:nvSpPr>
        <p:spPr bwMode="auto">
          <a:xfrm>
            <a:off x="7721600" y="6203950"/>
            <a:ext cx="34544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hape 72"/>
          <p:cNvSpPr txBox="1">
            <a:spLocks noGrp="1"/>
          </p:cNvSpPr>
          <p:nvPr>
            <p:ph type="sldNum" idx="11"/>
          </p:nvPr>
        </p:nvSpPr>
        <p:spPr bwMode="auto">
          <a:xfrm>
            <a:off x="11214100" y="6181725"/>
            <a:ext cx="81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fld id="{8F171133-61FC-4969-932E-A6226A1AD3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Shape 73"/>
          <p:cNvSpPr txBox="1">
            <a:spLocks noGrp="1"/>
          </p:cNvSpPr>
          <p:nvPr>
            <p:ph type="ftr" idx="12"/>
          </p:nvPr>
        </p:nvSpPr>
        <p:spPr bwMode="auto">
          <a:xfrm>
            <a:off x="2844800" y="6203950"/>
            <a:ext cx="4775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/>
        </p:nvSpPr>
        <p:spPr bwMode="auto">
          <a:xfrm>
            <a:off x="7721600" y="6203950"/>
            <a:ext cx="3454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sk-SK" sz="1200" b="0">
              <a:solidFill>
                <a:srgbClr val="CAF278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2844800" y="6203950"/>
            <a:ext cx="4775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sk-SK" sz="1200" b="0">
              <a:solidFill>
                <a:srgbClr val="CAF278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29" name="Shape 9"/>
          <p:cNvSpPr txBox="1">
            <a:spLocks noGrp="1"/>
          </p:cNvSpPr>
          <p:nvPr/>
        </p:nvSpPr>
        <p:spPr bwMode="auto">
          <a:xfrm>
            <a:off x="11214100" y="6181725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fld id="{AF15B18E-0B5E-4A7F-BDA9-644CE4DCD689}" type="slidenum">
              <a:rPr lang="sk-SK" sz="1600" b="0">
                <a:solidFill>
                  <a:srgbClr val="CAF278"/>
                </a:solidFill>
                <a:latin typeface="Constantia" pitchFamily="18" charset="0"/>
                <a:sym typeface="Constantia" pitchFamily="18" charset="0"/>
              </a:rPr>
              <a:pPr algn="ct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sk-SK" sz="1600" b="0">
              <a:solidFill>
                <a:srgbClr val="CAF278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30" name="Shape 10"/>
          <p:cNvSpPr txBox="1"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sk-SK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  <p:sldLayoutId id="2147483668" r:id="rId5"/>
    <p:sldLayoutId id="2147483673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hape 90" descr="http://www.gify.nou.cz/SKOLA_str2_soubory/2011_skola-(229)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25" y="1916113"/>
            <a:ext cx="3867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hape 91"/>
          <p:cNvSpPr txBox="1">
            <a:spLocks noChangeArrowheads="1"/>
          </p:cNvSpPr>
          <p:nvPr/>
        </p:nvSpPr>
        <p:spPr bwMode="auto">
          <a:xfrm rot="-671665">
            <a:off x="8096250" y="2459038"/>
            <a:ext cx="2374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sk-SK" sz="3200" u="sng">
                <a:solidFill>
                  <a:srgbClr val="544E43"/>
                </a:solidFill>
                <a:sym typeface="Bad Script"/>
              </a:rPr>
              <a:t>7.4.</a:t>
            </a:r>
            <a:r>
              <a:rPr lang="sk-SK" sz="3200" u="sng">
                <a:solidFill>
                  <a:srgbClr val="544E43"/>
                </a:solidFill>
                <a:latin typeface="Bad Script"/>
                <a:sym typeface="Bad Script"/>
              </a:rPr>
              <a:t>-</a:t>
            </a:r>
            <a:r>
              <a:rPr lang="sk-SK" sz="3200" u="sng">
                <a:solidFill>
                  <a:srgbClr val="544E43"/>
                </a:solidFill>
                <a:sym typeface="Bad Script"/>
              </a:rPr>
              <a:t>9.4.2021</a:t>
            </a:r>
            <a:endParaRPr lang="sk-SK" b="0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sk-SK" sz="2800" u="sng">
                <a:solidFill>
                  <a:srgbClr val="544E43"/>
                </a:solidFill>
                <a:latin typeface="Bad Script"/>
                <a:sym typeface="Bad Script"/>
              </a:rPr>
              <a:t>   </a:t>
            </a:r>
            <a:endParaRPr lang="sk-SK" b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sk-SK" sz="2400">
              <a:solidFill>
                <a:srgbClr val="544E43"/>
              </a:solidFill>
              <a:latin typeface="Bad Script"/>
              <a:sym typeface="Bad Script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fontAlgn="auto" hangingPunct="1">
              <a:buClr>
                <a:schemeClr val="dk1"/>
              </a:buClr>
              <a:buSzPts val="3780"/>
              <a:defRPr/>
            </a:pPr>
            <a:r>
              <a:rPr lang="sk-SK" sz="3780" b="1" i="1">
                <a:solidFill>
                  <a:schemeClr val="dk1"/>
                </a:solidFill>
              </a:rPr>
              <a:t>SPOJENÁ ŠKOLA, </a:t>
            </a:r>
            <a:br>
              <a:rPr lang="sk-SK" sz="3780" b="1" i="1">
                <a:solidFill>
                  <a:schemeClr val="dk1"/>
                </a:solidFill>
              </a:rPr>
            </a:br>
            <a:r>
              <a:rPr lang="sk-SK" sz="3780" b="1" i="1">
                <a:solidFill>
                  <a:schemeClr val="dk1"/>
                </a:solidFill>
              </a:rPr>
              <a:t>ULICA  M. R. ŠTEFÁNIKA 1, VRÚTKY</a:t>
            </a:r>
            <a:endParaRPr sz="3780">
              <a:solidFill>
                <a:schemeClr val="dk1"/>
              </a:solidFill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87020" y="1633182"/>
            <a:ext cx="6869373" cy="4572000"/>
          </a:xfrm>
          <a:blipFill rotWithShape="1">
            <a:blip r:embed="rId5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3100"/>
              <a:buFont typeface="Noto Sans Symbols"/>
              <a:buNone/>
            </a:pPr>
            <a:r>
              <a:rPr lang="sk-SK" sz="36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ZÁPIS DIEŤAŤA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3100"/>
              <a:buFont typeface="Noto Sans Symbols"/>
              <a:buNone/>
            </a:pPr>
            <a:r>
              <a:rPr lang="sk-SK" sz="36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DO PRVÉHO ROČNÍKA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2200"/>
              <a:buFont typeface="Noto Sans Symbols"/>
              <a:buNone/>
            </a:pP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4345" name="Shape 9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5688" y="3141663"/>
            <a:ext cx="60166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skola4 (800x600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5688" y="2997200"/>
            <a:ext cx="61928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09601" y="1523999"/>
            <a:ext cx="9093958" cy="4958687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Zákonný zástupca  </a:t>
            </a:r>
            <a:r>
              <a:rPr lang="sk-SK" sz="2100" b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musí písomne požiadať riaditeľa školy </a:t>
            </a: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o povolenie navštevovať základnú školu v zahraničí. Žiadosť musí obsahovať: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1. meno, priezvisko dieťaťa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2. bydlisko dieťaťa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3. rodné číslo dieťaťa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4. názov a adresu školy, ktorú bude dieťa v zahraničí navštevovať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 prípade, že sa dieťa bude v zahraničí zdržovať dlhodobo aj predpokladanú dĺžku pobytu v zahraničí a adresu bydliska v zahraničí.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Zákonný zástupca do </a:t>
            </a:r>
            <a:r>
              <a:rPr lang="sk-SK" sz="2100" b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30 dní </a:t>
            </a: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oznámi riaditeľovi kmeňovej školy názov a adresu školy, ktorú žiak navštevuje alebo potvrdí školu uvedenú v žiadosti.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1800"/>
            </a:pPr>
            <a:r>
              <a:rPr lang="sk-SK" sz="21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Riaditeľ školy, ak nie sú pochybnosti o rodičovstve a zodpovednosti žiadateľa, vydá rozhodnutie o vzdelávaní sa žiaka mimo Slovenskej republiky.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None/>
            </a:pPr>
            <a:r>
              <a:rPr lang="sk-SK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ŠKOLOPOVINNÉ DIEŤA V ZAHRANIČÍ:</a:t>
            </a:r>
            <a:endParaRPr lang="sk-SK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2775" name="Shape 156" descr="C:\Users\Dell\Downloads\images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0038" y="1487488"/>
            <a:ext cx="300196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09600" y="1523999"/>
            <a:ext cx="10972800" cy="4931391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samostatne sa obliecť a obuť,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pozapínať gombíky a zaviazať šnúrky,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samostatne sa najesť a obslúžiť na WC,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správne vyslovovať všetky hlásky,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vyjadrovať sa plynule aj v zložitejších  vetách,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kresliť tak, že línie sú pevné a neroztrasené,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nakresliť postavu so všetkými základnými znakmi,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vystrihnúť jednoduchý tvar podľa predkreslenej čiary,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poznať základné farby • spočítať predmety do "päť",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rozprávať obsah krátkej rozprávky a rozumieť jej obsahu,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naučiť sa naspamäť detskú pesničku alebo básničku,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vysloviť krátke slovo samostatne po hláskach,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orientovať sa v priestore, vie kde je "vpredu", "vzadu", "hore", "dole", "vpravo", "vľavo".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1900"/>
              <a:buFont typeface="Noto Sans Symbols"/>
              <a:buNone/>
            </a:pPr>
            <a:endParaRPr lang="sk-SK" sz="22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None/>
            </a:pPr>
            <a:r>
              <a:rPr lang="sk-SK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BUDÚCI PRVÁK BY MAL VEDIEŤ:</a:t>
            </a:r>
            <a:endParaRPr lang="sk-SK" i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4823" name="Shape 16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6950" y="1557338"/>
            <a:ext cx="422751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902890" cy="4972334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vydrží pri hre alebo inej činnosti 15-20 minút,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začatú prácu alebo hru dokončí, nezačína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    neustále niečo nové, neodbieha,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na nové prostredie a osoby si zvyká bez väčších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   problémov (neplače, neskrýva sa za rodičov..),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väčšinou sa hráva spoločne s deťmi, nestráni sa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   ich spoločnosti, nie je medzi deťmi bojazlivý,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nie je agresívny, spory s deťmi dokáže riešiť väčšinou bez bitky, hádky, vzdorovitosti,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• v jeho správaní by sa nemali prejavovať zlozvyky, ako napríklad: cmúľanie prstov, ohrýzanie nechtov, časté pokašliavanie, žmurkanie,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onstantia" pitchFamily="18" charset="0"/>
              <a:buNone/>
            </a:pPr>
            <a:r>
              <a:rPr lang="sk-SK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AKO BY SA BUDÚCI PRVÁK MAL SPRÁVAŤ:</a:t>
            </a:r>
            <a:endParaRPr lang="sk-SK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6871" name="Shape 170" descr="C:\Users\Filda\Desktop\deti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9975" y="1419225"/>
            <a:ext cx="42338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560388" y="1746250"/>
            <a:ext cx="8916536" cy="457200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</a:t>
            </a: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pokojný, chápajúci, tolerantný prístup k dieťaťu;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dôsledný výchovný prístup;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jednotnosť v požiadavkách dospelých;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odviesť pozornosť od konfliktu, prejavu agresivity,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  vzdorovitosti a pod., iným smerom zaujať dieťa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  pri afekte niečím zaujímavým;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zdôrazniť kladné vlastnosti dieťaťa, urobiť ho "veľkým";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požiadať o pomoc pri niečom;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klásť primerané požiadavky na dieťaťa;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jasne s dieťaťom komunikovať;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nepoužívať rozumové dôvody (nie sú pre malé deti pochopiteľné)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000" i="1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ČO SA ODPORÚČA PRI VÝCHOVNÝCH PROBLÉMOCH S DIEŤAŤOM:</a:t>
            </a:r>
            <a:endParaRPr lang="sk-SK" sz="3700" i="1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8919" name="Shape 177" descr="http://www.gify.nou.cz/SKOLA_str2_soubory/2011_skola%20(36)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6863" y="1528763"/>
            <a:ext cx="4084637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55093" y="1496705"/>
            <a:ext cx="8011235" cy="457200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rial" charset="0"/>
              <a:buChar char="•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Hradené MŠSR: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Arial" charset="0"/>
              <a:buNone/>
            </a:pPr>
            <a:endParaRPr lang="sk-SK" sz="2800" i="1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Matematika PZ  I.časť</a:t>
            </a: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Matematika PZ  II.časť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Šlabikár- Virgovičová</a:t>
            </a: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Prvouka</a:t>
            </a: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Hudobná výchova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Dopravná výchova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Etická výchova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342900" indent="-342900" eaLnBrk="1" hangingPunct="1">
              <a:spcAft>
                <a:spcPct val="0"/>
              </a:spcAft>
              <a:buSzPts val="2200"/>
              <a:buFont typeface="Noto Sans Symbols"/>
              <a:buNone/>
            </a:pP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ČO POTREBUJE PRVÁK:</a:t>
            </a:r>
            <a:r>
              <a:rPr lang="sk-SK" sz="3700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k-SK" sz="3700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endParaRPr lang="sk-SK" sz="37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40967" name="Shape 184" descr="http://www.aitec.sk/assetsd/photo/Eshop.ProductGallery-full/mat1-1_308.jpe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675" y="1547813"/>
            <a:ext cx="2139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Shape 185" descr="https://edicnyportal.iedu.sk/img/books/KOD_5018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7663" y="4189413"/>
            <a:ext cx="14017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Shape 186" descr="Šlabikár pre 1.ročník ZŠ Virgovičová 1.časť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7063" y="3616325"/>
            <a:ext cx="15113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Shape 187" descr="Šlabikár pre 1.ročník ZŠ Virgovičová 2.časť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4738" y="4019550"/>
            <a:ext cx="14446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Shape 188" descr="C:\Users\Filda\Desktop\ba_orig_3346519814_knihy-ucebnice-pre-zs-a-ss-hudobna-vychova-pre-1-rocnik-zs-kopinova.jp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80563" y="4289425"/>
            <a:ext cx="14573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Shape 189" descr="C:\Users\Filda\Desktop\164783_600-600.jpg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13738" y="1692275"/>
            <a:ext cx="14224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Shape 190" descr="http://www.aitec.sk/assetsd/photo/Eshop.ProductGallery-full/obalka_652.jpeg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5513" y="2079625"/>
            <a:ext cx="19923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Shape 191" descr="http://t1.aimg.sk/inzercie/ba_orig_3311218504_knihy-ucebnice-pre-zs-a-ss-dopravna-vychova-pre-1-a-2-rocnik-zs.jpg?t=L2ZpdC1pbi8xMDI0eDc2OC9maWx0ZXJzOndhdGVybWFyayhpbnplcmNpZS9iYXphci13YXRlcm1hcmstYmlnLnBuZywtMSwtMSwwKQ%3D%3D&amp;h=WPvSqVQJmctEG6bS_a7B6Q&amp;e=2145916800"/>
          <p:cNvPicPr preferRelativeResize="0">
            <a:picLocks noChangeAspect="1" noChangeArrowheads="1"/>
          </p:cNvPicPr>
          <p:nvPr/>
        </p:nvPicPr>
        <p:blipFill>
          <a:blip r:embed="rId12"/>
          <a:srcRect l="4443" t="6667" r="11110" b="6667"/>
          <a:stretch>
            <a:fillRect/>
          </a:stretch>
        </p:blipFill>
        <p:spPr bwMode="auto">
          <a:xfrm>
            <a:off x="9959975" y="1970088"/>
            <a:ext cx="1357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4294967295"/>
          </p:nvPr>
        </p:nvSpPr>
        <p:spPr>
          <a:xfrm>
            <a:off x="627797" y="1524000"/>
            <a:ext cx="5268036" cy="457200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zošit č.520.........5 ks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zošit č.511.......10 ks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zošit č.624.........1 ks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zošit č.5110.......1 ks	sada  zošitov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notový zošit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ceruzka č.2........3 ks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plniace pero alebo pero Tornado ......2 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výkresy A3.......20 ks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výkresy A4.......20 ks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náčrtník A4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pastelky obyčajné (min. 12 farieb).....1 ks			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title" idx="4294967295"/>
          </p:nvPr>
        </p:nvSpPr>
        <p:spPr>
          <a:xfrm>
            <a:off x="614149" y="206991"/>
            <a:ext cx="10877266" cy="1219200"/>
          </a:xfrm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buSzPts val="4200"/>
              <a:buFont typeface="Constantia" pitchFamily="18" charset="0"/>
              <a:buNone/>
            </a:pPr>
            <a:r>
              <a:rPr lang="sk-SK" sz="4200" b="1" i="1" smtClean="0">
                <a:latin typeface="Constantia" pitchFamily="18" charset="0"/>
                <a:cs typeface="Arial" charset="0"/>
                <a:sym typeface="Constantia" pitchFamily="18" charset="0"/>
              </a:rPr>
              <a:t>ČO JE POTREBNÉ ZAKÚPIŤ: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4294967295"/>
          </p:nvPr>
        </p:nvSpPr>
        <p:spPr>
          <a:xfrm>
            <a:off x="6114197" y="1524000"/>
            <a:ext cx="5404513" cy="457200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80000"/>
              </a:lnSpc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nožničky (okrúhly hrot)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tyčinkové lepidlo (väčšie)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čierny tuš, pierko s rúčkou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farebný papier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voskovky, suchý pastel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plastelína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temperové farby, vodové farby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sada štetcov, paleta , nádoba na vodu, handrička,				</a:t>
            </a:r>
            <a:endParaRPr lang="sk-SK" sz="26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ts val="1500"/>
              <a:buFont typeface="Noto Sans Symbols"/>
              <a:buChar char="●"/>
            </a:pPr>
            <a:r>
              <a:rPr lang="sk-SK" sz="17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prezúvky, úbor na TV + tenisky s bielou podrážkou			</a:t>
            </a:r>
            <a:r>
              <a:rPr lang="sk-SK" sz="17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	</a:t>
            </a:r>
          </a:p>
        </p:txBody>
      </p:sp>
      <p:pic>
        <p:nvPicPr>
          <p:cNvPr id="43018" name="Shape 199" descr="C:\Users\Filda\Desktop\100001-1-300x429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1538" y="1597025"/>
            <a:ext cx="15144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Shape 200" descr="C:\Users\Filda\Desktop\100200-1-300x420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909763"/>
            <a:ext cx="1031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25475" y="1543050"/>
            <a:ext cx="8343331" cy="5013278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900"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- možnosť pracovať v záujmových krúžkoch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ranný školský klub detí od 6:00 hod.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rozvoj záujmov a záľub v ŠKD do 16:30 hod.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obedy v školskej jedálni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plavecký a lyžiarsky výcvik, škola v prírode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návšteva divadiel, výletov a exkurzií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1900"/>
              <a:buFont typeface="Noto Sans Symbols"/>
              <a:buNone/>
            </a:pP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 -vyučovanie anglického jazyka od 1. ročníka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využitie moderných informačných technológií, výučbových   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programov a projektového vyučovania vo vyučovacom procese 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výučbu s využitím moderných vyučovacích prostriedkov (data  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projektor, interaktívna tabuľa)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informácie o klasifikácii v internetovej žiackej knižke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výučbu informatiky v kvalitne vybavenej počítačovej učebni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využitie školskej knižnice Štoplík 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- spoluprácu s Cetrom pedagogicko – psychologického poradenstva a prevencie</a:t>
            </a:r>
            <a:br>
              <a:rPr lang="sk-SK" sz="2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endParaRPr lang="sk-SK" sz="22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onstantia" pitchFamily="18" charset="0"/>
              <a:buNone/>
            </a:pPr>
            <a:r>
              <a:rPr lang="sk-SK" sz="40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NAŠA  ŠKOLA POSKYTUJE ŽIAKOM OD </a:t>
            </a:r>
            <a:br>
              <a:rPr lang="sk-SK" sz="40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k-SK" sz="40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1. ROČNÍKA TIETO MOŽNOSTI:</a:t>
            </a:r>
            <a:endParaRPr lang="sk-SK" sz="40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45063" name="Shape 207" descr="http://www.gify.nou.cz/SKOLA_str2_soubory/2011_skola%20(27)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2488" y="1989138"/>
            <a:ext cx="30321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Grp="1"/>
          </p:cNvSpPr>
          <p:nvPr>
            <p:ph type="title"/>
          </p:nvPr>
        </p:nvSpPr>
        <p:spPr>
          <a:xfrm>
            <a:off x="623888" y="115888"/>
            <a:ext cx="10972800" cy="1219200"/>
          </a:xfrm>
          <a:solidFill>
            <a:srgbClr val="FFFF00"/>
          </a:solidFill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sk-SK" sz="36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  Milá predškoláčka, milý predškolák</a:t>
            </a:r>
          </a:p>
        </p:txBody>
      </p:sp>
      <p:sp>
        <p:nvSpPr>
          <p:cNvPr id="53251" name="Text Box 3"/>
          <p:cNvSpPr txBox="1">
            <a:spLocks noGrp="1"/>
          </p:cNvSpPr>
          <p:nvPr>
            <p:ph type="body" idx="1"/>
          </p:nvPr>
        </p:nvSpPr>
        <p:spPr>
          <a:xfrm>
            <a:off x="623888" y="1412875"/>
            <a:ext cx="10801350" cy="4678363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sk-SK" sz="3200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r>
              <a:rPr lang="sk-SK" sz="3200" i="1" smtClean="0">
                <a:solidFill>
                  <a:srgbClr val="0066FF"/>
                </a:solidFill>
                <a:latin typeface="Arial" charset="0"/>
                <a:cs typeface="Arial" charset="0"/>
                <a:sym typeface="Arial" charset="0"/>
              </a:rPr>
              <a:t>Ak chceš veľa vedieť, nesmieš doma sedieť.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sk-SK" sz="3200" i="1" smtClean="0">
                <a:solidFill>
                  <a:srgbClr val="0066FF"/>
                </a:solidFill>
                <a:latin typeface="Arial" charset="0"/>
                <a:cs typeface="Arial" charset="0"/>
                <a:sym typeface="Arial" charset="0"/>
              </a:rPr>
              <a:t>	Preto neváhaj a na zápis k nám sa ponáhľaj!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endParaRPr lang="sk-SK" sz="4000" i="1" smtClean="0">
              <a:solidFill>
                <a:srgbClr val="00CC0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sk-SK" sz="4000" i="1" smtClean="0">
                <a:solidFill>
                  <a:srgbClr val="00CC00"/>
                </a:solidFill>
                <a:latin typeface="Arial" charset="0"/>
                <a:cs typeface="Arial" charset="0"/>
                <a:sym typeface="Arial" charset="0"/>
              </a:rPr>
              <a:t>	TEŠÍME SA NA VÁS !</a:t>
            </a:r>
            <a:endParaRPr lang="sk-SK" sz="3200" i="1" smtClean="0">
              <a:solidFill>
                <a:srgbClr val="00CC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3252" name="Picture 4" descr="FotkyFoto_kreslene-deti-cteni-knihy-a-sedi-na-abecedu-bloky_67088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2997200"/>
            <a:ext cx="4500562" cy="2852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1" y="1524000"/>
            <a:ext cx="8684524" cy="457200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200"/>
              <a:buFont typeface="Noto Sans Symbols"/>
              <a:buNone/>
            </a:pPr>
            <a:r>
              <a:rPr lang="sk-SK" sz="25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Zákonný zástupca dieťaťa vykoná zápis dieťaťa v základnej  škole v školskom obvode, v ktorom má dieťa (žiak) trvalý  pobyt (spádová škola). Školské obvody sú určené  Všeobecne záväzným nariadením mesta  Vrútky.    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200"/>
              <a:buFont typeface="Noto Sans Symbols"/>
              <a:buNone/>
            </a:pPr>
            <a:r>
              <a:rPr lang="sk-SK" sz="25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Takéto dieťa je riaditeľ spádovej školy </a:t>
            </a:r>
            <a:r>
              <a:rPr lang="sk-SK" sz="25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povinný prednostne</a:t>
            </a:r>
            <a:r>
              <a:rPr lang="sk-SK" sz="25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sk-SK" sz="25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prijať </a:t>
            </a:r>
            <a:r>
              <a:rPr lang="sk-SK" sz="25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na plnenie povinnej školskej dochádzky.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200"/>
              <a:buFont typeface="Noto Sans Symbols"/>
              <a:buNone/>
            </a:pPr>
            <a:r>
              <a:rPr lang="sk-SK" sz="25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Riaditeľ základnej  školy v súlade so VZN určí presný dátum, miesto a čas zápisu detí do 1.ročníka. Povinná školská dochádzka začína  začiatkom    školského roka, ktorý nasleduje po dni, keď dieťa dovŕši 6  rokov a dosiahne školskú spôsobilosť.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AKO ZAPÍSAŤ DIEŤA DO PRVÉHO ROČNÍKA?</a:t>
            </a:r>
            <a:endParaRPr lang="sk-SK" sz="37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6391" name="Shape 10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7513" y="2492375"/>
            <a:ext cx="20669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47726" y="1776413"/>
            <a:ext cx="8931442" cy="4780547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Zápisu sa zúčastňuje dieťa so zákonným zástupcom. Pri zápise je potrebný občiansky preukaz zákonného zástupcu, rodný list dieťaťa.</a:t>
            </a:r>
          </a:p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 čase mimoriadnej situácie /COVID-19/ zákonný zástupca komunikuje so školou elektronicky vyplnením elektronickej prihlášky. Rozhodnutie o prijatí/neprijatí dieťaťa ne plnenie povinnej školskej dochádzky preberie zákonný zástupca osobne.</a:t>
            </a:r>
          </a:p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</a:t>
            </a:r>
          </a:p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	Zákonný zástupca v súlade so školským zákonom </a:t>
            </a:r>
            <a:r>
              <a:rPr lang="sk-SK" sz="18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je povinný </a:t>
            </a: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pri zápise</a:t>
            </a:r>
            <a:r>
              <a:rPr lang="sk-SK" sz="18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uviesť tieto osobné údaje:</a:t>
            </a:r>
            <a:endParaRPr lang="sk-SK" sz="18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639763" lvl="1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meno a priezvisko, dátum narodenia, rodné číslo, miesto narodenia, národnosť, štátne občianstvo, trvalé bydlisko dieťaťa,</a:t>
            </a:r>
            <a:endParaRPr lang="sk-SK" sz="1800" smtClean="0">
              <a:solidFill>
                <a:srgbClr val="CAF278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639763" lvl="1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1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meno a priezvisko, adresu zamestnávateľa, trvalé bydlisko zákonných zástupcov,</a:t>
            </a:r>
            <a:endParaRPr lang="sk-SK" sz="1800" smtClean="0">
              <a:solidFill>
                <a:srgbClr val="CAF278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</a:pPr>
            <a:r>
              <a:rPr lang="sk-SK" sz="18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 prípade zdravotne postihnutého dieťaťa aj </a:t>
            </a:r>
          </a:p>
          <a:p>
            <a:pPr marL="273050" indent="-273050" eaLnBrk="1" hangingPunct="1">
              <a:lnSpc>
                <a:spcPct val="90000"/>
              </a:lnSpc>
              <a:spcAft>
                <a:spcPct val="0"/>
              </a:spcAft>
              <a:buSzPts val="2000"/>
              <a:buFont typeface="Noto Sans Symbols"/>
              <a:buNone/>
            </a:pPr>
            <a:r>
              <a:rPr lang="sk-SK" sz="1800" b="1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doklad o jeho zdravotnom postihnutí.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18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0846" y="166978"/>
            <a:ext cx="10835734" cy="1077640"/>
          </a:xfrm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AKÉ ÚDAJE A  DOKLADY  VYŽADUJE ŠKOLA PRI ZÁPISE DIEŤAŤA?</a:t>
            </a:r>
            <a:endParaRPr lang="sk-SK" sz="37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8439" name="Shape 108" descr="C:\Users\admin\Desktop\zápis moja príprava\obrázky k zápisu\back-to-school-clip-art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6813" y="3132138"/>
            <a:ext cx="35591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71487" y="1467562"/>
            <a:ext cx="7740317" cy="5264313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700"/>
              <a:buFont typeface="Noto Sans Symbols"/>
              <a:buNone/>
            </a:pPr>
            <a:r>
              <a:rPr lang="sk-SK" sz="32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sk-SK" sz="28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 je dieťa v čase zápisu choré, alebo sa z iných dôvodov nemôže zúčastniť na zápise, rodič alebo iný zákonný zástupca by sa mal obrátiť na riaditeľa školy a dohodnúť  sa na spôsobe zápisu. Dieťa je možné  zapísať aj v náhradnom termíne.</a:t>
            </a:r>
          </a:p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sk-SK" sz="2800" i="1" smtClean="0">
                <a:solidFill>
                  <a:srgbClr val="FFFFFF"/>
                </a:solidFill>
                <a:latin typeface="Arial" charset="0"/>
                <a:cs typeface="Arial" charset="0"/>
                <a:sym typeface="Constantia" pitchFamily="18" charset="0"/>
              </a:rPr>
              <a:t>Ak bude v čase konania zápisov pretrvávať mimoriadna situácia, núdzový stav alebo výnimočný stav vyhlásený v súvislosti s ochorením COVID-19, zápis sa bude organizovať bez osobnej prítomnosti detí.</a:t>
            </a:r>
          </a:p>
          <a:p>
            <a:pPr marL="273050" indent="-273050" eaLnBrk="1" hangingPunct="1">
              <a:spcAft>
                <a:spcPct val="0"/>
              </a:spcAft>
              <a:buSzPts val="2700"/>
              <a:buFont typeface="Noto Sans Symbols"/>
              <a:buNone/>
            </a:pPr>
            <a:endParaRPr lang="sk-SK" sz="2800" i="1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32011" y="166978"/>
            <a:ext cx="10831165" cy="1077640"/>
          </a:xfrm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JE MOŽNÉ ZAPÍSAŤ DIEŤA DO ŠKOLY BEZ TOHO, ABY SA ZÚČASTNILO NA ZÁPISE ?</a:t>
            </a:r>
            <a:endParaRPr lang="sk-SK" sz="37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20487" name="Shape 115" descr="Súvisiaci obrázok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7663" y="1700213"/>
            <a:ext cx="33099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030453" cy="433089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700"/>
              <a:buFont typeface="Noto Sans Symbols"/>
              <a:buNone/>
            </a:pPr>
            <a:r>
              <a:rPr lang="sk-SK" sz="3200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</a:t>
            </a:r>
            <a:r>
              <a:rPr lang="sk-SK" sz="3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Na zápise sa deti netestujú, všetko prebieha formou rozhovoru a hier tak, aby sa pani učiteľky s budúcimi prváčikmi čo najlepšie zoznámili. K dispozícii sú rôzne hry, doplňovačky, hádanky, farbičky, kocky, kartičky. Všetko prebieha v príjemnom prostredí a s priateľským prístupom.</a:t>
            </a:r>
            <a:endParaRPr lang="sk-SK" sz="32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fontAlgn="auto" hangingPunct="1">
              <a:buClr>
                <a:schemeClr val="dk1"/>
              </a:buClr>
              <a:buSzPts val="3780"/>
              <a:defRPr/>
            </a:pPr>
            <a:r>
              <a:rPr lang="sk-SK" sz="3780" b="1" i="1">
                <a:solidFill>
                  <a:schemeClr val="dk1"/>
                </a:solidFill>
              </a:rPr>
              <a:t/>
            </a:r>
            <a:br>
              <a:rPr lang="sk-SK" sz="3780" b="1" i="1">
                <a:solidFill>
                  <a:schemeClr val="dk1"/>
                </a:solidFill>
              </a:rPr>
            </a:br>
            <a:r>
              <a:rPr lang="sk-SK" sz="3780" b="1" i="1">
                <a:solidFill>
                  <a:schemeClr val="dk1"/>
                </a:solidFill>
              </a:rPr>
              <a:t/>
            </a:r>
            <a:br>
              <a:rPr lang="sk-SK" sz="3780" b="1" i="1">
                <a:solidFill>
                  <a:schemeClr val="dk1"/>
                </a:solidFill>
              </a:rPr>
            </a:br>
            <a:r>
              <a:rPr lang="sk-SK" sz="3780" b="1" i="1">
                <a:solidFill>
                  <a:schemeClr val="dk1"/>
                </a:solidFill>
              </a:rPr>
              <a:t/>
            </a:r>
            <a:br>
              <a:rPr lang="sk-SK" sz="3780" b="1" i="1">
                <a:solidFill>
                  <a:schemeClr val="dk1"/>
                </a:solidFill>
              </a:rPr>
            </a:br>
            <a:r>
              <a:rPr lang="sk-SK" sz="3780" b="1" i="1">
                <a:solidFill>
                  <a:schemeClr val="dk1"/>
                </a:solidFill>
              </a:rPr>
              <a:t>AKO PREBIEHA ZÁPIS?</a:t>
            </a:r>
            <a:r>
              <a:rPr lang="sk-SK" sz="3780" i="1">
                <a:solidFill>
                  <a:schemeClr val="dk1"/>
                </a:solidFill>
              </a:rPr>
              <a:t/>
            </a:r>
            <a:br>
              <a:rPr lang="sk-SK" sz="3780" i="1">
                <a:solidFill>
                  <a:schemeClr val="dk1"/>
                </a:solidFill>
              </a:rPr>
            </a:br>
            <a:endParaRPr sz="3780">
              <a:solidFill>
                <a:schemeClr val="dk1"/>
              </a:solidFill>
            </a:endParaRPr>
          </a:p>
        </p:txBody>
      </p:sp>
      <p:pic>
        <p:nvPicPr>
          <p:cNvPr id="22535" name="Shape 122" descr="Súvisiaci obrázok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1200" y="2382838"/>
            <a:ext cx="47815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726905" cy="4808562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500"/>
            </a:pPr>
            <a:r>
              <a:rPr lang="sk-SK" sz="29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Vo výnimočných prípadoch je možné zapísať aj dieťa, ktoré dosiahne vek šesť rokov v čase od začiatku školského roka do konca kalendárneho roka. Do školy môže byť také dieťa zapísané, pokiaľ je dostatočne fyzicky i psychicky zrelé na začiatok povinnej školskej dochádzky. Túto zrelosť musí rodič alebo iný zákonný zástupca dieťaťa preukázať súhlasnými vyjadreniami príslušného zariadenia výchovného poradenstva a prevencie všeobecného lekára pre deti a dorast, ktoré priloží k žiadosti o zápis.</a:t>
            </a:r>
            <a:br>
              <a:rPr lang="sk-SK" sz="29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endParaRPr lang="sk-SK" sz="2900" i="1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JE MOŽNÉ ZAPÍSAŤ I DIEŤA MLADŠIE AKO               6  ROKOV?</a:t>
            </a:r>
            <a:endParaRPr lang="sk-SK" sz="37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24583" name="Shape 129" descr="http://www.gify.nou.cz/SKOLA_str2_soubory/2011_skola%20(27)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4925" y="1384300"/>
            <a:ext cx="30845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663878" y="676406"/>
            <a:ext cx="6943421" cy="4960306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buClr>
                <a:schemeClr val="accent2"/>
              </a:buClr>
              <a:buSzPts val="2700"/>
              <a:buFont typeface="Noto Sans Symbols"/>
              <a:buChar char="●"/>
            </a:pPr>
            <a:r>
              <a:rPr lang="sk-SK" sz="32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Pri nadaných deťoch je možný aj skorší začiatok školskej dochádzky. Aj v týchto prípadoch je potrebné preskúmať pripravenosť dieťaťa. Takéto dieťa musí splniť školou stanovené kritériá pre vedomostnú, záujmovú, emocionálno-sociálnu a celkovú osobnostnú úroveň zrelosti.</a:t>
            </a:r>
            <a:endParaRPr lang="sk-SK" sz="32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35" name="Shape 135" descr="http://www.gify.nou.cz/SKOLA_str2_soubory/2011_skola%20(40)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991350" y="0"/>
            <a:ext cx="5405438" cy="3925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  <a:defRPr/>
            </a:pPr>
            <a:r>
              <a:rPr lang="sk-SK" sz="37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ODKLAD POVINNEJ ŠKOLSKEJ DOCHÁDZKY:</a:t>
            </a:r>
            <a:endParaRPr lang="sk-SK" sz="37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09601" y="1524000"/>
            <a:ext cx="8317832" cy="4876800"/>
          </a:xfrm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2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Zákon č. 245 /2008 Z.z. v znení účinnom od 01.01. 2021  zrušil odklad začiatku plnenia povinnej školskej dochádzky ako aj dodatočný odklad plnenia povinnej školskej dochádzky.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200"/>
            </a:pPr>
            <a:r>
              <a:rPr lang="sk-SK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 je pravdepodobné, že dieťa, ktoré dosiahne 6 rokov veku do 31.8.2021 /vrátane/  nedosiahne školskú spôsobilosť, riaditeľ školy odporučí zákonnému zástupcovi o prijatie dieťaťa do MŠ, resp. o pokračovanie vzdelávania v materskej škole, na základe písomného súhlasu príslušného zariadenia výchovného poradenstva a prevencie, písomného súhlasu všeobecného lekára pre deti a dorast a s informovaným súhlasom zákonného zástupcu. Dieťa pokračuje v predprimárnom vzdelávaní.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2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 riaditeľ MŠ rozhodne o pokračovaní vzdelávania v materskej škole, zákonný zástupca písomne oznámi túto skutočnosť ZŠ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200"/>
            </a:pPr>
            <a:r>
              <a:rPr lang="sk-SK" sz="20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Na zápis do I. ročníka ZŠ musia prísť všetky deti, ktoré dovŕšia 6 rokov veku do 31.8. príslušného roku.</a:t>
            </a:r>
            <a:endParaRPr lang="sk-SK" sz="20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28679" name="Shape 14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5725" y="1966913"/>
            <a:ext cx="3049588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9073019" cy="4939430"/>
          </a:xfrm>
          <a:blipFill rotWithShape="1">
            <a:blip r:embed="rId3">
              <a:alphaModFix/>
            </a:blip>
            <a:tile tx="0" ty="0" sx="40000" sy="40000" flip="none" algn="tl"/>
          </a:blipFill>
          <a:ln w="12700" cap="flat">
            <a:solidFill>
              <a:schemeClr val="accent1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marL="273050" indent="-27305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dieťa má problémy s výslovnosťou alebo nevie formulovať vety;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nevydrží sa sústrediť a nezapamätá si vetu;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nedokáže sa orientovať v čase, neovláda priestorovú orientáciu;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nevie dodržiavať základnú hygienu, samostatne sa obliekať, obúvať, vyzliekať, nevie stolovať;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nepozná údaje o sebe (rodine, adresu, svoj vek);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nie je prirodzene zvedavé, nekladie otázky;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je neposedné, netrpezlivé;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· Centrá pedagogicko-psychologického poradenstva a prevencie ponúkajú materským školám(so súhlasom rodičov) plošnú depistáž, ktorou sa zisťuje ako deti rozumejú hovorenej reči a obsahu,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</a:pPr>
            <a:r>
              <a:rPr lang="sk-SK" sz="2400" i="1" smtClean="0">
                <a:solidFill>
                  <a:srgbClr val="FFFFFF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ako vedia ovládať rukou ceruzku - teda úroveň ich grafomotorického vývinu a úroveň ich hrubej motoriky.</a:t>
            </a:r>
            <a:endParaRPr lang="sk-SK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SzPts val="2000"/>
              <a:buFont typeface="Noto Sans Symbols"/>
              <a:buNone/>
            </a:pPr>
            <a:endParaRPr lang="sk-SK" sz="2400" smtClean="0">
              <a:solidFill>
                <a:srgbClr val="FFFFFF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blipFill rotWithShape="1">
            <a:blip r:embed="rId4">
              <a:alphaModFix/>
            </a:blip>
            <a:tile tx="0" ty="0" sx="40000" sy="40000" flip="none" algn="tl"/>
          </a:blipFill>
          <a:ln w="12700" cap="flat">
            <a:solidFill>
              <a:schemeClr val="accent3"/>
            </a:solidFill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tIns="45700" bIns="4570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800"/>
              <a:buFont typeface="Constantia" pitchFamily="18" charset="0"/>
              <a:buNone/>
            </a:pPr>
            <a:r>
              <a:rPr lang="sk-SK" sz="2400" b="1" i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DÔVODY na odporúčanie požiadať o pokračovanie plnenia predprimárného vzdelávania</a:t>
            </a:r>
            <a:endParaRPr lang="sk-SK" sz="240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30727" name="Shape 149" descr="Súvisiaci obrázok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0138" y="2016125"/>
            <a:ext cx="33083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ier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1259</Words>
  <PresentationFormat>Custom</PresentationFormat>
  <Paragraphs>125</Paragraphs>
  <Slides>17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Šablóna návrhu</vt:lpstr>
      </vt:variant>
      <vt:variant>
        <vt:i4>6</vt:i4>
      </vt:variant>
      <vt:variant>
        <vt:lpstr>Nadpisy snímok</vt:lpstr>
      </vt:variant>
      <vt:variant>
        <vt:i4>17</vt:i4>
      </vt:variant>
    </vt:vector>
  </HeadingPairs>
  <TitlesOfParts>
    <vt:vector size="27" baseType="lpstr">
      <vt:lpstr>Arial</vt:lpstr>
      <vt:lpstr>Constantia</vt:lpstr>
      <vt:lpstr>Bad Script</vt:lpstr>
      <vt:lpstr>Noto Sans Symbols</vt:lpstr>
      <vt:lpstr>Papier</vt:lpstr>
      <vt:lpstr>Papier</vt:lpstr>
      <vt:lpstr>Papier</vt:lpstr>
      <vt:lpstr>Papier</vt:lpstr>
      <vt:lpstr>Papier</vt:lpstr>
      <vt:lpstr>Papier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        Milá predškoláčka, milý predškolák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Admin</cp:lastModifiedBy>
  <cp:revision>8</cp:revision>
  <dcterms:modified xsi:type="dcterms:W3CDTF">2021-03-16T08:23:16Z</dcterms:modified>
</cp:coreProperties>
</file>