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1" r:id="rId5"/>
    <p:sldId id="258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241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711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3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86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13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283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299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342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4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769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838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67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949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30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402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960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95DB-5196-41AE-9FBC-30E55E4CB3F8}" type="datetimeFigureOut">
              <a:rPr lang="sk-SK" smtClean="0"/>
              <a:t>21.10.2021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60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54FF8F18-A529-41E2-8997-80BF7BC4A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5"/>
          <a:stretch/>
        </p:blipFill>
        <p:spPr>
          <a:xfrm>
            <a:off x="279193" y="13317"/>
            <a:ext cx="8994810" cy="683136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D1E70D-B604-40E0-B013-E69D016B4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5699" y="5291091"/>
            <a:ext cx="6738103" cy="807050"/>
          </a:xfrm>
        </p:spPr>
        <p:txBody>
          <a:bodyPr/>
          <a:lstStyle/>
          <a:p>
            <a:r>
              <a:rPr lang="sk-SK" sz="3200" dirty="0"/>
              <a:t>SVETOVÝ DEŇ </a:t>
            </a:r>
            <a:r>
              <a:rPr lang="sk-SK" sz="3200" dirty="0" smtClean="0"/>
              <a:t>DUŠEVNÉHO </a:t>
            </a:r>
            <a:r>
              <a:rPr lang="sk-SK" sz="3200" dirty="0"/>
              <a:t>ZDRAVIA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8ADCECE-8295-420C-AF9D-E4DFC83B1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8353" y="5979359"/>
            <a:ext cx="2429320" cy="673386"/>
          </a:xfrm>
        </p:spPr>
        <p:txBody>
          <a:bodyPr/>
          <a:lstStyle/>
          <a:p>
            <a:r>
              <a:rPr lang="sk-SK" dirty="0"/>
              <a:t>Mgr. Beáta Sláviková</a:t>
            </a:r>
          </a:p>
        </p:txBody>
      </p:sp>
    </p:spTree>
    <p:extLst>
      <p:ext uri="{BB962C8B-B14F-4D97-AF65-F5344CB8AC3E}">
        <p14:creationId xmlns:p14="http://schemas.microsoft.com/office/powerpoint/2010/main" val="9411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D598347-5E7F-492A-AB0F-797E4FB9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to duševné zdravie?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837DF021-B23C-4D74-8C3B-5FA3C589BCC4}"/>
              </a:ext>
            </a:extLst>
          </p:cNvPr>
          <p:cNvSpPr txBox="1"/>
          <p:nvPr/>
        </p:nvSpPr>
        <p:spPr>
          <a:xfrm>
            <a:off x="677334" y="1358283"/>
            <a:ext cx="41343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vedomie vlastnej hodnoty,</a:t>
            </a:r>
          </a:p>
          <a:p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uvedomenie si vlastných možností a schopností,</a:t>
            </a:r>
          </a:p>
          <a:p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schopnosť vytvárať a udržiavať vzťahy a psychickú pohodu,</a:t>
            </a:r>
          </a:p>
          <a:p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duševné zdravie je </a:t>
            </a:r>
            <a:r>
              <a:rPr lang="sk-SK" sz="2400" b="1" dirty="0">
                <a:solidFill>
                  <a:srgbClr val="92D050"/>
                </a:solidFill>
              </a:rPr>
              <a:t>CIEĽOM</a:t>
            </a:r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nie normou....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D817AC34-B1B7-406B-B117-C4215D0D6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93" y="1358283"/>
            <a:ext cx="5433135" cy="40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A467AF-C550-4D0F-A61E-0817815E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vplýva na duševné zdravie?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1CF1320-3DA4-4A0A-BD0F-B5C78C379A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sk-SK" dirty="0"/>
              <a:t>STRES</a:t>
            </a:r>
          </a:p>
          <a:p>
            <a:pPr>
              <a:lnSpc>
                <a:spcPct val="300000"/>
              </a:lnSpc>
            </a:pPr>
            <a:r>
              <a:rPr lang="sk-SK" dirty="0"/>
              <a:t>NADMERNÁ PSYCHICKÁ ZÁŤAŽ</a:t>
            </a:r>
          </a:p>
          <a:p>
            <a:pPr>
              <a:lnSpc>
                <a:spcPct val="300000"/>
              </a:lnSpc>
            </a:pPr>
            <a:r>
              <a:rPr lang="sk-SK" dirty="0"/>
              <a:t>NEDOSTATOK SPÁNKU </a:t>
            </a:r>
          </a:p>
          <a:p>
            <a:pPr>
              <a:lnSpc>
                <a:spcPct val="300000"/>
              </a:lnSpc>
            </a:pPr>
            <a:r>
              <a:rPr lang="sk-SK" dirty="0"/>
              <a:t>NEVYVÁŽENÁ STRAVA 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xmlns="" id="{ED10239E-248B-42F0-B23D-7542D1E3D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083" y="2146706"/>
            <a:ext cx="4184034" cy="3880773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sk-SK" dirty="0"/>
              <a:t>NEGATÍVNE MYŠLIENKY</a:t>
            </a:r>
          </a:p>
          <a:p>
            <a:pPr>
              <a:lnSpc>
                <a:spcPct val="300000"/>
              </a:lnSpc>
            </a:pPr>
            <a:r>
              <a:rPr lang="sk-SK" dirty="0"/>
              <a:t>KONFLIKTNÉ VZŤAHY</a:t>
            </a:r>
          </a:p>
          <a:p>
            <a:endParaRPr lang="sk-SK" dirty="0"/>
          </a:p>
          <a:p>
            <a:r>
              <a:rPr lang="sk-SK" dirty="0"/>
              <a:t>NEDOSTATOK POHYBU</a:t>
            </a:r>
          </a:p>
          <a:p>
            <a:endParaRPr lang="sk-SK" dirty="0"/>
          </a:p>
          <a:p>
            <a:r>
              <a:rPr lang="sk-SK" dirty="0"/>
              <a:t>KORONAKRÍZA (izolácia)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229F0C71-91E8-4332-972A-372DD9D8E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0" y="2176372"/>
            <a:ext cx="1605933" cy="125262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9EA6E539-5461-4607-ADA0-7C72030C8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17" y="2995563"/>
            <a:ext cx="1212903" cy="101487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336F69AC-B8A2-4FBD-B554-4F86CE55D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60" y="4125535"/>
            <a:ext cx="1235339" cy="1014879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4FB12406-FAB0-43C0-A9B4-2FC45EA80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22" y="5289185"/>
            <a:ext cx="1512163" cy="1178424"/>
          </a:xfrm>
          <a:prstGeom prst="rect">
            <a:avLst/>
          </a:prstGeom>
        </p:spPr>
      </p:pic>
      <p:pic>
        <p:nvPicPr>
          <p:cNvPr id="2050" name="Picture 2" descr="Cartoon Boy Having Bad Thoughts Stock Illustration - Illustration of  cartoon, retro: 52970769">
            <a:extLst>
              <a:ext uri="{FF2B5EF4-FFF2-40B4-BE49-F238E27FC236}">
                <a16:creationId xmlns:a16="http://schemas.microsoft.com/office/drawing/2014/main" xmlns="" id="{426657FF-EC8E-4CFD-B1B7-48842161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09" y="1774776"/>
            <a:ext cx="1376412" cy="13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3F00F64A-7E82-44F5-A507-F083CF11FF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9526796" y="3057999"/>
            <a:ext cx="1224513" cy="1178424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xmlns="" id="{7F95A109-063F-489D-B7C5-DF9D9EB3B4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980" y="5367079"/>
            <a:ext cx="1320800" cy="1320800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xmlns="" id="{92FE9C18-C26B-4460-ACD2-DCFC9CA5ED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925" y="4282101"/>
            <a:ext cx="1075859" cy="11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254A82-1733-4559-8D4C-7B843638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Najčastejšie duševné choroby detí a adolescentov.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280A7AA8-B050-4BFB-B9EE-51290EE97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723" y="2175029"/>
            <a:ext cx="5149049" cy="3959441"/>
          </a:xfrm>
        </p:spPr>
        <p:txBody>
          <a:bodyPr>
            <a:normAutofit/>
          </a:bodyPr>
          <a:lstStyle/>
          <a:p>
            <a:r>
              <a:rPr lang="sk-SK" sz="2000" dirty="0"/>
              <a:t>Poruchy aktivity a pozornosti</a:t>
            </a:r>
          </a:p>
          <a:p>
            <a:r>
              <a:rPr lang="sk-SK" sz="2000" dirty="0"/>
              <a:t>Porucha autistického spektra</a:t>
            </a:r>
          </a:p>
          <a:p>
            <a:r>
              <a:rPr lang="sk-SK" sz="2000" dirty="0"/>
              <a:t>Úzkosti a fóbie</a:t>
            </a:r>
          </a:p>
          <a:p>
            <a:r>
              <a:rPr lang="sk-SK" sz="2000" dirty="0"/>
              <a:t>Depresie</a:t>
            </a:r>
          </a:p>
          <a:p>
            <a:r>
              <a:rPr lang="sk-SK" sz="2000" dirty="0"/>
              <a:t>Poruchy príjmu potravy</a:t>
            </a:r>
          </a:p>
          <a:p>
            <a:r>
              <a:rPr lang="sk-SK" sz="2000" dirty="0"/>
              <a:t>Sebapoškodzovanie</a:t>
            </a:r>
          </a:p>
          <a:p>
            <a:r>
              <a:rPr lang="sk-SK" sz="2000" dirty="0"/>
              <a:t>OCD</a:t>
            </a:r>
          </a:p>
          <a:p>
            <a:r>
              <a:rPr lang="sk-SK" sz="2000" dirty="0" err="1"/>
              <a:t>Posttraumatická</a:t>
            </a:r>
            <a:r>
              <a:rPr lang="sk-SK" sz="2000" dirty="0"/>
              <a:t> stresová porucha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4CA85E3C-34DD-4E2C-97B6-E2B9EFD72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11" y="2175028"/>
            <a:ext cx="4122730" cy="35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708809-C7C6-47AC-B434-CC3AF76A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43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7 zásad pre udržanie DUŠEVNÉHO ZDRAVIA: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7857308A-D1C6-4CF0-8282-46C66E5911CC}"/>
              </a:ext>
            </a:extLst>
          </p:cNvPr>
          <p:cNvSpPr txBox="1"/>
          <p:nvPr/>
        </p:nvSpPr>
        <p:spPr>
          <a:xfrm>
            <a:off x="677334" y="1562471"/>
            <a:ext cx="10659450" cy="502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dirty="0">
                <a:solidFill>
                  <a:srgbClr val="92D050"/>
                </a:solidFill>
              </a:rPr>
              <a:t>Pamätaj na svoju pohodu: </a:t>
            </a:r>
            <a:r>
              <a:rPr lang="sk-SK" dirty="0"/>
              <a:t>uisti sa, že máš dosť spánku, vyváženú stravu a dostatok pohybu na čerstvom vzduchu.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dirty="0">
                <a:solidFill>
                  <a:srgbClr val="92D050"/>
                </a:solidFill>
              </a:rPr>
              <a:t>Venuj sa záľubám: </a:t>
            </a:r>
            <a:r>
              <a:rPr lang="sk-SK" dirty="0"/>
              <a:t>Nájdi si niečo, čo ťa baví a pociťuješ pri tom radosť.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dirty="0">
                <a:solidFill>
                  <a:srgbClr val="92D050"/>
                </a:solidFill>
              </a:rPr>
              <a:t>Urob si čas na svoje myšlienky a pocity: </a:t>
            </a:r>
            <a:r>
              <a:rPr lang="sk-SK" dirty="0"/>
              <a:t>Každý deň na nejakú dobu vypni počítač, tablet, mobil, TV a pod. Skús byť len sám so sebou.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dirty="0">
                <a:solidFill>
                  <a:srgbClr val="92D050"/>
                </a:solidFill>
              </a:rPr>
              <a:t>Buď súčasťou skupiny: </a:t>
            </a:r>
            <a:r>
              <a:rPr lang="sk-SK" dirty="0"/>
              <a:t>Venuj čas ľuďom s ktorými ti je dobre.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dirty="0">
                <a:solidFill>
                  <a:srgbClr val="92D050"/>
                </a:solidFill>
              </a:rPr>
              <a:t>Maj realistické očakávania od svojej nálady: </a:t>
            </a:r>
            <a:r>
              <a:rPr lang="sk-SK" dirty="0"/>
              <a:t>Všetci máme niekedy zlú náladu, kedy nevieme byť pozitívny. Ak však pociťuješ, že máš zlú náladu už niekoľko týždňov, vyhľadaj pomoc.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dirty="0">
                <a:solidFill>
                  <a:srgbClr val="92D050"/>
                </a:solidFill>
              </a:rPr>
              <a:t>Nastav si svoje ciele: </a:t>
            </a:r>
            <a:r>
              <a:rPr lang="sk-SK" dirty="0"/>
              <a:t>Vyber si ciele, ktoré ťa motivujú, ale nepohlcujú. Ciele v ktorých môžeš zažiť úspech.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dirty="0">
                <a:solidFill>
                  <a:srgbClr val="92D050"/>
                </a:solidFill>
              </a:rPr>
              <a:t>Buď na seba dobrý/á: </a:t>
            </a:r>
            <a:r>
              <a:rPr lang="sk-SK" dirty="0"/>
              <a:t>Pokiaľ zažívaš ťažkú situáciu, dýchaj pokojne a hovor k sebe samému, akoby si hovoril k najlepšiemu priateľovi.</a:t>
            </a:r>
            <a:endParaRPr lang="sk-SK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4901D4-EAE4-4D80-BAEF-9882D558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Pozrite si nasledovné video.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ED6E1060-149A-42AE-B5FC-C8347B1E877B}"/>
              </a:ext>
            </a:extLst>
          </p:cNvPr>
          <p:cNvSpPr txBox="1"/>
          <p:nvPr/>
        </p:nvSpPr>
        <p:spPr>
          <a:xfrm>
            <a:off x="825623" y="1740023"/>
            <a:ext cx="5859262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k-SK"/>
              <a:t>https://www.youtube.com/watch?v=Y3cpV_dnN_I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CA44CFD-ADCD-4BC1-8806-E1AC0575A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367564"/>
            <a:ext cx="7386222" cy="41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6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EAB687-5BD8-43BC-9C24-9E0018EF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AKTIVITA: Čo by ste urobili v nasledujúcich situáciách?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C3F4E60-904F-4C4B-BB40-B46C1D775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51434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Pohádal som sa s najlepším kamarátom, bola to moja chyba.</a:t>
            </a:r>
          </a:p>
          <a:p>
            <a:r>
              <a:rPr lang="sk-SK" dirty="0">
                <a:solidFill>
                  <a:schemeClr val="tx1"/>
                </a:solidFill>
              </a:rPr>
              <a:t>Spolužiaci ma ohovárajú pred učiteľom.</a:t>
            </a:r>
          </a:p>
          <a:p>
            <a:r>
              <a:rPr lang="sk-SK" dirty="0">
                <a:solidFill>
                  <a:schemeClr val="tx1"/>
                </a:solidFill>
              </a:rPr>
              <a:t>Cítim sa veľmi smutne, lebo sa mi v škole nedarí.</a:t>
            </a:r>
          </a:p>
          <a:p>
            <a:r>
              <a:rPr lang="sk-SK" dirty="0">
                <a:solidFill>
                  <a:schemeClr val="tx1"/>
                </a:solidFill>
              </a:rPr>
              <a:t>Spolužiak mi ukradol hru, ktorú som mal/a v lavici.</a:t>
            </a:r>
          </a:p>
          <a:p>
            <a:r>
              <a:rPr lang="sk-SK" dirty="0">
                <a:solidFill>
                  <a:schemeClr val="tx1"/>
                </a:solidFill>
              </a:rPr>
              <a:t>Niektorí spolužiaci ma šikanujú.</a:t>
            </a:r>
          </a:p>
          <a:p>
            <a:r>
              <a:rPr lang="sk-SK" dirty="0">
                <a:solidFill>
                  <a:schemeClr val="tx1"/>
                </a:solidFill>
              </a:rPr>
              <a:t>Učiteľ/a mi povedala niečo, čo ma veľmi urazilo.</a:t>
            </a:r>
          </a:p>
          <a:p>
            <a:r>
              <a:rPr lang="sk-SK" dirty="0">
                <a:solidFill>
                  <a:schemeClr val="tx1"/>
                </a:solidFill>
              </a:rPr>
              <a:t>Potrebujem sa učiť a ostatní spolužiaci robia hluk.</a:t>
            </a:r>
          </a:p>
          <a:p>
            <a:r>
              <a:rPr lang="sk-SK" dirty="0">
                <a:solidFill>
                  <a:schemeClr val="tx1"/>
                </a:solidFill>
              </a:rPr>
              <a:t>Niekto mi berie veci z tašky, alebo lavice, bez môjho súhlasu.</a:t>
            </a:r>
          </a:p>
          <a:p>
            <a:r>
              <a:rPr lang="sk-SK" dirty="0">
                <a:solidFill>
                  <a:schemeClr val="tx1"/>
                </a:solidFill>
              </a:rPr>
              <a:t>Spolužiak ma udrel, alebo sotil do mňa.</a:t>
            </a:r>
          </a:p>
          <a:p>
            <a:r>
              <a:rPr lang="sk-SK" dirty="0">
                <a:solidFill>
                  <a:schemeClr val="tx1"/>
                </a:solidFill>
              </a:rPr>
              <a:t>Kamaráti chcú strieľať na vtáky, ale ja to robiť nechcem.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0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184798-6048-4723-8129-48E22322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VÁM ZA POZORNOSŤ.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3480566D-0A34-4D37-85A6-1B6B13D1A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54560"/>
            <a:ext cx="7774892" cy="4373377"/>
          </a:xfrm>
        </p:spPr>
      </p:pic>
    </p:spTree>
    <p:extLst>
      <p:ext uri="{BB962C8B-B14F-4D97-AF65-F5344CB8AC3E}">
        <p14:creationId xmlns:p14="http://schemas.microsoft.com/office/powerpoint/2010/main" val="88869373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1480</TotalTime>
  <Words>387</Words>
  <Application>Microsoft Office PowerPoint</Application>
  <PresentationFormat>Širokouhlá</PresentationFormat>
  <Paragraphs>49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Fazeta</vt:lpstr>
      <vt:lpstr>SVETOVÝ DEŇ DUŠEVNÉHO ZDRAVIA</vt:lpstr>
      <vt:lpstr>Čo je to duševné zdravie?</vt:lpstr>
      <vt:lpstr>Čo vplýva na duševné zdravie?</vt:lpstr>
      <vt:lpstr>Najčastejšie duševné choroby detí a adolescentov.</vt:lpstr>
      <vt:lpstr>7 zásad pre udržanie DUŠEVNÉHO ZDRAVIA:</vt:lpstr>
      <vt:lpstr>Pozrite si nasledovné video.</vt:lpstr>
      <vt:lpstr>AKTIVITA: Čo by ste urobili v nasledujúcich situáciách?</vt:lpstr>
      <vt:lpstr>ĎAKUJEM VÁM ZA POZORNOSŤ.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SVETOVÝ DEŇ DUŠNÉHO ZDRAVIA</dc:title>
  <dc:creator>Beáta Sláviková</dc:creator>
  <cp:lastModifiedBy>Používateľ systému Windows</cp:lastModifiedBy>
  <cp:revision>12</cp:revision>
  <dcterms:created xsi:type="dcterms:W3CDTF">2021-10-09T12:21:18Z</dcterms:created>
  <dcterms:modified xsi:type="dcterms:W3CDTF">2021-10-21T10:50:14Z</dcterms:modified>
</cp:coreProperties>
</file>