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9144000" cy="6858000" type="screen4x3"/>
  <p:notesSz cx="6877050" cy="965358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r">
              <a:defRPr sz="1200"/>
            </a:lvl1pPr>
          </a:lstStyle>
          <a:p>
            <a:fld id="{29766F61-EEB9-41AF-82AB-6C585D881283}" type="datetimeFigureOut">
              <a:rPr lang="sk-SK" smtClean="0"/>
              <a:t>2. 12. 2016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69233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5404" y="9169233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r">
              <a:defRPr sz="1200"/>
            </a:lvl1pPr>
          </a:lstStyle>
          <a:p>
            <a:fld id="{A14DABC1-48B0-45F7-90BC-C802A512E3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2896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C9A0F-8746-4108-8B33-3F03C7EC4288}" type="datetimeFigureOut">
              <a:rPr lang="sk-SK" smtClean="0"/>
              <a:t>2. 12. 2016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80145-A1EB-4E94-8782-2202E6E09E2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C9A0F-8746-4108-8B33-3F03C7EC4288}" type="datetimeFigureOut">
              <a:rPr lang="sk-SK" smtClean="0"/>
              <a:t>2. 12. 2016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80145-A1EB-4E94-8782-2202E6E09E2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C9A0F-8746-4108-8B33-3F03C7EC4288}" type="datetimeFigureOut">
              <a:rPr lang="sk-SK" smtClean="0"/>
              <a:t>2. 12. 2016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80145-A1EB-4E94-8782-2202E6E09E2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C9A0F-8746-4108-8B33-3F03C7EC4288}" type="datetimeFigureOut">
              <a:rPr lang="sk-SK" smtClean="0"/>
              <a:t>2. 12. 2016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80145-A1EB-4E94-8782-2202E6E09E2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C9A0F-8746-4108-8B33-3F03C7EC4288}" type="datetimeFigureOut">
              <a:rPr lang="sk-SK" smtClean="0"/>
              <a:t>2. 12. 2016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80145-A1EB-4E94-8782-2202E6E09E2A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C9A0F-8746-4108-8B33-3F03C7EC4288}" type="datetimeFigureOut">
              <a:rPr lang="sk-SK" smtClean="0"/>
              <a:t>2. 12. 2016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80145-A1EB-4E94-8782-2202E6E09E2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C9A0F-8746-4108-8B33-3F03C7EC4288}" type="datetimeFigureOut">
              <a:rPr lang="sk-SK" smtClean="0"/>
              <a:t>2. 12. 2016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80145-A1EB-4E94-8782-2202E6E09E2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C9A0F-8746-4108-8B33-3F03C7EC4288}" type="datetimeFigureOut">
              <a:rPr lang="sk-SK" smtClean="0"/>
              <a:t>2. 12. 2016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80145-A1EB-4E94-8782-2202E6E09E2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C9A0F-8746-4108-8B33-3F03C7EC4288}" type="datetimeFigureOut">
              <a:rPr lang="sk-SK" smtClean="0"/>
              <a:t>2. 12. 2016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80145-A1EB-4E94-8782-2202E6E09E2A}" type="slidenum">
              <a:rPr lang="sk-SK" smtClean="0"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C9A0F-8746-4108-8B33-3F03C7EC4288}" type="datetimeFigureOut">
              <a:rPr lang="sk-SK" smtClean="0"/>
              <a:t>2. 12. 2016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80145-A1EB-4E94-8782-2202E6E09E2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0C9A0F-8746-4108-8B33-3F03C7EC4288}" type="datetimeFigureOut">
              <a:rPr lang="sk-SK" smtClean="0"/>
              <a:t>2. 12. 2016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80145-A1EB-4E94-8782-2202E6E09E2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C0C9A0F-8746-4108-8B33-3F03C7EC4288}" type="datetimeFigureOut">
              <a:rPr lang="sk-SK" smtClean="0"/>
              <a:t>2. 12. 2016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DC80145-A1EB-4E94-8782-2202E6E09E2A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UKfLMCtLFQ" TargetMode="External"/><Relationship Id="rId2" Type="http://schemas.openxmlformats.org/officeDocument/2006/relationships/hyperlink" Target="011%20gas-properties_en.ja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biAvLPwDg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4005064"/>
            <a:ext cx="7406640" cy="1472184"/>
          </a:xfrm>
        </p:spPr>
        <p:txBody>
          <a:bodyPr/>
          <a:lstStyle/>
          <a:p>
            <a:r>
              <a:rPr lang="sk-SK" dirty="0" smtClean="0"/>
              <a:t>TEPLO</a:t>
            </a:r>
            <a:br>
              <a:rPr lang="sk-SK" dirty="0" smtClean="0"/>
            </a:br>
            <a:r>
              <a:rPr lang="sk-SK" sz="1400" dirty="0" smtClean="0"/>
              <a:t>Mgr. Viera </a:t>
            </a:r>
            <a:r>
              <a:rPr lang="sk-SK" sz="1400" dirty="0" err="1" smtClean="0"/>
              <a:t>Levočová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495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Predstavy o teple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Guillaume</a:t>
            </a:r>
            <a:r>
              <a:rPr lang="sk-SK" dirty="0" smtClean="0"/>
              <a:t> </a:t>
            </a:r>
            <a:r>
              <a:rPr lang="sk-SK" dirty="0" err="1" smtClean="0"/>
              <a:t>Amontons</a:t>
            </a:r>
            <a:r>
              <a:rPr lang="sk-SK" dirty="0" smtClean="0"/>
              <a:t> (1663 – 1705)</a:t>
            </a:r>
          </a:p>
          <a:p>
            <a:pPr marL="402336" lvl="1" indent="0" algn="just">
              <a:buNone/>
            </a:pPr>
            <a:r>
              <a:rPr lang="sk-SK" sz="2400" dirty="0" smtClean="0"/>
              <a:t>Objaviteľ jedného druhu teplomera tvrdil, </a:t>
            </a:r>
          </a:p>
          <a:p>
            <a:pPr lvl="1" algn="just"/>
            <a:r>
              <a:rPr lang="sk-SK" sz="2400" dirty="0" smtClean="0"/>
              <a:t>že teplomer neudáva množstvo tepla, ale stupeň zohriatia telesa. </a:t>
            </a:r>
          </a:p>
          <a:p>
            <a:pPr lvl="1" algn="just"/>
            <a:r>
              <a:rPr lang="sk-SK" sz="2400" dirty="0"/>
              <a:t>t</a:t>
            </a:r>
            <a:r>
              <a:rPr lang="sk-SK" sz="2400" dirty="0" smtClean="0"/>
              <a:t>eplomer udáva okamžitý „vnútorný“ stav telesa.</a:t>
            </a:r>
          </a:p>
          <a:p>
            <a:pPr lvl="1" algn="just"/>
            <a:r>
              <a:rPr lang="sk-SK" sz="2400" dirty="0" smtClean="0"/>
              <a:t>názor správny no vtedy nebol prijatý.</a:t>
            </a:r>
            <a:endParaRPr lang="sk-S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112"/>
            <a:ext cx="3374504" cy="189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4271766"/>
            <a:ext cx="27908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5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332656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sk-SK" dirty="0" err="1" smtClean="0"/>
              <a:t>Kalorikum</a:t>
            </a:r>
            <a:r>
              <a:rPr lang="sk-SK" dirty="0" smtClean="0"/>
              <a:t>:</a:t>
            </a:r>
          </a:p>
          <a:p>
            <a:pPr algn="just">
              <a:buFontTx/>
              <a:buChar char="-"/>
            </a:pPr>
            <a:r>
              <a:rPr lang="sk-SK" dirty="0" smtClean="0"/>
              <a:t>Až do 19. storočia pretrvával názor, že teplo je látka (fluidum – </a:t>
            </a:r>
            <a:r>
              <a:rPr lang="sk-SK" dirty="0" err="1" smtClean="0"/>
              <a:t>kalorikum</a:t>
            </a:r>
            <a:r>
              <a:rPr lang="sk-SK" dirty="0" smtClean="0"/>
              <a:t>), ktorá sa môže prelievať z jedného telesa do druhého, a je taká jemná, že sa nedá odvážiť. Preniká medzi častice látky.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46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1640" y="404664"/>
            <a:ext cx="7498080" cy="4800600"/>
          </a:xfrm>
        </p:spPr>
        <p:txBody>
          <a:bodyPr/>
          <a:lstStyle/>
          <a:p>
            <a:pPr algn="just"/>
            <a:r>
              <a:rPr lang="sk-SK" sz="2800" dirty="0" smtClean="0"/>
              <a:t>Gróf </a:t>
            </a:r>
            <a:r>
              <a:rPr lang="sk-SK" sz="2800" dirty="0" err="1" smtClean="0"/>
              <a:t>Benjamin</a:t>
            </a:r>
            <a:r>
              <a:rPr lang="sk-SK" sz="2800" dirty="0" smtClean="0"/>
              <a:t> T. </a:t>
            </a:r>
            <a:r>
              <a:rPr lang="sk-SK" sz="2800" dirty="0" err="1" smtClean="0"/>
              <a:t>Ruhmford</a:t>
            </a:r>
            <a:r>
              <a:rPr lang="sk-SK" sz="2800" dirty="0" smtClean="0"/>
              <a:t> (1753 – 1814) si ako prvý uvedomil, nesprávne vysvetlenie.</a:t>
            </a:r>
          </a:p>
          <a:p>
            <a:pPr marL="82296" indent="0" algn="just">
              <a:buNone/>
            </a:pPr>
            <a:endParaRPr lang="sk-SK" sz="2800" dirty="0" smtClean="0"/>
          </a:p>
          <a:p>
            <a:pPr lvl="1" algn="just"/>
            <a:r>
              <a:rPr lang="sk-SK" dirty="0" smtClean="0"/>
              <a:t>Pri opakovanom vŕtaní delovej hlavne sa hlaveň zahrievala a následne ochladzovala v studenej vode – hmotnosť hlavne neklesala a hmotnosť vody nestúpala. </a:t>
            </a:r>
            <a:r>
              <a:rPr lang="sk-SK" i="1" dirty="0" smtClean="0"/>
              <a:t>Usúdil že teplo nie je látka ale POHYB!</a:t>
            </a:r>
          </a:p>
          <a:p>
            <a:endParaRPr lang="sk-SK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4125838" cy="20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54057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2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03648" y="332656"/>
            <a:ext cx="7498080" cy="4800600"/>
          </a:xfrm>
        </p:spPr>
        <p:txBody>
          <a:bodyPr/>
          <a:lstStyle/>
          <a:p>
            <a:r>
              <a:rPr lang="sk-SK" dirty="0" smtClean="0"/>
              <a:t>Sir </a:t>
            </a:r>
            <a:r>
              <a:rPr lang="sk-SK" dirty="0" err="1" smtClean="0"/>
              <a:t>Humphry</a:t>
            </a:r>
            <a:r>
              <a:rPr lang="sk-SK" dirty="0" smtClean="0"/>
              <a:t> Davy (1778 – 1829)</a:t>
            </a:r>
          </a:p>
          <a:p>
            <a:pPr lvl="1" algn="just"/>
            <a:r>
              <a:rPr lang="sk-SK" dirty="0" smtClean="0"/>
              <a:t>R. 1799 trel o seba dva kusy ľadu (ktoré nemohli mať pri danej teplote </a:t>
            </a:r>
            <a:r>
              <a:rPr lang="sk-SK" dirty="0" err="1" smtClean="0"/>
              <a:t>kalorikum</a:t>
            </a:r>
            <a:r>
              <a:rPr lang="sk-SK" dirty="0" smtClean="0"/>
              <a:t>) a predsa sa topili. Tým pomohol </a:t>
            </a:r>
            <a:r>
              <a:rPr lang="sk-SK" i="1" dirty="0" smtClean="0"/>
              <a:t>potvrdiť </a:t>
            </a:r>
            <a:r>
              <a:rPr lang="sk-SK" i="1" dirty="0" err="1" smtClean="0"/>
              <a:t>Rumpfordovu</a:t>
            </a:r>
            <a:r>
              <a:rPr lang="sk-SK" i="1" dirty="0" smtClean="0"/>
              <a:t> domnienku „teplo je druh pohybu“</a:t>
            </a:r>
            <a:endParaRPr lang="sk-SK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18288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6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850106"/>
          </a:xfrm>
        </p:spPr>
        <p:txBody>
          <a:bodyPr/>
          <a:lstStyle/>
          <a:p>
            <a:r>
              <a:rPr lang="sk-SK" dirty="0" smtClean="0"/>
              <a:t>Súčasné vysvetlenie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196752"/>
            <a:ext cx="7776864" cy="5112568"/>
          </a:xfrm>
          <a:noFill/>
        </p:spPr>
        <p:txBody>
          <a:bodyPr>
            <a:noAutofit/>
          </a:bodyPr>
          <a:lstStyle/>
          <a:p>
            <a:endParaRPr lang="sk-SK" sz="2400" dirty="0" smtClean="0"/>
          </a:p>
          <a:p>
            <a:r>
              <a:rPr lang="sk-SK" sz="2400" dirty="0" smtClean="0"/>
              <a:t>Zahrievaním či ochladzovaním telesa teda dodávaním resp. odoberaním TEPLA sa POHYB častíc v telese mení.</a:t>
            </a:r>
          </a:p>
          <a:p>
            <a:r>
              <a:rPr lang="sk-SK" sz="2400" dirty="0" smtClean="0"/>
              <a:t>Čím </a:t>
            </a:r>
            <a:r>
              <a:rPr lang="sk-SK" sz="2400" b="1" dirty="0" smtClean="0">
                <a:solidFill>
                  <a:srgbClr val="0070C0"/>
                </a:solidFill>
              </a:rPr>
              <a:t>viac tepla dodáme </a:t>
            </a:r>
            <a:r>
              <a:rPr lang="sk-SK" sz="2400" dirty="0" smtClean="0"/>
              <a:t>– </a:t>
            </a:r>
            <a:r>
              <a:rPr lang="sk-SK" sz="2400" b="1" dirty="0" smtClean="0">
                <a:solidFill>
                  <a:srgbClr val="0070C0"/>
                </a:solidFill>
              </a:rPr>
              <a:t>zväčšíme</a:t>
            </a:r>
            <a:r>
              <a:rPr lang="sk-SK" sz="2400" dirty="0" smtClean="0">
                <a:solidFill>
                  <a:srgbClr val="0070C0"/>
                </a:solidFill>
              </a:rPr>
              <a:t> </a:t>
            </a:r>
            <a:r>
              <a:rPr lang="sk-SK" sz="2400" dirty="0" smtClean="0"/>
              <a:t>teplotu – </a:t>
            </a:r>
            <a:r>
              <a:rPr lang="sk-SK" sz="2400" b="1" dirty="0" smtClean="0">
                <a:solidFill>
                  <a:srgbClr val="0070C0"/>
                </a:solidFill>
              </a:rPr>
              <a:t>zväčší sa pohyb častíc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Čím </a:t>
            </a:r>
            <a:r>
              <a:rPr lang="sk-SK" sz="2400" b="1" dirty="0" smtClean="0">
                <a:solidFill>
                  <a:srgbClr val="0070C0"/>
                </a:solidFill>
              </a:rPr>
              <a:t>viac tepla odoberieme </a:t>
            </a:r>
            <a:r>
              <a:rPr lang="sk-SK" sz="2400" dirty="0" smtClean="0"/>
              <a:t>– </a:t>
            </a:r>
            <a:r>
              <a:rPr lang="sk-SK" sz="2400" b="1" dirty="0" smtClean="0">
                <a:solidFill>
                  <a:srgbClr val="0070C0"/>
                </a:solidFill>
              </a:rPr>
              <a:t>znížime</a:t>
            </a:r>
            <a:r>
              <a:rPr lang="sk-SK" sz="2400" dirty="0" smtClean="0"/>
              <a:t> teplotu – pohyb častíc sa </a:t>
            </a:r>
            <a:r>
              <a:rPr lang="sk-SK" sz="2400" b="1" dirty="0" smtClean="0">
                <a:solidFill>
                  <a:srgbClr val="0070C0"/>
                </a:solidFill>
              </a:rPr>
              <a:t>zmenší – spomalia sa</a:t>
            </a:r>
            <a:r>
              <a:rPr lang="sk-SK" sz="2400" dirty="0" smtClean="0"/>
              <a:t>.</a:t>
            </a:r>
          </a:p>
          <a:p>
            <a:pPr marL="137160" indent="0">
              <a:buNone/>
            </a:pPr>
            <a:r>
              <a:rPr lang="sk-SK" sz="2400" dirty="0" smtClean="0"/>
              <a:t>	</a:t>
            </a:r>
          </a:p>
          <a:p>
            <a:pPr marL="137160" indent="0" algn="ctr">
              <a:buNone/>
            </a:pPr>
            <a:r>
              <a:rPr lang="sk-SK" sz="2400" dirty="0" smtClean="0"/>
              <a:t>Tento pohyb nazývame </a:t>
            </a:r>
            <a:r>
              <a:rPr lang="sk-SK" sz="2400" b="1" dirty="0" smtClean="0">
                <a:solidFill>
                  <a:srgbClr val="0070C0"/>
                </a:solidFill>
              </a:rPr>
              <a:t>tepelný pohyb</a:t>
            </a:r>
            <a:r>
              <a:rPr lang="sk-SK" sz="2400" dirty="0" smtClean="0"/>
              <a:t>.</a:t>
            </a:r>
          </a:p>
          <a:p>
            <a:pPr marL="137160" indent="0"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68505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1640" y="476672"/>
            <a:ext cx="7498080" cy="5472608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sk-SK" sz="3000" b="1" dirty="0">
                <a:solidFill>
                  <a:srgbClr val="FFC000"/>
                </a:solidFill>
              </a:rPr>
              <a:t>Plynné látky</a:t>
            </a:r>
            <a:r>
              <a:rPr lang="sk-SK" sz="3000" dirty="0">
                <a:solidFill>
                  <a:srgbClr val="FFC000"/>
                </a:solidFill>
              </a:rPr>
              <a:t>:</a:t>
            </a:r>
            <a:r>
              <a:rPr lang="sk-SK" sz="3000" dirty="0"/>
              <a:t> ak zahrievame plyn, častice svojim zrýchleným pohybom narážajú prudšie a častejšie do steny nádoby a tým zvyšujú tlak v nádobe.</a:t>
            </a:r>
          </a:p>
          <a:p>
            <a:pPr marL="137160" indent="0" algn="just">
              <a:buNone/>
            </a:pPr>
            <a:r>
              <a:rPr lang="sk-SK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(pozri </a:t>
            </a:r>
            <a:r>
              <a:rPr lang="sk-SK" sz="2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applet</a:t>
            </a:r>
            <a:r>
              <a:rPr lang="sk-SK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sk-SK" sz="26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 action="ppaction://hlinkfile"/>
              </a:rPr>
              <a:t>011 </a:t>
            </a:r>
            <a:r>
              <a:rPr lang="sk-SK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 action="ppaction://hlinkfile"/>
              </a:rPr>
              <a:t>gas-properties_en.jar</a:t>
            </a:r>
            <a:endParaRPr lang="sk-SK" sz="2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37160" indent="0" algn="just">
              <a:buNone/>
            </a:pPr>
            <a:r>
              <a:rPr lang="sk-SK" sz="3000" b="1" dirty="0">
                <a:solidFill>
                  <a:srgbClr val="FFC000"/>
                </a:solidFill>
              </a:rPr>
              <a:t>Kvapalné látky:  </a:t>
            </a:r>
            <a:r>
              <a:rPr lang="sk-SK" sz="3000" dirty="0"/>
              <a:t>ak zahrievame častice sa pohybujú okolo seba rýchlejšie – </a:t>
            </a:r>
            <a:r>
              <a:rPr lang="sk-SK" sz="3000" dirty="0" err="1"/>
              <a:t>Brownov</a:t>
            </a:r>
            <a:r>
              <a:rPr lang="sk-SK" sz="3000" dirty="0"/>
              <a:t> pohyb, difúzia</a:t>
            </a:r>
            <a:r>
              <a:rPr lang="sk-SK" sz="3000" dirty="0" smtClean="0"/>
              <a:t>.</a:t>
            </a:r>
          </a:p>
          <a:p>
            <a:pPr marL="137160" indent="0" algn="just">
              <a:buNone/>
            </a:pPr>
            <a:r>
              <a:rPr lang="sk-SK" sz="2600" dirty="0">
                <a:hlinkClick r:id="rId3"/>
              </a:rPr>
              <a:t>http://</a:t>
            </a:r>
            <a:r>
              <a:rPr lang="sk-SK" sz="2600" dirty="0" smtClean="0">
                <a:hlinkClick r:id="rId3"/>
              </a:rPr>
              <a:t>www.youtube.com/watch?v=OUKfLMCtLFQ</a:t>
            </a:r>
            <a:endParaRPr lang="sk-SK" sz="2600" dirty="0" smtClean="0"/>
          </a:p>
          <a:p>
            <a:pPr marL="137160" indent="0" algn="just">
              <a:buNone/>
            </a:pPr>
            <a:r>
              <a:rPr lang="sk-SK" sz="3000" b="1" dirty="0" smtClean="0">
                <a:solidFill>
                  <a:srgbClr val="FFC000"/>
                </a:solidFill>
              </a:rPr>
              <a:t>Pevné </a:t>
            </a:r>
            <a:r>
              <a:rPr lang="sk-SK" sz="3000" b="1" dirty="0">
                <a:solidFill>
                  <a:srgbClr val="FFC000"/>
                </a:solidFill>
              </a:rPr>
              <a:t>látky: </a:t>
            </a:r>
            <a:r>
              <a:rPr lang="sk-SK" sz="3000" dirty="0"/>
              <a:t>častice aj v kryštalických aj v </a:t>
            </a:r>
            <a:r>
              <a:rPr lang="sk-SK" sz="3000" dirty="0" smtClean="0"/>
              <a:t>amorfných </a:t>
            </a:r>
            <a:r>
              <a:rPr lang="sk-SK" sz="3000" dirty="0"/>
              <a:t>látkach sú pevne vo svojich polohách. Pri zahrievaní začnú </a:t>
            </a:r>
            <a:r>
              <a:rPr lang="sk-SK" sz="3000" dirty="0" smtClean="0"/>
              <a:t>rýchlejšie </a:t>
            </a:r>
            <a:r>
              <a:rPr lang="sk-SK" sz="3000" dirty="0"/>
              <a:t>kmitať okolo svojich polôh.</a:t>
            </a:r>
          </a:p>
          <a:p>
            <a:r>
              <a:rPr lang="sk-SK" sz="2800" dirty="0" smtClean="0">
                <a:hlinkClick r:id="rId4"/>
              </a:rPr>
              <a:t>https</a:t>
            </a:r>
            <a:r>
              <a:rPr lang="sk-SK" sz="2800" dirty="0">
                <a:hlinkClick r:id="rId4"/>
              </a:rPr>
              <a:t>://</a:t>
            </a:r>
            <a:r>
              <a:rPr lang="sk-SK" sz="2800" dirty="0" smtClean="0">
                <a:hlinkClick r:id="rId4"/>
              </a:rPr>
              <a:t>www.youtube.com/watch?v=pbiAvLPwDgU</a:t>
            </a:r>
            <a:endParaRPr lang="sk-SK" sz="2800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32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249</TotalTime>
  <Words>308</Words>
  <Application>Microsoft Office PowerPoint</Application>
  <PresentationFormat>Prezentácia na obrazovke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Slnovrat</vt:lpstr>
      <vt:lpstr>TEPLO Mgr. Viera Levočová</vt:lpstr>
      <vt:lpstr>Predstavy o teple</vt:lpstr>
      <vt:lpstr>Prezentácia programu PowerPoint</vt:lpstr>
      <vt:lpstr>Prezentácia programu PowerPoint</vt:lpstr>
      <vt:lpstr>Prezentácia programu PowerPoint</vt:lpstr>
      <vt:lpstr>Súčasné vysvetlenie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tePLO</dc:title>
  <dc:creator>Ucitel</dc:creator>
  <cp:lastModifiedBy>Ucitel</cp:lastModifiedBy>
  <cp:revision>16</cp:revision>
  <cp:lastPrinted>2013-12-01T16:18:14Z</cp:lastPrinted>
  <dcterms:created xsi:type="dcterms:W3CDTF">2012-12-06T09:30:24Z</dcterms:created>
  <dcterms:modified xsi:type="dcterms:W3CDTF">2016-12-02T03:51:19Z</dcterms:modified>
</cp:coreProperties>
</file>