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9" r:id="rId2"/>
    <p:sldId id="271" r:id="rId3"/>
    <p:sldId id="265" r:id="rId4"/>
    <p:sldId id="272" r:id="rId5"/>
    <p:sldId id="273" r:id="rId6"/>
    <p:sldId id="264" r:id="rId7"/>
    <p:sldId id="256" r:id="rId8"/>
    <p:sldId id="257" r:id="rId9"/>
    <p:sldId id="258" r:id="rId10"/>
    <p:sldId id="259" r:id="rId11"/>
    <p:sldId id="261" r:id="rId12"/>
    <p:sldId id="262" r:id="rId13"/>
    <p:sldId id="268" r:id="rId14"/>
    <p:sldId id="274" r:id="rId15"/>
    <p:sldId id="270" r:id="rId16"/>
    <p:sldId id="276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4A956A-346B-4B74-8D12-860D7E710C2A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1E26776-ED2E-4DC6-817F-67D719EEC6CB}">
      <dgm:prSet phldrT="[Tekst]"/>
      <dgm:spPr/>
      <dgm:t>
        <a:bodyPr/>
        <a:lstStyle/>
        <a:p>
          <a:r>
            <a:rPr lang="pl-PL" dirty="0" smtClean="0"/>
            <a:t>2 i 3 listopad 2023</a:t>
          </a:r>
          <a:endParaRPr lang="pl-PL" dirty="0"/>
        </a:p>
      </dgm:t>
    </dgm:pt>
    <dgm:pt modelId="{DD5155BE-2261-46C8-943F-ADF85831CD99}" type="parTrans" cxnId="{1A7D9D52-5AFF-4C5A-9D23-21503E1E0EC9}">
      <dgm:prSet/>
      <dgm:spPr/>
      <dgm:t>
        <a:bodyPr/>
        <a:lstStyle/>
        <a:p>
          <a:endParaRPr lang="pl-PL"/>
        </a:p>
      </dgm:t>
    </dgm:pt>
    <dgm:pt modelId="{6485073C-4576-4B08-A182-8E997FE49A2B}" type="sibTrans" cxnId="{1A7D9D52-5AFF-4C5A-9D23-21503E1E0EC9}">
      <dgm:prSet/>
      <dgm:spPr/>
      <dgm:t>
        <a:bodyPr/>
        <a:lstStyle/>
        <a:p>
          <a:endParaRPr lang="pl-PL"/>
        </a:p>
      </dgm:t>
    </dgm:pt>
    <dgm:pt modelId="{7E701C30-28CD-4EB6-B92B-3EF8603B8B6D}">
      <dgm:prSet phldrT="[Tekst]"/>
      <dgm:spPr/>
      <dgm:t>
        <a:bodyPr/>
        <a:lstStyle/>
        <a:p>
          <a:r>
            <a:rPr lang="pl-PL" dirty="0" smtClean="0"/>
            <a:t>22 grudnia 2023</a:t>
          </a:r>
          <a:endParaRPr lang="pl-PL" dirty="0"/>
        </a:p>
      </dgm:t>
    </dgm:pt>
    <dgm:pt modelId="{BA46B385-ED7B-4EB0-B733-542A7481E8AE}" type="parTrans" cxnId="{D6C80267-1530-4E78-BFC6-91C602F06008}">
      <dgm:prSet/>
      <dgm:spPr/>
      <dgm:t>
        <a:bodyPr/>
        <a:lstStyle/>
        <a:p>
          <a:endParaRPr lang="pl-PL"/>
        </a:p>
      </dgm:t>
    </dgm:pt>
    <dgm:pt modelId="{65B05749-CCAB-43B3-842B-E53EBC9182E5}" type="sibTrans" cxnId="{D6C80267-1530-4E78-BFC6-91C602F06008}">
      <dgm:prSet/>
      <dgm:spPr/>
      <dgm:t>
        <a:bodyPr/>
        <a:lstStyle/>
        <a:p>
          <a:endParaRPr lang="pl-PL"/>
        </a:p>
      </dgm:t>
    </dgm:pt>
    <dgm:pt modelId="{8856FD19-9E03-4EE2-8204-B6BE351B2B75}">
      <dgm:prSet phldrT="[Tekst]"/>
      <dgm:spPr/>
      <dgm:t>
        <a:bodyPr/>
        <a:lstStyle/>
        <a:p>
          <a:r>
            <a:rPr lang="pl-PL" dirty="0" smtClean="0"/>
            <a:t>2 maja 2024</a:t>
          </a:r>
          <a:endParaRPr lang="pl-PL" dirty="0"/>
        </a:p>
      </dgm:t>
    </dgm:pt>
    <dgm:pt modelId="{6695D233-BE98-4682-8244-3396C2B2B58C}" type="parTrans" cxnId="{65BAF7AD-5E47-4C6E-9EA3-4472E26AFD77}">
      <dgm:prSet/>
      <dgm:spPr/>
      <dgm:t>
        <a:bodyPr/>
        <a:lstStyle/>
        <a:p>
          <a:endParaRPr lang="pl-PL"/>
        </a:p>
      </dgm:t>
    </dgm:pt>
    <dgm:pt modelId="{7D3D9A5C-08C7-4029-BE0D-B93C4A781E9F}" type="sibTrans" cxnId="{65BAF7AD-5E47-4C6E-9EA3-4472E26AFD77}">
      <dgm:prSet/>
      <dgm:spPr/>
      <dgm:t>
        <a:bodyPr/>
        <a:lstStyle/>
        <a:p>
          <a:endParaRPr lang="pl-PL"/>
        </a:p>
      </dgm:t>
    </dgm:pt>
    <dgm:pt modelId="{B4BCDCC7-5E1E-4ADC-B6A5-544135E60ABC}">
      <dgm:prSet/>
      <dgm:spPr/>
      <dgm:t>
        <a:bodyPr/>
        <a:lstStyle/>
        <a:p>
          <a:r>
            <a:rPr lang="pl-PL" dirty="0" smtClean="0"/>
            <a:t>31 maja 2024</a:t>
          </a:r>
          <a:endParaRPr lang="pl-PL" dirty="0"/>
        </a:p>
      </dgm:t>
    </dgm:pt>
    <dgm:pt modelId="{7E0BE267-C3D5-4909-A837-0DE94E41553F}" type="parTrans" cxnId="{3080B578-370C-458A-ADCA-21A6227F62E6}">
      <dgm:prSet/>
      <dgm:spPr/>
      <dgm:t>
        <a:bodyPr/>
        <a:lstStyle/>
        <a:p>
          <a:endParaRPr lang="pl-PL"/>
        </a:p>
      </dgm:t>
    </dgm:pt>
    <dgm:pt modelId="{EF6BF2BD-72FB-4494-9302-BF513B6CED05}" type="sibTrans" cxnId="{3080B578-370C-458A-ADCA-21A6227F62E6}">
      <dgm:prSet/>
      <dgm:spPr/>
      <dgm:t>
        <a:bodyPr/>
        <a:lstStyle/>
        <a:p>
          <a:endParaRPr lang="pl-PL"/>
        </a:p>
      </dgm:t>
    </dgm:pt>
    <dgm:pt modelId="{73AA391B-C85E-4ECC-8B01-0DC910E941BB}">
      <dgm:prSet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14,15,16 maja 2024  egzaminy ósmoklasisty</a:t>
          </a:r>
          <a:endParaRPr lang="pl-PL" dirty="0">
            <a:solidFill>
              <a:schemeClr val="bg1"/>
            </a:solidFill>
          </a:endParaRPr>
        </a:p>
      </dgm:t>
    </dgm:pt>
    <dgm:pt modelId="{14387DBB-D84E-425E-9100-86EC64A80C9E}" type="parTrans" cxnId="{CB0358D9-4499-4C0E-A3D3-3D21091C140E}">
      <dgm:prSet/>
      <dgm:spPr/>
      <dgm:t>
        <a:bodyPr/>
        <a:lstStyle/>
        <a:p>
          <a:endParaRPr lang="pl-PL"/>
        </a:p>
      </dgm:t>
    </dgm:pt>
    <dgm:pt modelId="{834BB162-7AA5-4746-8EE2-443F666A4A61}" type="sibTrans" cxnId="{CB0358D9-4499-4C0E-A3D3-3D21091C140E}">
      <dgm:prSet/>
      <dgm:spPr/>
      <dgm:t>
        <a:bodyPr/>
        <a:lstStyle/>
        <a:p>
          <a:endParaRPr lang="pl-PL"/>
        </a:p>
      </dgm:t>
    </dgm:pt>
    <dgm:pt modelId="{015FDDAB-CD95-4201-B2DA-43B395FA1063}" type="pres">
      <dgm:prSet presAssocID="{584A956A-346B-4B74-8D12-860D7E710C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6FC11AC-44E6-4A85-9BFA-33666A412430}" type="pres">
      <dgm:prSet presAssocID="{A1E26776-ED2E-4DC6-817F-67D719EEC6CB}" presName="parentLin" presStyleCnt="0"/>
      <dgm:spPr/>
    </dgm:pt>
    <dgm:pt modelId="{D853A8A6-AC2A-4C6E-99BF-A0274A0D9A89}" type="pres">
      <dgm:prSet presAssocID="{A1E26776-ED2E-4DC6-817F-67D719EEC6CB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7572813E-5B32-4961-975F-C9BD08F8DA9F}" type="pres">
      <dgm:prSet presAssocID="{A1E26776-ED2E-4DC6-817F-67D719EEC6C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0761D1-5323-4E45-A009-01B1406CFE10}" type="pres">
      <dgm:prSet presAssocID="{A1E26776-ED2E-4DC6-817F-67D719EEC6CB}" presName="negativeSpace" presStyleCnt="0"/>
      <dgm:spPr/>
    </dgm:pt>
    <dgm:pt modelId="{B677A310-7818-4685-9B10-029E771BEF72}" type="pres">
      <dgm:prSet presAssocID="{A1E26776-ED2E-4DC6-817F-67D719EEC6CB}" presName="childText" presStyleLbl="conFgAcc1" presStyleIdx="0" presStyleCnt="5">
        <dgm:presLayoutVars>
          <dgm:bulletEnabled val="1"/>
        </dgm:presLayoutVars>
      </dgm:prSet>
      <dgm:spPr/>
    </dgm:pt>
    <dgm:pt modelId="{9483FFB6-5F2F-4C5F-B77D-4758C4F112B2}" type="pres">
      <dgm:prSet presAssocID="{6485073C-4576-4B08-A182-8E997FE49A2B}" presName="spaceBetweenRectangles" presStyleCnt="0"/>
      <dgm:spPr/>
    </dgm:pt>
    <dgm:pt modelId="{74AF2C04-7108-4E9B-A262-8F35E7CC1322}" type="pres">
      <dgm:prSet presAssocID="{7E701C30-28CD-4EB6-B92B-3EF8603B8B6D}" presName="parentLin" presStyleCnt="0"/>
      <dgm:spPr/>
    </dgm:pt>
    <dgm:pt modelId="{7669C328-09C6-4214-9E45-4FBCE0871BB6}" type="pres">
      <dgm:prSet presAssocID="{7E701C30-28CD-4EB6-B92B-3EF8603B8B6D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8F837AC4-B70D-446B-AA38-A54FB31B9E70}" type="pres">
      <dgm:prSet presAssocID="{7E701C30-28CD-4EB6-B92B-3EF8603B8B6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F6E96E-9217-4CEE-BF0D-6701FF10B5C4}" type="pres">
      <dgm:prSet presAssocID="{7E701C30-28CD-4EB6-B92B-3EF8603B8B6D}" presName="negativeSpace" presStyleCnt="0"/>
      <dgm:spPr/>
    </dgm:pt>
    <dgm:pt modelId="{4ECFDDB1-FB89-40B1-8017-4B83F2A4D2E5}" type="pres">
      <dgm:prSet presAssocID="{7E701C30-28CD-4EB6-B92B-3EF8603B8B6D}" presName="childText" presStyleLbl="conFgAcc1" presStyleIdx="1" presStyleCnt="5">
        <dgm:presLayoutVars>
          <dgm:bulletEnabled val="1"/>
        </dgm:presLayoutVars>
      </dgm:prSet>
      <dgm:spPr/>
    </dgm:pt>
    <dgm:pt modelId="{9978447B-6582-4B14-B455-EFDA92EF4B70}" type="pres">
      <dgm:prSet presAssocID="{65B05749-CCAB-43B3-842B-E53EBC9182E5}" presName="spaceBetweenRectangles" presStyleCnt="0"/>
      <dgm:spPr/>
    </dgm:pt>
    <dgm:pt modelId="{B7571107-1ED3-4705-9836-54B5EC5B58FF}" type="pres">
      <dgm:prSet presAssocID="{8856FD19-9E03-4EE2-8204-B6BE351B2B75}" presName="parentLin" presStyleCnt="0"/>
      <dgm:spPr/>
    </dgm:pt>
    <dgm:pt modelId="{93DB228A-C5E7-4B20-B6B4-B90DCBE7FEDA}" type="pres">
      <dgm:prSet presAssocID="{8856FD19-9E03-4EE2-8204-B6BE351B2B75}" presName="parentLeftMargin" presStyleLbl="node1" presStyleIdx="1" presStyleCnt="5"/>
      <dgm:spPr/>
      <dgm:t>
        <a:bodyPr/>
        <a:lstStyle/>
        <a:p>
          <a:endParaRPr lang="pl-PL"/>
        </a:p>
      </dgm:t>
    </dgm:pt>
    <dgm:pt modelId="{A551E64C-C181-4914-AAE5-E79031AECB11}" type="pres">
      <dgm:prSet presAssocID="{8856FD19-9E03-4EE2-8204-B6BE351B2B7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1E909D-E1F6-48D9-A035-625623E79EB9}" type="pres">
      <dgm:prSet presAssocID="{8856FD19-9E03-4EE2-8204-B6BE351B2B75}" presName="negativeSpace" presStyleCnt="0"/>
      <dgm:spPr/>
    </dgm:pt>
    <dgm:pt modelId="{D77CE98A-E2A3-44BD-8E21-90A6264D0CCA}" type="pres">
      <dgm:prSet presAssocID="{8856FD19-9E03-4EE2-8204-B6BE351B2B75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FCB063-79EC-4005-9894-DC3F4C1D4C29}" type="pres">
      <dgm:prSet presAssocID="{7D3D9A5C-08C7-4029-BE0D-B93C4A781E9F}" presName="spaceBetweenRectangles" presStyleCnt="0"/>
      <dgm:spPr/>
    </dgm:pt>
    <dgm:pt modelId="{C23ACDCF-E1B2-4C68-A4AB-A7B0159B8F94}" type="pres">
      <dgm:prSet presAssocID="{73AA391B-C85E-4ECC-8B01-0DC910E941BB}" presName="parentLin" presStyleCnt="0"/>
      <dgm:spPr/>
    </dgm:pt>
    <dgm:pt modelId="{F686BF94-D8B1-43E2-99A9-3C7253D3B2A0}" type="pres">
      <dgm:prSet presAssocID="{73AA391B-C85E-4ECC-8B01-0DC910E941BB}" presName="parentLeftMargin" presStyleLbl="node1" presStyleIdx="2" presStyleCnt="5"/>
      <dgm:spPr/>
      <dgm:t>
        <a:bodyPr/>
        <a:lstStyle/>
        <a:p>
          <a:endParaRPr lang="pl-PL"/>
        </a:p>
      </dgm:t>
    </dgm:pt>
    <dgm:pt modelId="{1325B48A-FC14-4A19-ACA7-B73001B0ADD7}" type="pres">
      <dgm:prSet presAssocID="{73AA391B-C85E-4ECC-8B01-0DC910E941B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65B915-D167-43D0-9A25-A92483C78B1A}" type="pres">
      <dgm:prSet presAssocID="{73AA391B-C85E-4ECC-8B01-0DC910E941BB}" presName="negativeSpace" presStyleCnt="0"/>
      <dgm:spPr/>
    </dgm:pt>
    <dgm:pt modelId="{5C9418BA-9B8A-430D-A4A6-AA6B93B6C764}" type="pres">
      <dgm:prSet presAssocID="{73AA391B-C85E-4ECC-8B01-0DC910E941BB}" presName="childText" presStyleLbl="conFgAcc1" presStyleIdx="3" presStyleCnt="5">
        <dgm:presLayoutVars>
          <dgm:bulletEnabled val="1"/>
        </dgm:presLayoutVars>
      </dgm:prSet>
      <dgm:spPr/>
    </dgm:pt>
    <dgm:pt modelId="{F645AEA6-6DB6-435A-A335-9328EACC7976}" type="pres">
      <dgm:prSet presAssocID="{834BB162-7AA5-4746-8EE2-443F666A4A61}" presName="spaceBetweenRectangles" presStyleCnt="0"/>
      <dgm:spPr/>
    </dgm:pt>
    <dgm:pt modelId="{2CD43763-289A-4CD8-9875-E933E7E37ED0}" type="pres">
      <dgm:prSet presAssocID="{B4BCDCC7-5E1E-4ADC-B6A5-544135E60ABC}" presName="parentLin" presStyleCnt="0"/>
      <dgm:spPr/>
    </dgm:pt>
    <dgm:pt modelId="{50D27982-940A-43D3-A005-61AE268626FC}" type="pres">
      <dgm:prSet presAssocID="{B4BCDCC7-5E1E-4ADC-B6A5-544135E60ABC}" presName="parentLeftMargin" presStyleLbl="node1" presStyleIdx="3" presStyleCnt="5"/>
      <dgm:spPr/>
      <dgm:t>
        <a:bodyPr/>
        <a:lstStyle/>
        <a:p>
          <a:endParaRPr lang="pl-PL"/>
        </a:p>
      </dgm:t>
    </dgm:pt>
    <dgm:pt modelId="{70FBF21D-C23B-4534-9E29-BCF22AFBB66E}" type="pres">
      <dgm:prSet presAssocID="{B4BCDCC7-5E1E-4ADC-B6A5-544135E60AB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F05A49-BF9B-4B17-A941-66DE153DAA8A}" type="pres">
      <dgm:prSet presAssocID="{B4BCDCC7-5E1E-4ADC-B6A5-544135E60ABC}" presName="negativeSpace" presStyleCnt="0"/>
      <dgm:spPr/>
    </dgm:pt>
    <dgm:pt modelId="{4418534C-6E8D-48AC-9751-EE6716D9AC33}" type="pres">
      <dgm:prSet presAssocID="{B4BCDCC7-5E1E-4ADC-B6A5-544135E60AB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5B8BBA7-993C-485B-A01E-2D46F5542210}" type="presOf" srcId="{B4BCDCC7-5E1E-4ADC-B6A5-544135E60ABC}" destId="{50D27982-940A-43D3-A005-61AE268626FC}" srcOrd="0" destOrd="0" presId="urn:microsoft.com/office/officeart/2005/8/layout/list1"/>
    <dgm:cxn modelId="{880A8649-D4BD-4C6F-B88D-CEBEFB5284C8}" type="presOf" srcId="{8856FD19-9E03-4EE2-8204-B6BE351B2B75}" destId="{A551E64C-C181-4914-AAE5-E79031AECB11}" srcOrd="1" destOrd="0" presId="urn:microsoft.com/office/officeart/2005/8/layout/list1"/>
    <dgm:cxn modelId="{63804BF7-0A5A-4C5B-A337-DB0C739FD99B}" type="presOf" srcId="{8856FD19-9E03-4EE2-8204-B6BE351B2B75}" destId="{93DB228A-C5E7-4B20-B6B4-B90DCBE7FEDA}" srcOrd="0" destOrd="0" presId="urn:microsoft.com/office/officeart/2005/8/layout/list1"/>
    <dgm:cxn modelId="{A9BBFBEE-8AF9-4C93-9342-7553086F856E}" type="presOf" srcId="{A1E26776-ED2E-4DC6-817F-67D719EEC6CB}" destId="{7572813E-5B32-4961-975F-C9BD08F8DA9F}" srcOrd="1" destOrd="0" presId="urn:microsoft.com/office/officeart/2005/8/layout/list1"/>
    <dgm:cxn modelId="{CB0358D9-4499-4C0E-A3D3-3D21091C140E}" srcId="{584A956A-346B-4B74-8D12-860D7E710C2A}" destId="{73AA391B-C85E-4ECC-8B01-0DC910E941BB}" srcOrd="3" destOrd="0" parTransId="{14387DBB-D84E-425E-9100-86EC64A80C9E}" sibTransId="{834BB162-7AA5-4746-8EE2-443F666A4A61}"/>
    <dgm:cxn modelId="{5E7AF12B-EA54-4BA6-BB25-5A0512CD65BC}" type="presOf" srcId="{B4BCDCC7-5E1E-4ADC-B6A5-544135E60ABC}" destId="{70FBF21D-C23B-4534-9E29-BCF22AFBB66E}" srcOrd="1" destOrd="0" presId="urn:microsoft.com/office/officeart/2005/8/layout/list1"/>
    <dgm:cxn modelId="{D6C80267-1530-4E78-BFC6-91C602F06008}" srcId="{584A956A-346B-4B74-8D12-860D7E710C2A}" destId="{7E701C30-28CD-4EB6-B92B-3EF8603B8B6D}" srcOrd="1" destOrd="0" parTransId="{BA46B385-ED7B-4EB0-B733-542A7481E8AE}" sibTransId="{65B05749-CCAB-43B3-842B-E53EBC9182E5}"/>
    <dgm:cxn modelId="{1A7D9D52-5AFF-4C5A-9D23-21503E1E0EC9}" srcId="{584A956A-346B-4B74-8D12-860D7E710C2A}" destId="{A1E26776-ED2E-4DC6-817F-67D719EEC6CB}" srcOrd="0" destOrd="0" parTransId="{DD5155BE-2261-46C8-943F-ADF85831CD99}" sibTransId="{6485073C-4576-4B08-A182-8E997FE49A2B}"/>
    <dgm:cxn modelId="{137F2C50-C813-4D7B-AA2E-87310E09E4D7}" type="presOf" srcId="{A1E26776-ED2E-4DC6-817F-67D719EEC6CB}" destId="{D853A8A6-AC2A-4C6E-99BF-A0274A0D9A89}" srcOrd="0" destOrd="0" presId="urn:microsoft.com/office/officeart/2005/8/layout/list1"/>
    <dgm:cxn modelId="{65BAF7AD-5E47-4C6E-9EA3-4472E26AFD77}" srcId="{584A956A-346B-4B74-8D12-860D7E710C2A}" destId="{8856FD19-9E03-4EE2-8204-B6BE351B2B75}" srcOrd="2" destOrd="0" parTransId="{6695D233-BE98-4682-8244-3396C2B2B58C}" sibTransId="{7D3D9A5C-08C7-4029-BE0D-B93C4A781E9F}"/>
    <dgm:cxn modelId="{5BBD70C3-7507-4715-88A4-9ADDCF9DA095}" type="presOf" srcId="{7E701C30-28CD-4EB6-B92B-3EF8603B8B6D}" destId="{8F837AC4-B70D-446B-AA38-A54FB31B9E70}" srcOrd="1" destOrd="0" presId="urn:microsoft.com/office/officeart/2005/8/layout/list1"/>
    <dgm:cxn modelId="{3080B578-370C-458A-ADCA-21A6227F62E6}" srcId="{584A956A-346B-4B74-8D12-860D7E710C2A}" destId="{B4BCDCC7-5E1E-4ADC-B6A5-544135E60ABC}" srcOrd="4" destOrd="0" parTransId="{7E0BE267-C3D5-4909-A837-0DE94E41553F}" sibTransId="{EF6BF2BD-72FB-4494-9302-BF513B6CED05}"/>
    <dgm:cxn modelId="{94F9539A-DD1E-4392-855B-4786F93AB9D9}" type="presOf" srcId="{73AA391B-C85E-4ECC-8B01-0DC910E941BB}" destId="{1325B48A-FC14-4A19-ACA7-B73001B0ADD7}" srcOrd="1" destOrd="0" presId="urn:microsoft.com/office/officeart/2005/8/layout/list1"/>
    <dgm:cxn modelId="{8D85ADDE-EC53-449B-A514-008C50C5FCDC}" type="presOf" srcId="{73AA391B-C85E-4ECC-8B01-0DC910E941BB}" destId="{F686BF94-D8B1-43E2-99A9-3C7253D3B2A0}" srcOrd="0" destOrd="0" presId="urn:microsoft.com/office/officeart/2005/8/layout/list1"/>
    <dgm:cxn modelId="{1E0C4889-4E03-451C-8292-18A81E9D79C8}" type="presOf" srcId="{7E701C30-28CD-4EB6-B92B-3EF8603B8B6D}" destId="{7669C328-09C6-4214-9E45-4FBCE0871BB6}" srcOrd="0" destOrd="0" presId="urn:microsoft.com/office/officeart/2005/8/layout/list1"/>
    <dgm:cxn modelId="{B5D79AA3-7143-4BB9-835F-FAFE404AC5B7}" type="presOf" srcId="{584A956A-346B-4B74-8D12-860D7E710C2A}" destId="{015FDDAB-CD95-4201-B2DA-43B395FA1063}" srcOrd="0" destOrd="0" presId="urn:microsoft.com/office/officeart/2005/8/layout/list1"/>
    <dgm:cxn modelId="{DB8338C7-2BE5-4A5C-BAD0-3AC3841328AD}" type="presParOf" srcId="{015FDDAB-CD95-4201-B2DA-43B395FA1063}" destId="{16FC11AC-44E6-4A85-9BFA-33666A412430}" srcOrd="0" destOrd="0" presId="urn:microsoft.com/office/officeart/2005/8/layout/list1"/>
    <dgm:cxn modelId="{687ADD29-771B-4DBD-BC8D-D65FD860A06A}" type="presParOf" srcId="{16FC11AC-44E6-4A85-9BFA-33666A412430}" destId="{D853A8A6-AC2A-4C6E-99BF-A0274A0D9A89}" srcOrd="0" destOrd="0" presId="urn:microsoft.com/office/officeart/2005/8/layout/list1"/>
    <dgm:cxn modelId="{5A90FDD6-03C3-4DBF-AD58-A86EF7DB81FB}" type="presParOf" srcId="{16FC11AC-44E6-4A85-9BFA-33666A412430}" destId="{7572813E-5B32-4961-975F-C9BD08F8DA9F}" srcOrd="1" destOrd="0" presId="urn:microsoft.com/office/officeart/2005/8/layout/list1"/>
    <dgm:cxn modelId="{E96B4B02-7B07-4170-9F8B-A5C31F3758F3}" type="presParOf" srcId="{015FDDAB-CD95-4201-B2DA-43B395FA1063}" destId="{020761D1-5323-4E45-A009-01B1406CFE10}" srcOrd="1" destOrd="0" presId="urn:microsoft.com/office/officeart/2005/8/layout/list1"/>
    <dgm:cxn modelId="{F50C6902-66AD-4415-9967-E2E72A262A57}" type="presParOf" srcId="{015FDDAB-CD95-4201-B2DA-43B395FA1063}" destId="{B677A310-7818-4685-9B10-029E771BEF72}" srcOrd="2" destOrd="0" presId="urn:microsoft.com/office/officeart/2005/8/layout/list1"/>
    <dgm:cxn modelId="{961A97FE-C962-4DE5-BA29-DF159FD440E4}" type="presParOf" srcId="{015FDDAB-CD95-4201-B2DA-43B395FA1063}" destId="{9483FFB6-5F2F-4C5F-B77D-4758C4F112B2}" srcOrd="3" destOrd="0" presId="urn:microsoft.com/office/officeart/2005/8/layout/list1"/>
    <dgm:cxn modelId="{068EF1FF-9A36-411F-B3CB-27DA1E4155C4}" type="presParOf" srcId="{015FDDAB-CD95-4201-B2DA-43B395FA1063}" destId="{74AF2C04-7108-4E9B-A262-8F35E7CC1322}" srcOrd="4" destOrd="0" presId="urn:microsoft.com/office/officeart/2005/8/layout/list1"/>
    <dgm:cxn modelId="{5BDDCBCF-7B53-4C6D-8E78-F2557275CEB1}" type="presParOf" srcId="{74AF2C04-7108-4E9B-A262-8F35E7CC1322}" destId="{7669C328-09C6-4214-9E45-4FBCE0871BB6}" srcOrd="0" destOrd="0" presId="urn:microsoft.com/office/officeart/2005/8/layout/list1"/>
    <dgm:cxn modelId="{7C982DB4-BD26-4749-8AFC-71A4B7B3E798}" type="presParOf" srcId="{74AF2C04-7108-4E9B-A262-8F35E7CC1322}" destId="{8F837AC4-B70D-446B-AA38-A54FB31B9E70}" srcOrd="1" destOrd="0" presId="urn:microsoft.com/office/officeart/2005/8/layout/list1"/>
    <dgm:cxn modelId="{A04C2BF6-24A8-4C95-AC12-E4B6CEF3F30C}" type="presParOf" srcId="{015FDDAB-CD95-4201-B2DA-43B395FA1063}" destId="{0CF6E96E-9217-4CEE-BF0D-6701FF10B5C4}" srcOrd="5" destOrd="0" presId="urn:microsoft.com/office/officeart/2005/8/layout/list1"/>
    <dgm:cxn modelId="{9AD8BB00-056A-4D7A-9B28-4D9629AD5C48}" type="presParOf" srcId="{015FDDAB-CD95-4201-B2DA-43B395FA1063}" destId="{4ECFDDB1-FB89-40B1-8017-4B83F2A4D2E5}" srcOrd="6" destOrd="0" presId="urn:microsoft.com/office/officeart/2005/8/layout/list1"/>
    <dgm:cxn modelId="{9FBF6FE1-A1B7-4DE1-BAC0-63EB2B4A37E1}" type="presParOf" srcId="{015FDDAB-CD95-4201-B2DA-43B395FA1063}" destId="{9978447B-6582-4B14-B455-EFDA92EF4B70}" srcOrd="7" destOrd="0" presId="urn:microsoft.com/office/officeart/2005/8/layout/list1"/>
    <dgm:cxn modelId="{7DEFEF9A-339A-496F-9E97-407388509446}" type="presParOf" srcId="{015FDDAB-CD95-4201-B2DA-43B395FA1063}" destId="{B7571107-1ED3-4705-9836-54B5EC5B58FF}" srcOrd="8" destOrd="0" presId="urn:microsoft.com/office/officeart/2005/8/layout/list1"/>
    <dgm:cxn modelId="{623B5931-2CCB-4F42-9146-FB1374FAA6B7}" type="presParOf" srcId="{B7571107-1ED3-4705-9836-54B5EC5B58FF}" destId="{93DB228A-C5E7-4B20-B6B4-B90DCBE7FEDA}" srcOrd="0" destOrd="0" presId="urn:microsoft.com/office/officeart/2005/8/layout/list1"/>
    <dgm:cxn modelId="{08BD95AE-870D-47D0-B31B-66354BFCF258}" type="presParOf" srcId="{B7571107-1ED3-4705-9836-54B5EC5B58FF}" destId="{A551E64C-C181-4914-AAE5-E79031AECB11}" srcOrd="1" destOrd="0" presId="urn:microsoft.com/office/officeart/2005/8/layout/list1"/>
    <dgm:cxn modelId="{2B1FA73C-E1A6-43D4-9244-754EA7FA7FA1}" type="presParOf" srcId="{015FDDAB-CD95-4201-B2DA-43B395FA1063}" destId="{5E1E909D-E1F6-48D9-A035-625623E79EB9}" srcOrd="9" destOrd="0" presId="urn:microsoft.com/office/officeart/2005/8/layout/list1"/>
    <dgm:cxn modelId="{5961BC3B-BE11-4D6B-8E6C-CE2E91545EE0}" type="presParOf" srcId="{015FDDAB-CD95-4201-B2DA-43B395FA1063}" destId="{D77CE98A-E2A3-44BD-8E21-90A6264D0CCA}" srcOrd="10" destOrd="0" presId="urn:microsoft.com/office/officeart/2005/8/layout/list1"/>
    <dgm:cxn modelId="{E5601234-64A5-49BF-B366-CCE736F0CB2A}" type="presParOf" srcId="{015FDDAB-CD95-4201-B2DA-43B395FA1063}" destId="{EFFCB063-79EC-4005-9894-DC3F4C1D4C29}" srcOrd="11" destOrd="0" presId="urn:microsoft.com/office/officeart/2005/8/layout/list1"/>
    <dgm:cxn modelId="{FAD4BD62-676B-41C6-8B9F-E92DA31198AB}" type="presParOf" srcId="{015FDDAB-CD95-4201-B2DA-43B395FA1063}" destId="{C23ACDCF-E1B2-4C68-A4AB-A7B0159B8F94}" srcOrd="12" destOrd="0" presId="urn:microsoft.com/office/officeart/2005/8/layout/list1"/>
    <dgm:cxn modelId="{56E22E39-E594-4B64-B97B-B7D757D1D887}" type="presParOf" srcId="{C23ACDCF-E1B2-4C68-A4AB-A7B0159B8F94}" destId="{F686BF94-D8B1-43E2-99A9-3C7253D3B2A0}" srcOrd="0" destOrd="0" presId="urn:microsoft.com/office/officeart/2005/8/layout/list1"/>
    <dgm:cxn modelId="{8D540B83-E0C8-49D3-AA2B-AD53C87C6E27}" type="presParOf" srcId="{C23ACDCF-E1B2-4C68-A4AB-A7B0159B8F94}" destId="{1325B48A-FC14-4A19-ACA7-B73001B0ADD7}" srcOrd="1" destOrd="0" presId="urn:microsoft.com/office/officeart/2005/8/layout/list1"/>
    <dgm:cxn modelId="{4206ED24-7D65-4162-9E9B-1EFFF7E3D4B6}" type="presParOf" srcId="{015FDDAB-CD95-4201-B2DA-43B395FA1063}" destId="{5D65B915-D167-43D0-9A25-A92483C78B1A}" srcOrd="13" destOrd="0" presId="urn:microsoft.com/office/officeart/2005/8/layout/list1"/>
    <dgm:cxn modelId="{2FA77864-BD3A-4A25-A09C-A0E216E40EBE}" type="presParOf" srcId="{015FDDAB-CD95-4201-B2DA-43B395FA1063}" destId="{5C9418BA-9B8A-430D-A4A6-AA6B93B6C764}" srcOrd="14" destOrd="0" presId="urn:microsoft.com/office/officeart/2005/8/layout/list1"/>
    <dgm:cxn modelId="{1EEE189C-8590-4EF5-9754-32A943414264}" type="presParOf" srcId="{015FDDAB-CD95-4201-B2DA-43B395FA1063}" destId="{F645AEA6-6DB6-435A-A335-9328EACC7976}" srcOrd="15" destOrd="0" presId="urn:microsoft.com/office/officeart/2005/8/layout/list1"/>
    <dgm:cxn modelId="{385C3F33-C01C-48FD-A8B1-5EC103976BEF}" type="presParOf" srcId="{015FDDAB-CD95-4201-B2DA-43B395FA1063}" destId="{2CD43763-289A-4CD8-9875-E933E7E37ED0}" srcOrd="16" destOrd="0" presId="urn:microsoft.com/office/officeart/2005/8/layout/list1"/>
    <dgm:cxn modelId="{238B07A4-291F-4341-B1CD-438B0F08E741}" type="presParOf" srcId="{2CD43763-289A-4CD8-9875-E933E7E37ED0}" destId="{50D27982-940A-43D3-A005-61AE268626FC}" srcOrd="0" destOrd="0" presId="urn:microsoft.com/office/officeart/2005/8/layout/list1"/>
    <dgm:cxn modelId="{561C9F3C-7179-4056-B7CD-1BADDD030B01}" type="presParOf" srcId="{2CD43763-289A-4CD8-9875-E933E7E37ED0}" destId="{70FBF21D-C23B-4534-9E29-BCF22AFBB66E}" srcOrd="1" destOrd="0" presId="urn:microsoft.com/office/officeart/2005/8/layout/list1"/>
    <dgm:cxn modelId="{513D5527-3D1A-4C90-A9C9-2C27CD949B5E}" type="presParOf" srcId="{015FDDAB-CD95-4201-B2DA-43B395FA1063}" destId="{6CF05A49-BF9B-4B17-A941-66DE153DAA8A}" srcOrd="17" destOrd="0" presId="urn:microsoft.com/office/officeart/2005/8/layout/list1"/>
    <dgm:cxn modelId="{FB5B6940-38F7-465F-8D03-F6B4D4468C9F}" type="presParOf" srcId="{015FDDAB-CD95-4201-B2DA-43B395FA1063}" destId="{4418534C-6E8D-48AC-9751-EE6716D9AC33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A034A-76CC-417F-AD17-A38E2ECAE762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4FF14-6901-43A3-9D58-944A1247DD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F14-6901-43A3-9D58-944A1247DD59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FBFAB1-ABFA-44ED-BF3B-993511D4AC98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D9FE58-619C-4640-A95A-2C29E44DF79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ZESPÓŁ KSZTAŁCENIA </a:t>
            </a:r>
            <a:br>
              <a:rPr lang="pl-PL" dirty="0" smtClean="0"/>
            </a:br>
            <a:r>
              <a:rPr lang="pl-PL" dirty="0" smtClean="0"/>
              <a:t>I WYCHOWANIA</a:t>
            </a:r>
            <a:br>
              <a:rPr lang="pl-PL" dirty="0" smtClean="0"/>
            </a:br>
            <a:r>
              <a:rPr lang="pl-PL" dirty="0" smtClean="0"/>
              <a:t>W KAMIENICY SZLACHECKIEJ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9144000" cy="2000264"/>
          </a:xfrm>
        </p:spPr>
        <p:txBody>
          <a:bodyPr>
            <a:normAutofit fontScale="92500" lnSpcReduction="20000"/>
          </a:bodyPr>
          <a:lstStyle/>
          <a:p>
            <a:endParaRPr lang="pl-PL" sz="4400" dirty="0" smtClean="0"/>
          </a:p>
          <a:p>
            <a:r>
              <a:rPr lang="pl-PL" sz="4400" b="1" dirty="0" smtClean="0"/>
              <a:t>ROK SZKOLNY</a:t>
            </a:r>
          </a:p>
          <a:p>
            <a:r>
              <a:rPr lang="pl-PL" sz="4400" b="1" dirty="0" smtClean="0"/>
              <a:t>2023/2024</a:t>
            </a:r>
            <a:endParaRPr lang="pl-P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7829576" cy="58259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KADRA PEDAGOGICZNA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285720" y="571480"/>
          <a:ext cx="8786874" cy="616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3"/>
                <a:gridCol w="3214711"/>
                <a:gridCol w="5000660"/>
              </a:tblGrid>
              <a:tr h="274476"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IMIĘ I 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PRZEDMIOT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BEDNAREK</a:t>
                      </a:r>
                      <a:r>
                        <a:rPr lang="pl-PL" baseline="0" dirty="0" smtClean="0"/>
                        <a:t> IZABELA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WSPÓŁORG. KSZTAŁCENIA UCZNIÓW NIEPEŁNOSPR.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BUTOWSKA KATARZYNA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RELIGIA, J.KASZUBSKI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CZAJA BARBARA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HISTORIA, J.KASZUBSKI,</a:t>
                      </a:r>
                      <a:r>
                        <a:rPr lang="pl-PL" baseline="0" dirty="0" smtClean="0"/>
                        <a:t> WOS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JELIŃSKA WERONIKA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WYCH.PRZEDSZKOLNE, LOGOPEDIA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KLASA SYLWIA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TECHNIKA, </a:t>
                      </a:r>
                      <a:r>
                        <a:rPr lang="pl-PL" dirty="0" err="1" smtClean="0"/>
                        <a:t>WYCH.PRZEDSZK.,ŚWIETLICA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KOBIELA WERONIKA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EDUK. WCZESNOSZK., MUZYKA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KONIUSZEWSKA JOANNA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EDUK. WCZESNOSZK., PLASTYKA, REWALIDACJA</a:t>
                      </a:r>
                      <a:endParaRPr lang="pl-PL" dirty="0"/>
                    </a:p>
                  </a:txBody>
                  <a:tcPr/>
                </a:tc>
              </a:tr>
              <a:tr h="89792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KOSS JUSTYNA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EDUK. </a:t>
                      </a:r>
                      <a:r>
                        <a:rPr lang="pl-PL" dirty="0" err="1" smtClean="0"/>
                        <a:t>WCZESNOSZK.,REWALIDACJA</a:t>
                      </a:r>
                      <a:r>
                        <a:rPr lang="pl-PL" dirty="0" smtClean="0"/>
                        <a:t>, SOCJOTERAPIA, WSPÓŁORG. KSZT. UCZNIÓW NIEPEŁNOSPR.</a:t>
                      </a:r>
                    </a:p>
                  </a:txBody>
                  <a:tcPr/>
                </a:tc>
              </a:tr>
              <a:tr h="42358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KOTŁOWSKA ANETA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JĘZYK POLSKI, BIBLIOTEKA, ŚWIETLICA</a:t>
                      </a:r>
                      <a:endParaRPr lang="pl-PL" dirty="0"/>
                    </a:p>
                  </a:txBody>
                  <a:tcPr/>
                </a:tc>
              </a:tr>
              <a:tr h="42358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LELEK MARTYNA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MATEMATYKA,</a:t>
                      </a:r>
                      <a:r>
                        <a:rPr lang="pl-PL" baseline="0" dirty="0" smtClean="0"/>
                        <a:t> FIZYKA</a:t>
                      </a:r>
                      <a:endParaRPr lang="pl-PL" dirty="0"/>
                    </a:p>
                  </a:txBody>
                  <a:tcPr/>
                </a:tc>
              </a:tr>
              <a:tr h="42358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KOZŁOWSKA ILONA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BIOLOGIA, CHEMIA, PRZYRODA</a:t>
                      </a:r>
                      <a:endParaRPr lang="pl-PL" dirty="0"/>
                    </a:p>
                  </a:txBody>
                  <a:tcPr/>
                </a:tc>
              </a:tr>
              <a:tr h="42358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MEJER JANINA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EDUKACJA WCZESNOSZKOLNA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572560" cy="6404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357586"/>
                <a:gridCol w="4714908"/>
              </a:tblGrid>
              <a:tr h="382746"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IMIĘ I 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PRZEDMIOT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NEUBAUER KORNELIA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WYCH. PRZEDSZKOLNE, REWALIDACJA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PEPLIŃSKA ANITA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PEDAGOG, REWALIDACJA, SOCJOTERAPIA, WSPÓŁORG. KSZTAŁ. UCZNIÓW NIEPEŁNOSPR.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PIECHOWSKA AGATA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EDUK. WCZESNOSZK., J.ANGIELSKI, 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POPOWICZ LUCYNA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EDUK. </a:t>
                      </a:r>
                      <a:r>
                        <a:rPr lang="pl-PL" dirty="0" err="1" smtClean="0"/>
                        <a:t>WCZESNOSZK.,REWALIDACJA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REITER ANNA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RELIGIA, DORADZTWO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ZAW.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RINC ARLETA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WYCH. PRZEDSZKOLNE, 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SOCHA JOANNA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J.ANGIELSKI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SPIEREWKA ANNA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WYCH. PRZEDSZKOLNE, WDŻ, 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STEFANOWSKA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KATARZYNA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WYCH. PRZEDSZKOLNE, 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WEJER TERESA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J.POLSKI, ŚWIETLICA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WOLSKA-WARDĘSKA</a:t>
                      </a:r>
                      <a:r>
                        <a:rPr lang="pl-PL" dirty="0" smtClean="0"/>
                        <a:t> RENATA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GEOGRAFIA, INFORMATYKA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ZARACH JANUSZ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WYCHOWANIE FIZYCZNE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DORAU-ROSPĘPEK</a:t>
                      </a:r>
                      <a:r>
                        <a:rPr lang="pl-PL" dirty="0" smtClean="0"/>
                        <a:t> RENATA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J. NIEMIECKI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PRACOWNICY </a:t>
            </a:r>
            <a:br>
              <a:rPr lang="pl-PL" dirty="0" smtClean="0"/>
            </a:br>
            <a:r>
              <a:rPr lang="pl-PL" dirty="0" smtClean="0"/>
              <a:t>ADMINISTRACJI I OBSŁUGI</a:t>
            </a:r>
            <a:endParaRPr lang="pl-PL" dirty="0"/>
          </a:p>
        </p:txBody>
      </p:sp>
      <p:graphicFrame>
        <p:nvGraphicFramePr>
          <p:cNvPr id="4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5776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3571900"/>
                <a:gridCol w="3943320"/>
              </a:tblGrid>
              <a:tr h="428628"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IMIĘ I NAZWISKO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STANOWISKO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GRUCHAŁA</a:t>
                      </a:r>
                      <a:r>
                        <a:rPr lang="pl-PL" baseline="0" dirty="0" smtClean="0"/>
                        <a:t> WIOLETA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SEKRETARIAT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SZULTA MAGDALENA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INTENDENTKA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REITER DOMINIKA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PRACOWNIK BIBLIOTEKI</a:t>
                      </a:r>
                    </a:p>
                  </a:txBody>
                  <a:tcPr/>
                </a:tc>
              </a:tr>
              <a:tr h="35196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BIRR MAGDALENA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PRACOWNIK</a:t>
                      </a:r>
                      <a:r>
                        <a:rPr lang="pl-PL" baseline="0" dirty="0" smtClean="0"/>
                        <a:t> OBSŁUGI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BOSZ JANINA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PRZEDSZK.</a:t>
                      </a:r>
                      <a:r>
                        <a:rPr lang="pl-PL" baseline="0" dirty="0" smtClean="0"/>
                        <a:t>/ PRACOWNIK OBSŁUGI</a:t>
                      </a:r>
                      <a:r>
                        <a:rPr lang="pl-PL" dirty="0" smtClean="0"/>
                        <a:t>.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LITERSKA BOŻENA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PRACOWNIK</a:t>
                      </a:r>
                      <a:r>
                        <a:rPr lang="pl-PL" baseline="0" dirty="0" smtClean="0"/>
                        <a:t> OBSŁUGI</a:t>
                      </a:r>
                      <a:endParaRPr lang="pl-PL" dirty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LITERSKA EWA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KUCHARKA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MAŃSKA JOANNA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PRACOWNIK</a:t>
                      </a:r>
                      <a:r>
                        <a:rPr lang="pl-PL" baseline="0" dirty="0" smtClean="0"/>
                        <a:t> OBSŁUGI</a:t>
                      </a:r>
                      <a:r>
                        <a:rPr lang="pl-PL" dirty="0" smtClean="0"/>
                        <a:t>/ POMOC KUCH.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MIOTK ANNA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PRACOWNIK</a:t>
                      </a:r>
                      <a:r>
                        <a:rPr lang="pl-PL" baseline="0" dirty="0" smtClean="0"/>
                        <a:t> OBSŁUGI</a:t>
                      </a:r>
                      <a:r>
                        <a:rPr lang="pl-PL" dirty="0" smtClean="0"/>
                        <a:t>/ POMOC KUCH.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RINC JANUSZ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KONSERWATOR</a:t>
                      </a: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TOMACZKOWSKA HENRYKA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PRACOWNIK</a:t>
                      </a:r>
                      <a:r>
                        <a:rPr lang="pl-PL" baseline="0" dirty="0" smtClean="0"/>
                        <a:t> OBSŁUGI</a:t>
                      </a:r>
                      <a:endParaRPr lang="pl-PL" dirty="0" smtClean="0"/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ZYNTEK JADWIGA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PRACOWNIK</a:t>
                      </a:r>
                      <a:r>
                        <a:rPr lang="pl-PL" baseline="0" dirty="0" smtClean="0"/>
                        <a:t> OBSŁUGI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56"/>
          </a:xfrm>
        </p:spPr>
        <p:txBody>
          <a:bodyPr>
            <a:noAutofit/>
          </a:bodyPr>
          <a:lstStyle/>
          <a:p>
            <a:r>
              <a:rPr lang="pl-PL" sz="2400" dirty="0" smtClean="0"/>
              <a:t>TERMINARZ SZKOLNY DLA RODZICÓW 2023/2024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542922"/>
          <a:ext cx="8929718" cy="6117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6286512"/>
              </a:tblGrid>
              <a:tr h="467910">
                <a:tc>
                  <a:txBody>
                    <a:bodyPr/>
                    <a:lstStyle/>
                    <a:p>
                      <a:r>
                        <a:rPr lang="pl-PL" sz="2000" b="0" dirty="0" smtClean="0">
                          <a:solidFill>
                            <a:schemeClr val="bg1"/>
                          </a:solidFill>
                        </a:rPr>
                        <a:t>4 </a:t>
                      </a:r>
                      <a:r>
                        <a:rPr lang="pl-PL" sz="2000" b="0" baseline="0" dirty="0" smtClean="0">
                          <a:solidFill>
                            <a:schemeClr val="bg1"/>
                          </a:solidFill>
                        </a:rPr>
                        <a:t> września  2023</a:t>
                      </a:r>
                      <a:endParaRPr lang="pl-PL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20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Rozpoczęcie zajęć dydaktyczno-wychowawczych</a:t>
                      </a:r>
                      <a:endParaRPr lang="pl-PL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1753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12 września 2023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Zebranie z rodzicami</a:t>
                      </a:r>
                      <a:endParaRPr lang="pl-PL" sz="2000" dirty="0"/>
                    </a:p>
                  </a:txBody>
                  <a:tcPr/>
                </a:tc>
              </a:tr>
              <a:tr h="517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 smtClean="0"/>
                        <a:t>19 października 2023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/>
                        <a:t>Ślubowanie uczniów klasy I SP</a:t>
                      </a:r>
                    </a:p>
                  </a:txBody>
                  <a:tcPr/>
                </a:tc>
              </a:tr>
              <a:tr h="51753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27 października 2023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Pasowanie na przedszkolaka</a:t>
                      </a:r>
                      <a:endParaRPr lang="pl-PL" sz="2000" dirty="0"/>
                    </a:p>
                  </a:txBody>
                  <a:tcPr/>
                </a:tc>
              </a:tr>
              <a:tr h="51753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Listopad 2023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Próbny egzamin ósmoklasisty</a:t>
                      </a:r>
                      <a:endParaRPr lang="pl-PL" sz="2000" dirty="0"/>
                    </a:p>
                  </a:txBody>
                  <a:tcPr/>
                </a:tc>
              </a:tr>
              <a:tr h="808208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15 grudnia 2023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Informacja o przewidywanych ocenach  półrocznych </a:t>
                      </a:r>
                    </a:p>
                    <a:p>
                      <a:r>
                        <a:rPr lang="pl-PL" sz="2000" dirty="0" smtClean="0"/>
                        <a:t>i zagrożeniach ocenami niedostatecznymi</a:t>
                      </a:r>
                      <a:endParaRPr lang="pl-PL" sz="2000" dirty="0"/>
                    </a:p>
                  </a:txBody>
                  <a:tcPr/>
                </a:tc>
              </a:tr>
              <a:tr h="51753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19 grudnia 2023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Konsultacje z rodzicami</a:t>
                      </a:r>
                      <a:endParaRPr lang="pl-PL" sz="2000" dirty="0"/>
                    </a:p>
                  </a:txBody>
                  <a:tcPr/>
                </a:tc>
              </a:tr>
              <a:tr h="51753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23.12. – 31.12.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Zimowa przerwa świąteczna</a:t>
                      </a:r>
                      <a:endParaRPr lang="pl-PL" sz="2000" dirty="0"/>
                    </a:p>
                  </a:txBody>
                  <a:tcPr/>
                </a:tc>
              </a:tr>
              <a:tr h="68197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22 stycznia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Ostateczny termin wystawienia ocen z przedmiotów i zachowania</a:t>
                      </a:r>
                      <a:endParaRPr lang="pl-PL" sz="2000" dirty="0"/>
                    </a:p>
                  </a:txBody>
                  <a:tcPr/>
                </a:tc>
              </a:tr>
              <a:tr h="51753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25 stycznia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Rada klasyfikacyjna</a:t>
                      </a:r>
                      <a:endParaRPr lang="pl-PL" sz="2000" dirty="0"/>
                    </a:p>
                  </a:txBody>
                  <a:tcPr/>
                </a:tc>
              </a:tr>
              <a:tr h="51753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26 stycznia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Zakończenie I</a:t>
                      </a:r>
                      <a:r>
                        <a:rPr lang="pl-PL" sz="2000" baseline="0" dirty="0" smtClean="0"/>
                        <a:t> semestru</a:t>
                      </a:r>
                      <a:endParaRPr lang="pl-PL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86874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628654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II semestr</a:t>
                      </a:r>
                      <a:endParaRPr lang="pl-PL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29.01.24 – 11.02.24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Ferie zimowe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14 - 16 lutego 2024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Rekolekcje Wielkopostne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Marzec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Rekrutacja dzieci</a:t>
                      </a:r>
                      <a:r>
                        <a:rPr lang="pl-PL" sz="2000" baseline="0" dirty="0" smtClean="0"/>
                        <a:t> do przedszkola i oddziału przedszkolnego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28.03. – 02.04.2024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 Wiosenna przerwa świąteczna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9 kwietnia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Spotkanie z rodzicami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13 maja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Informacja o przewidywanych ocenach  końcowych</a:t>
                      </a:r>
                    </a:p>
                    <a:p>
                      <a:r>
                        <a:rPr lang="pl-PL" sz="2000" dirty="0" smtClean="0"/>
                        <a:t>i zagrożeniach ocenami niedostatecznymi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14,15,16 maja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Egzamin ósmoklasisty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16 maja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Konsultacje z rodzicami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12 czerwca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Informacja o przewidywanych ocenach  końcowych</a:t>
                      </a:r>
                    </a:p>
                    <a:p>
                      <a:r>
                        <a:rPr lang="pl-PL" sz="2000" dirty="0" smtClean="0"/>
                        <a:t>i zagrożeniach ocenami niedostatecznymi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13 czerwca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Rada klasyfikacyjna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21 czerwca 2024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Zakończenie zajęć dydaktyczno-wychowawczych</a:t>
                      </a:r>
                      <a:endParaRPr lang="pl-PL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DODATKOWE DNI WOLNE</a:t>
            </a:r>
            <a:br>
              <a:rPr lang="pl-PL" sz="3600" dirty="0" smtClean="0"/>
            </a:br>
            <a:r>
              <a:rPr lang="pl-PL" sz="3600" dirty="0" smtClean="0"/>
              <a:t>W ROKU SZKOLNYM 2023/2024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86700" cy="4400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714356"/>
            <a:ext cx="7580092" cy="78581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ZAJĘCIA  DODATKOWE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572560" cy="478634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endParaRPr lang="pl-PL" dirty="0" smtClean="0"/>
          </a:p>
          <a:p>
            <a:pPr algn="l">
              <a:buFont typeface="Wingdings" pitchFamily="2" charset="2"/>
              <a:buChar char="Ø"/>
            </a:pPr>
            <a:r>
              <a:rPr lang="pl-PL" dirty="0" smtClean="0"/>
              <a:t>ZAJĘCIA ARTYSTYCZNE- opiekunowie: Joanna </a:t>
            </a:r>
            <a:r>
              <a:rPr lang="pl-PL" dirty="0" err="1" smtClean="0"/>
              <a:t>Koniuszewska</a:t>
            </a:r>
            <a:r>
              <a:rPr lang="pl-PL" dirty="0" smtClean="0"/>
              <a:t>, Katarzyna </a:t>
            </a:r>
            <a:r>
              <a:rPr lang="pl-PL" dirty="0" err="1" smtClean="0"/>
              <a:t>Butowska</a:t>
            </a:r>
            <a:r>
              <a:rPr lang="pl-PL" dirty="0" smtClean="0"/>
              <a:t>, Sylwia Klasa</a:t>
            </a:r>
          </a:p>
          <a:p>
            <a:pPr algn="l">
              <a:buFont typeface="Wingdings" pitchFamily="2" charset="2"/>
              <a:buChar char="Ø"/>
            </a:pPr>
            <a:r>
              <a:rPr lang="pl-PL" dirty="0" smtClean="0"/>
              <a:t>ZAJĘCIA ROZWIJAJĄCE - opiekun  Justyna </a:t>
            </a:r>
            <a:r>
              <a:rPr lang="pl-PL" dirty="0" err="1" smtClean="0"/>
              <a:t>Koss</a:t>
            </a:r>
            <a:endParaRPr lang="pl-PL" dirty="0" smtClean="0"/>
          </a:p>
          <a:p>
            <a:pPr algn="l">
              <a:buFont typeface="Wingdings" pitchFamily="2" charset="2"/>
              <a:buChar char="Ø"/>
            </a:pPr>
            <a:r>
              <a:rPr lang="pl-PL" dirty="0" smtClean="0"/>
              <a:t>ZAJĘCIA ROZWIJAJĄCE- opiekun </a:t>
            </a:r>
            <a:r>
              <a:rPr lang="pl-PL" smtClean="0"/>
              <a:t>Martyna Lelek</a:t>
            </a:r>
            <a:endParaRPr lang="pl-PL" dirty="0" smtClean="0"/>
          </a:p>
          <a:p>
            <a:pPr algn="l">
              <a:buFont typeface="Wingdings" pitchFamily="2" charset="2"/>
              <a:buChar char="Ø"/>
            </a:pPr>
            <a:r>
              <a:rPr lang="pl-PL" dirty="0" smtClean="0"/>
              <a:t>ZAJĘCIA ARTYSTYCZNE „ WICHERKI”- opiekun Teresa </a:t>
            </a:r>
            <a:r>
              <a:rPr lang="pl-PL" dirty="0" err="1" smtClean="0"/>
              <a:t>Wejer</a:t>
            </a:r>
            <a:endParaRPr lang="pl-PL" dirty="0" smtClean="0"/>
          </a:p>
          <a:p>
            <a:pPr algn="l">
              <a:buFont typeface="Wingdings" pitchFamily="2" charset="2"/>
              <a:buChar char="Ø"/>
            </a:pPr>
            <a:r>
              <a:rPr lang="pl-PL" dirty="0" smtClean="0"/>
              <a:t>ZAJĘCIA  MUZYCZNO- RUCHOWE „ISKIERKI”- opiekunowie Janina Mejer, Weronika Kobiela</a:t>
            </a:r>
          </a:p>
          <a:p>
            <a:pPr algn="l"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1026" name="Picture 2" descr="kamienica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500305"/>
            <a:ext cx="2786082" cy="284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785786" y="5429264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Opracowała: Renata Wolska - </a:t>
            </a:r>
            <a:r>
              <a:rPr lang="pl-PL" sz="2400" dirty="0" err="1" smtClean="0"/>
              <a:t>Wardęska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12 września 2023r.</a:t>
            </a:r>
            <a:endParaRPr lang="pl-PL" sz="6000" dirty="0"/>
          </a:p>
        </p:txBody>
      </p:sp>
      <p:pic>
        <p:nvPicPr>
          <p:cNvPr id="4" name="Symbol zastępczy zawartości 3" descr="zebr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550" y="2097087"/>
            <a:ext cx="6438900" cy="3714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PODZIĘKOWANIA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71504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3900" dirty="0" smtClean="0"/>
              <a:t>Szanowni Rodzice,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sz="3300" dirty="0" smtClean="0"/>
              <a:t>Chcielibyśmy serdecznie podziękować Wam za Wasze nieocenione wsparcie i zaangażowanie w życie naszej szkoły. Wasza hojność, czas i zaangażowanie przyczyniają się do tworzenia lepszego miejsca edukacji dla naszych dzieci. </a:t>
            </a:r>
          </a:p>
          <a:p>
            <a:pPr algn="just">
              <a:buNone/>
            </a:pPr>
            <a:endParaRPr lang="pl-PL" sz="3300" dirty="0" smtClean="0"/>
          </a:p>
          <a:p>
            <a:pPr algn="just">
              <a:buNone/>
            </a:pPr>
            <a:r>
              <a:rPr lang="pl-PL" sz="3300" dirty="0" smtClean="0"/>
              <a:t>Wasza pomoc przy organizacji wydarzeń szkolnych, udzielanie się w radach rodziców, wspieranie uczniów w nauce i wszelka inna aktywność, jaką podejmujecie, przyczynia się do rozwoju naszej szkoły. To Wasza współpraca sprawia, że uczymy się nie tylko z książek, ale także z wartości, jakie przekazujecie nam jako rodzice.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W okresie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wakacyjnym dokonano następujących prac na rzecz poprawy jakości funkcjonowania szkoły: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 wyremontowano dach, rynny w części budynku edukacji wczesnoszkolnej,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 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wymalowano aulę, toalety, salę nr 1, 34, 44 i 45,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 wyremontowano sale dla oddziałów przedszkolnych 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wyremontowano salę językową, w której zamontowano tablicę multimedialną,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 doposażono sale lekcyjne w pomoce dydaktyczne,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wyposażono hol przejściowy w nowoczesne  siedziska dla uczniów,</a:t>
            </a:r>
            <a:endParaRPr lang="pl-PL" sz="2400" dirty="0" smtClean="0"/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 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zakupiono tablicę sucho ścieralną dla oddziału przedszkolnego</a:t>
            </a:r>
            <a:r>
              <a:rPr lang="pl-PL" sz="24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 zadbano o obejście szkoły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zakupiono i zawieszono materiał dekoracyjny na hali sportowej</a:t>
            </a:r>
            <a:r>
              <a:rPr lang="pl-PL" sz="24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 dokonano bieżących napraw zniszczonych ławek i  innego sprzętu szkolnego</a:t>
            </a:r>
          </a:p>
          <a:p>
            <a:pPr>
              <a:buFont typeface="Wingdings" pitchFamily="2" charset="2"/>
              <a:buChar char="§"/>
            </a:pPr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71450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Do wszystkich wyżej wymienionych przedsięwzięć przyczynili się</a:t>
            </a:r>
            <a:br>
              <a:rPr lang="pl-PL" sz="3200" dirty="0" smtClean="0"/>
            </a:br>
            <a:r>
              <a:rPr lang="pl-PL" sz="3200" dirty="0" smtClean="0"/>
              <a:t> nauczyciele, pracownicy </a:t>
            </a:r>
            <a:r>
              <a:rPr lang="pl-PL" sz="3200" smtClean="0"/>
              <a:t>obsługi,</a:t>
            </a:r>
            <a:br>
              <a:rPr lang="pl-PL" sz="3200" smtClean="0"/>
            </a:br>
            <a:r>
              <a:rPr lang="pl-PL" sz="3200" smtClean="0"/>
              <a:t> </a:t>
            </a:r>
            <a:r>
              <a:rPr lang="pl-PL" sz="3200" dirty="0" smtClean="0"/>
              <a:t>Rada Rodziców, </a:t>
            </a:r>
            <a:r>
              <a:rPr lang="pl-PL" sz="3200" smtClean="0"/>
              <a:t>Dyrekcja,</a:t>
            </a:r>
            <a:br>
              <a:rPr lang="pl-PL" sz="3200" smtClean="0"/>
            </a:br>
            <a:r>
              <a:rPr lang="pl-PL" sz="3200" smtClean="0"/>
              <a:t> Organ </a:t>
            </a:r>
            <a:r>
              <a:rPr lang="pl-PL" sz="3200" dirty="0" smtClean="0"/>
              <a:t>prowadzący </a:t>
            </a:r>
            <a:br>
              <a:rPr lang="pl-PL" sz="3200" dirty="0" smtClean="0"/>
            </a:br>
            <a:r>
              <a:rPr lang="pl-PL" sz="3200" dirty="0" smtClean="0"/>
              <a:t>oraz sponsorzy.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pic>
        <p:nvPicPr>
          <p:cNvPr id="4" name="Obraz 3" descr="21_11_26_dziekuje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714752"/>
            <a:ext cx="7715272" cy="1966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KADRA KIEROWNICZA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3200" b="1" dirty="0" smtClean="0"/>
              <a:t>DYREKTOR</a:t>
            </a:r>
          </a:p>
          <a:p>
            <a:pPr algn="ctr">
              <a:buNone/>
            </a:pPr>
            <a:r>
              <a:rPr lang="pl-PL" sz="3200" b="1" dirty="0" smtClean="0"/>
              <a:t>DOROTA MALICKA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r>
              <a:rPr lang="pl-PL" sz="3200" b="1" dirty="0" smtClean="0"/>
              <a:t>P.O. DYREKTOR</a:t>
            </a:r>
          </a:p>
          <a:p>
            <a:pPr algn="ctr">
              <a:buNone/>
            </a:pPr>
            <a:r>
              <a:rPr lang="pl-PL" sz="3200" b="1" dirty="0" smtClean="0"/>
              <a:t> IZABELA BEDNAREK</a:t>
            </a:r>
          </a:p>
          <a:p>
            <a:endParaRPr lang="pl-PL" dirty="0" smtClean="0"/>
          </a:p>
          <a:p>
            <a:pPr algn="ctr">
              <a:buNone/>
            </a:pPr>
            <a:r>
              <a:rPr lang="pl-PL" sz="3200" b="1" dirty="0" smtClean="0"/>
              <a:t>WICEDYREKTOR </a:t>
            </a:r>
          </a:p>
          <a:p>
            <a:pPr algn="ctr">
              <a:buNone/>
            </a:pPr>
            <a:r>
              <a:rPr lang="pl-PL" sz="3200" b="1" dirty="0" smtClean="0"/>
              <a:t> RENATA </a:t>
            </a:r>
            <a:r>
              <a:rPr lang="pl-PL" sz="3200" b="1" dirty="0" err="1" smtClean="0"/>
              <a:t>WOLSKA-WARDĘSKA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85720" y="1643050"/>
          <a:ext cx="8143936" cy="500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4"/>
                <a:gridCol w="1607354"/>
                <a:gridCol w="2464614"/>
                <a:gridCol w="2035984"/>
              </a:tblGrid>
              <a:tr h="571527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 Black" pitchFamily="34" charset="0"/>
                        </a:rPr>
                        <a:t>klasa</a:t>
                      </a:r>
                      <a:endParaRPr lang="pl-PL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Arial Black" pitchFamily="34" charset="0"/>
                        </a:rPr>
                        <a:t>liczebność</a:t>
                      </a:r>
                      <a:endParaRPr lang="pl-PL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smtClean="0"/>
                        <a:t>wychowawca</a:t>
                      </a:r>
                      <a:endParaRPr lang="pl-P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sala</a:t>
                      </a:r>
                      <a:endParaRPr lang="pl-PL" sz="28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PRZEDSZKOLE</a:t>
                      </a:r>
                    </a:p>
                    <a:p>
                      <a:pPr algn="ctr"/>
                      <a:r>
                        <a:rPr lang="pl-PL" dirty="0" smtClean="0"/>
                        <a:t>GR.I MISIE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25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WERONIKA JELIŃSKA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34</a:t>
                      </a:r>
                      <a:endParaRPr lang="pl-PL" sz="24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PRZEDSZKOLE</a:t>
                      </a:r>
                    </a:p>
                    <a:p>
                      <a:pPr algn="ctr"/>
                      <a:r>
                        <a:rPr lang="pl-PL" dirty="0" smtClean="0"/>
                        <a:t>GR.II SÓWKI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25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KATARZYNA STEFANOWSKA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33</a:t>
                      </a:r>
                      <a:endParaRPr lang="pl-PL" sz="2400" dirty="0"/>
                    </a:p>
                  </a:txBody>
                  <a:tcPr anchor="ctr"/>
                </a:tc>
              </a:tr>
              <a:tr h="555503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0A</a:t>
                      </a:r>
                    </a:p>
                    <a:p>
                      <a:pPr algn="ctr"/>
                      <a:r>
                        <a:rPr lang="pl-PL" dirty="0" smtClean="0"/>
                        <a:t>6-LATKI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25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ARLETA RINC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17</a:t>
                      </a:r>
                      <a:endParaRPr lang="pl-PL" sz="24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0B.</a:t>
                      </a:r>
                    </a:p>
                    <a:p>
                      <a:pPr algn="ctr"/>
                      <a:r>
                        <a:rPr lang="pl-PL" dirty="0" smtClean="0"/>
                        <a:t>6-LATKI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25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ANNA SPIEREWKA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</a:t>
                      </a:r>
                      <a:endParaRPr lang="pl-PL" sz="24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0C </a:t>
                      </a:r>
                    </a:p>
                    <a:p>
                      <a:pPr algn="ctr"/>
                      <a:r>
                        <a:rPr lang="pl-PL" dirty="0" smtClean="0"/>
                        <a:t>5 I 5-LATKI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25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KORNELIA NEUBAUER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14</a:t>
                      </a:r>
                      <a:endParaRPr lang="pl-PL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500034" y="785795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NAUCZYCIELE       DYPLOMOWANI         21</a:t>
            </a:r>
          </a:p>
          <a:p>
            <a:pPr algn="ctr"/>
            <a:r>
              <a:rPr lang="pl-PL" dirty="0" smtClean="0"/>
              <a:t>NAUCZYCIELELE         MIANOWANI        9</a:t>
            </a:r>
          </a:p>
          <a:p>
            <a:pPr algn="ctr"/>
            <a:r>
              <a:rPr lang="pl-PL" dirty="0" smtClean="0"/>
              <a:t>NAUCZYCIELE          POCZĄTKUJACY      3</a:t>
            </a:r>
          </a:p>
          <a:p>
            <a:pPr algn="ctr"/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14348" y="357166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KADRA PEDAGOGICZNA</a:t>
            </a:r>
            <a:endParaRPr lang="pl-PL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8" y="500037"/>
          <a:ext cx="8143936" cy="564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4"/>
                <a:gridCol w="1607354"/>
                <a:gridCol w="2464614"/>
                <a:gridCol w="2035984"/>
              </a:tblGrid>
              <a:tr h="1070112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 Black" pitchFamily="34" charset="0"/>
                        </a:rPr>
                        <a:t>klasa</a:t>
                      </a:r>
                      <a:endParaRPr lang="pl-PL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smtClean="0">
                          <a:latin typeface="Arial Black" pitchFamily="34" charset="0"/>
                        </a:rPr>
                        <a:t>liczebność</a:t>
                      </a:r>
                      <a:endParaRPr lang="pl-PL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smtClean="0"/>
                        <a:t>wychowawca</a:t>
                      </a:r>
                      <a:endParaRPr lang="pl-P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sala</a:t>
                      </a:r>
                      <a:endParaRPr lang="pl-PL" sz="28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I 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14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JANINA MEJER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47</a:t>
                      </a:r>
                      <a:endParaRPr lang="pl-PL" sz="20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I B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15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AGATA PIECHOWSKA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45</a:t>
                      </a:r>
                      <a:endParaRPr lang="pl-PL" sz="2000" dirty="0"/>
                    </a:p>
                  </a:txBody>
                  <a:tcPr anchor="ctr"/>
                </a:tc>
              </a:tr>
              <a:tr h="55550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II 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19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LUCYNA POPOWICZ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44</a:t>
                      </a:r>
                      <a:endParaRPr lang="pl-PL" sz="20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II B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19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JOANNA KONIUSZEWSKA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43</a:t>
                      </a:r>
                      <a:endParaRPr lang="pl-PL" sz="20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III 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17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JUSTYNA KOSS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41</a:t>
                      </a:r>
                      <a:endParaRPr lang="pl-PL" sz="20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III B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17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WERONIKA KOBIELA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42</a:t>
                      </a:r>
                      <a:endParaRPr lang="pl-PL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928670"/>
          <a:ext cx="8143936" cy="4725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4"/>
                <a:gridCol w="1607354"/>
                <a:gridCol w="2464614"/>
                <a:gridCol w="2035984"/>
              </a:tblGrid>
              <a:tr h="1070112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 Black" pitchFamily="34" charset="0"/>
                        </a:rPr>
                        <a:t>klasa</a:t>
                      </a:r>
                      <a:endParaRPr lang="pl-PL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smtClean="0">
                          <a:latin typeface="Arial Black" pitchFamily="34" charset="0"/>
                        </a:rPr>
                        <a:t>liczebność</a:t>
                      </a:r>
                      <a:endParaRPr lang="pl-PL" sz="2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smtClean="0"/>
                        <a:t>wychowawca</a:t>
                      </a:r>
                      <a:endParaRPr lang="pl-P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sala</a:t>
                      </a:r>
                      <a:endParaRPr lang="pl-PL" sz="28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IV 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18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smtClean="0"/>
                        <a:t>MARTYNA LELEK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</a:t>
                      </a:r>
                      <a:endParaRPr lang="pl-PL" sz="20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V 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26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smtClean="0"/>
                        <a:t>KATARZYNA BUTOWSKA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smtClean="0"/>
                        <a:t>3</a:t>
                      </a:r>
                      <a:endParaRPr lang="pl-PL" sz="2000" dirty="0"/>
                    </a:p>
                  </a:txBody>
                  <a:tcPr anchor="ctr"/>
                </a:tc>
              </a:tr>
              <a:tr h="55550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VI 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24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JOANNA SOCHA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11</a:t>
                      </a:r>
                      <a:endParaRPr lang="pl-PL" sz="20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VII 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15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ANETA KOTŁOWSKA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6</a:t>
                      </a:r>
                      <a:endParaRPr lang="pl-PL" sz="2000" dirty="0"/>
                    </a:p>
                  </a:txBody>
                  <a:tcPr anchor="ctr"/>
                </a:tc>
              </a:tr>
              <a:tr h="775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VIII A 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18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TERESA WEJER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</a:t>
                      </a:r>
                      <a:endParaRPr lang="pl-PL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607</TotalTime>
  <Words>877</Words>
  <Application>Microsoft Office PowerPoint</Application>
  <PresentationFormat>Pokaz na ekranie (4:3)</PresentationFormat>
  <Paragraphs>305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Wierzchołek</vt:lpstr>
      <vt:lpstr>ZESPÓŁ KSZTAŁCENIA  I WYCHOWANIA W KAMIENICY SZLACHECKIEJ</vt:lpstr>
      <vt:lpstr>12 września 2023r.</vt:lpstr>
      <vt:lpstr>PODZIĘKOWANIA</vt:lpstr>
      <vt:lpstr>Slajd 4</vt:lpstr>
      <vt:lpstr>    Do wszystkich wyżej wymienionych przedsięwzięć przyczynili się  nauczyciele, pracownicy obsługi,  Rada Rodziców, Dyrekcja,  Organ prowadzący  oraz sponsorzy.  </vt:lpstr>
      <vt:lpstr>KADRA KIEROWNICZA</vt:lpstr>
      <vt:lpstr>Slajd 7</vt:lpstr>
      <vt:lpstr>Slajd 8</vt:lpstr>
      <vt:lpstr>Slajd 9</vt:lpstr>
      <vt:lpstr>KADRA PEDAGOGICZNA</vt:lpstr>
      <vt:lpstr>Slajd 11</vt:lpstr>
      <vt:lpstr>PRACOWNICY  ADMINISTRACJI I OBSŁUGI</vt:lpstr>
      <vt:lpstr>TERMINARZ SZKOLNY DLA RODZICÓW 2023/2024</vt:lpstr>
      <vt:lpstr>Slajd 14</vt:lpstr>
      <vt:lpstr>DODATKOWE DNI WOLNE W ROKU SZKOLNYM 2023/2024 </vt:lpstr>
      <vt:lpstr>ZAJĘCIA  DODATKOWE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szkola</dc:creator>
  <cp:lastModifiedBy>Wicedyrektor</cp:lastModifiedBy>
  <cp:revision>66</cp:revision>
  <dcterms:created xsi:type="dcterms:W3CDTF">2023-08-22T08:06:30Z</dcterms:created>
  <dcterms:modified xsi:type="dcterms:W3CDTF">2023-09-19T08:30:23Z</dcterms:modified>
</cp:coreProperties>
</file>