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56" r:id="rId3"/>
    <p:sldId id="357" r:id="rId4"/>
    <p:sldId id="361" r:id="rId5"/>
    <p:sldId id="350" r:id="rId6"/>
    <p:sldId id="360" r:id="rId7"/>
    <p:sldId id="359" r:id="rId8"/>
    <p:sldId id="363" r:id="rId9"/>
    <p:sldId id="364" r:id="rId10"/>
    <p:sldId id="358" r:id="rId11"/>
  </p:sldIdLst>
  <p:sldSz cx="9144000" cy="6858000" type="screen4x3"/>
  <p:notesSz cx="6858000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33"/>
    <a:srgbClr val="FFFFCC"/>
    <a:srgbClr val="008000"/>
    <a:srgbClr val="003300"/>
    <a:srgbClr val="800000"/>
    <a:srgbClr val="00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8406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02" y="-96"/>
      </p:cViewPr>
      <p:guideLst>
        <p:guide orient="horz" pos="311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DF2DF9EA-2028-4D4E-82C0-8B5FB3F068E2}" type="datetimeFigureOut">
              <a:rPr lang="pl-PL" altLang="pl-PL"/>
              <a:pPr>
                <a:defRPr/>
              </a:pPr>
              <a:t>18.04.2024</a:t>
            </a:fld>
            <a:endParaRPr lang="pl-PL" altLang="pl-P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839B0471-FF8A-49BE-A9D7-6ECA9C5879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411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38188"/>
            <a:ext cx="4941887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9" y="4689832"/>
            <a:ext cx="5485122" cy="4443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A0B2253-A0A2-4349-BD9C-B24370B065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4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6863A-9026-43D0-A9F3-476368814F82}" type="slidenum">
              <a:rPr lang="pl-PL" altLang="pl-PL" smtClean="0">
                <a:cs typeface="Arial" charset="0"/>
              </a:rPr>
              <a:pPr/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738188"/>
            <a:ext cx="4937125" cy="370363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9" y="4688252"/>
            <a:ext cx="5485122" cy="4444910"/>
          </a:xfrm>
          <a:noFill/>
        </p:spPr>
        <p:txBody>
          <a:bodyPr lIns="87498" tIns="43749" rIns="87498" bIns="43749"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0C91-4B5F-402E-BA6E-52A0DC20E7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13FD-4F93-45DF-BE4C-3485BF68FA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08C2-3D9B-4617-839E-24B0F6C929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DC2A-12EC-4674-9CE7-4DF8EAF4E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E7C-F0D4-4D78-A606-3FA56AFBA8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2C35-B2C4-42C8-BC09-944166C10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8105-D954-4C89-8BC4-1052DE30F3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2B54-33DA-433D-AD40-A6EDCA5BF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B11-32ED-46D9-A245-E90EEEBDD4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F374-87E5-498B-BA0A-EE70CC82C6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A8BB-C265-4986-92A8-DD8647D76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0256-AB7A-4241-8116-C6618D5D1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FDFBB722-7FF1-42B1-BF58-A090082EB4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dukacja.um.warszawa.pl/dni-otwarte-klasy-dwujezyczn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ierws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4437063"/>
            <a:ext cx="7561262" cy="24209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l-PL" altLang="pl-PL" sz="4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r" eaLnBrk="1" hangingPunct="1">
              <a:buFontTx/>
              <a:buNone/>
            </a:pPr>
            <a:endParaRPr lang="pl-PL" altLang="pl-PL" sz="16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l-PL" altLang="pl-PL" sz="2400" b="1" dirty="0" smtClean="0">
                <a:solidFill>
                  <a:schemeClr val="accent2"/>
                </a:solidFill>
              </a:rPr>
              <a:t>Biuro Edukacji Urzędu m.st. Warszawy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600" b="1" dirty="0" smtClean="0">
                <a:solidFill>
                  <a:schemeClr val="accent2"/>
                </a:solidFill>
              </a:rPr>
              <a:t>Warszawa, 16 kwietnia 2024 r.</a:t>
            </a: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2800" dirty="0" smtClean="0">
              <a:solidFill>
                <a:schemeClr val="accent2"/>
              </a:solidFill>
            </a:endParaRP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331913" y="5084763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25"/>
            <a:ext cx="11160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895600" y="352425"/>
            <a:ext cx="398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2400">
              <a:latin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-540567" y="0"/>
            <a:ext cx="900099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Rekrutacja do klas VII dwujęzycznych </a:t>
            </a: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na </a:t>
            </a:r>
            <a:r>
              <a:rPr lang="pl-PL" sz="2800" b="1" dirty="0">
                <a:solidFill>
                  <a:schemeClr val="accent2"/>
                </a:solidFill>
                <a:latin typeface="+mn-lt"/>
              </a:rPr>
              <a:t>rok szkolny </a:t>
            </a: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2024/2025</a:t>
            </a:r>
            <a: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1" name="Picture 8" descr="polska_czarna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52963"/>
            <a:ext cx="19177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478488" cy="1080120"/>
          </a:xfrm>
        </p:spPr>
        <p:txBody>
          <a:bodyPr/>
          <a:lstStyle/>
          <a:p>
            <a:r>
              <a:rPr lang="pl-PL" sz="3600" dirty="0" smtClean="0">
                <a:solidFill>
                  <a:srgbClr val="C00000"/>
                </a:solidFill>
              </a:rPr>
              <a:t>TERMINY REKRUTACJI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08912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Harmonogram dla KANDYDATA został zamieszczony na stronie Biura Edukacji</a:t>
            </a: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Nabór odbywać się będzie z </a:t>
            </a:r>
            <a:r>
              <a:rPr lang="pl-PL" sz="2400" dirty="0"/>
              <a:t>wykorzystaniem </a:t>
            </a:r>
            <a:r>
              <a:rPr lang="pl-PL" sz="2400" dirty="0" smtClean="0"/>
              <a:t>elektronicznego </a:t>
            </a:r>
            <a:r>
              <a:rPr lang="pl-PL" sz="2400" dirty="0"/>
              <a:t>systemu  rekrutacji i rozpocznie się </a:t>
            </a:r>
            <a:r>
              <a:rPr lang="pl-PL" sz="2400" dirty="0" smtClean="0"/>
              <a:t>dla KANDYDATA </a:t>
            </a:r>
            <a:r>
              <a:rPr lang="pl-PL" sz="2400" b="1" dirty="0" smtClean="0"/>
              <a:t>13 maja</a:t>
            </a:r>
            <a:r>
              <a:rPr lang="pl-PL" sz="2400" b="1" dirty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System </a:t>
            </a:r>
            <a:r>
              <a:rPr lang="pl-PL" sz="2400" dirty="0"/>
              <a:t>rekrutacyjny dostępny </a:t>
            </a:r>
            <a:r>
              <a:rPr lang="pl-PL" sz="2400" dirty="0" smtClean="0"/>
              <a:t>dla kandydatów pod </a:t>
            </a:r>
            <a:r>
              <a:rPr lang="pl-PL" sz="2400" dirty="0"/>
              <a:t>adresem:</a:t>
            </a:r>
          </a:p>
          <a:p>
            <a:r>
              <a:rPr lang="pl-PL" sz="2400" u="sng" dirty="0" smtClean="0"/>
              <a:t>rekrutacja-warszawa.pzo.edu.pl</a:t>
            </a:r>
          </a:p>
          <a:p>
            <a:endParaRPr lang="pl-PL" sz="2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pic>
        <p:nvPicPr>
          <p:cNvPr id="5" name="Picture 4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80" y="17009"/>
            <a:ext cx="1296565" cy="153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0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1" y="260350"/>
            <a:ext cx="7487494" cy="1022284"/>
          </a:xfrm>
        </p:spPr>
        <p:txBody>
          <a:bodyPr/>
          <a:lstStyle/>
          <a:p>
            <a:pPr eaLnBrk="1" hangingPunct="1"/>
            <a:r>
              <a:rPr lang="pl-PL" altLang="pl-PL" sz="3200" dirty="0" smtClean="0">
                <a:solidFill>
                  <a:srgbClr val="C00000"/>
                </a:solidFill>
              </a:rPr>
              <a:t>Oddziały dwujęzyczne  w szkołach podstawowych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446393" cy="5256584"/>
          </a:xfrm>
        </p:spPr>
        <p:txBody>
          <a:bodyPr/>
          <a:lstStyle/>
          <a:p>
            <a:pPr marL="0" indent="0" eaLnBrk="1" hangingPunct="1">
              <a:buNone/>
            </a:pPr>
            <a:endParaRPr lang="pl-PL" altLang="pl-PL" sz="2000" b="1" dirty="0" smtClean="0"/>
          </a:p>
          <a:p>
            <a:pPr marL="0" indent="0" eaLnBrk="1" hangingPunct="1">
              <a:buNone/>
            </a:pPr>
            <a:r>
              <a:rPr lang="pl-PL" altLang="pl-PL" sz="2000" b="1" dirty="0" smtClean="0"/>
              <a:t>Zasady rekrutacji na rok szkolny 2024/2025 do klas VII oddziałów dwujęzycznych określa: </a:t>
            </a:r>
          </a:p>
          <a:p>
            <a:pPr eaLnBrk="1" hangingPunct="1"/>
            <a:r>
              <a:rPr lang="pl-PL" altLang="pl-PL" sz="2000" dirty="0" smtClean="0"/>
              <a:t>Ustawa z dnia 14 grudnia 2016 r. Prawo oświatowe (Dz. </a:t>
            </a:r>
            <a:r>
              <a:rPr lang="pl-PL" altLang="pl-PL" sz="2000" dirty="0"/>
              <a:t>U. z </a:t>
            </a:r>
            <a:r>
              <a:rPr lang="pl-PL" altLang="pl-PL" sz="2000" dirty="0" smtClean="0"/>
              <a:t>2023 </a:t>
            </a:r>
            <a:r>
              <a:rPr lang="pl-PL" altLang="pl-PL" sz="2000" dirty="0"/>
              <a:t>r. poz. </a:t>
            </a:r>
            <a:r>
              <a:rPr lang="pl-PL" altLang="pl-PL" sz="2000" dirty="0" smtClean="0"/>
              <a:t>900 ze </a:t>
            </a:r>
            <a:r>
              <a:rPr lang="pl-PL" altLang="pl-PL" sz="2000" dirty="0" err="1" smtClean="0"/>
              <a:t>zm</a:t>
            </a:r>
            <a:r>
              <a:rPr lang="pl-PL" altLang="pl-PL" sz="2000" dirty="0" smtClean="0"/>
              <a:t>);</a:t>
            </a:r>
          </a:p>
          <a:p>
            <a:pPr eaLnBrk="1" hangingPunct="1"/>
            <a:r>
              <a:rPr lang="pl-PL" altLang="pl-PL" sz="2000" dirty="0"/>
              <a:t>rozporządzenia Ministra Edukacji Narodowej z dnia 21 sierpnia 2019 r. w sprawie przeprowadzania postępowania rekrutacyjnego oraz postępowania uzupełniającego do publicznych przedszkoli, szkół, placówek i centrów (Dz. U. poz. </a:t>
            </a:r>
            <a:r>
              <a:rPr lang="pl-PL" altLang="pl-PL" sz="2000" dirty="0" smtClean="0"/>
              <a:t>1737);</a:t>
            </a:r>
          </a:p>
          <a:p>
            <a:pPr lvl="0" eaLnBrk="1" hangingPunct="1"/>
            <a:r>
              <a:rPr lang="pl-PL" sz="2000" dirty="0" smtClean="0"/>
              <a:t>Uchwała </a:t>
            </a:r>
            <a:r>
              <a:rPr lang="pl-PL" sz="2000" dirty="0"/>
              <a:t>Nr XLI/1062/2017 Rady m.st. Warszawy z dnia 9 lutego 2017 r. </a:t>
            </a:r>
            <a:r>
              <a:rPr lang="pl-PL" sz="2000" i="1" dirty="0"/>
              <a:t>w sprawie składania wniosków o przyjęcie do publicznych przedszkoli, oddziałów przedszkolnych w szkołach podstawowych oraz szkół podstawowych prowadzonych przez m.st. Warszawę.</a:t>
            </a:r>
            <a:endParaRPr lang="pl-PL" sz="2000" dirty="0"/>
          </a:p>
          <a:p>
            <a:pPr algn="ctr" eaLnBrk="1" hangingPunct="1"/>
            <a:endParaRPr lang="pl-PL" altLang="pl-PL" sz="2400" dirty="0" smtClean="0"/>
          </a:p>
          <a:p>
            <a:pPr marL="0" indent="0" algn="ctr" eaLnBrk="1" hangingPunct="1">
              <a:buNone/>
            </a:pPr>
            <a:endParaRPr lang="pl-PL" altLang="pl-PL" sz="2400" dirty="0" smtClean="0"/>
          </a:p>
          <a:p>
            <a:pPr algn="ctr" eaLnBrk="1" hangingPunct="1"/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2</a:t>
            </a:fld>
            <a:endParaRPr lang="pl-PL" altLang="pl-PL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1367706" cy="12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402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solidFill>
                  <a:srgbClr val="CC3333"/>
                </a:solidFill>
              </a:rPr>
              <a:t>KRYTERIA NABORU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0121" y="980728"/>
            <a:ext cx="7236296" cy="4176464"/>
          </a:xfrm>
        </p:spPr>
        <p:txBody>
          <a:bodyPr/>
          <a:lstStyle/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Zgodnie z art. 139 ustawy Prawo oświatowe </a:t>
            </a:r>
            <a:r>
              <a:rPr lang="pl-PL" altLang="pl-PL" sz="2000" dirty="0"/>
              <a:t>n</a:t>
            </a:r>
            <a:r>
              <a:rPr lang="pl-PL" altLang="pl-PL" sz="2000" dirty="0" smtClean="0"/>
              <a:t>a rok szkolny 2024/2025 do oddziału dwujęzycznego utworzonego w klasie VII ośmioletniej szkoły podstawowej przyjmuje się w pierwszej kolejności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ucznia tej szkoły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który:</a:t>
            </a:r>
          </a:p>
          <a:p>
            <a:pPr marL="0" indent="0" algn="just">
              <a:buNone/>
            </a:pPr>
            <a:endParaRPr lang="pl-PL" altLang="pl-PL" sz="2000" u="sng" dirty="0" smtClean="0"/>
          </a:p>
          <a:p>
            <a:pPr marL="0" indent="0" algn="just">
              <a:buNone/>
            </a:pPr>
            <a:r>
              <a:rPr lang="pl-PL" altLang="pl-PL" sz="2000" dirty="0" smtClean="0"/>
              <a:t>1) otrzymał promocję do klasy VII;</a:t>
            </a:r>
          </a:p>
          <a:p>
            <a:pPr marL="0" indent="0" algn="just">
              <a:buNone/>
            </a:pPr>
            <a:r>
              <a:rPr lang="pl-PL" altLang="pl-PL" sz="2000" dirty="0" smtClean="0"/>
              <a:t>2) </a:t>
            </a:r>
            <a:r>
              <a:rPr lang="pl-PL" altLang="pl-PL" sz="2000" b="1" dirty="0" smtClean="0"/>
              <a:t>uzyskał pozytywny wynik sprawdzianu predyspozycji językowych przeprowadzonego na warunkach ustalonych przez radę pedagogiczną.</a:t>
            </a:r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3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93565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29394"/>
            <a:ext cx="7283152" cy="1143000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KRYTERIA NABORU – CD.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03"/>
          </a:xfrm>
        </p:spPr>
        <p:txBody>
          <a:bodyPr/>
          <a:lstStyle/>
          <a:p>
            <a:pPr algn="just"/>
            <a:r>
              <a:rPr lang="pl-PL" altLang="pl-PL" sz="2000" dirty="0"/>
              <a:t>W przypadku większej liczby kandydatów, spełniających ww. warunki, niż liczba wolnych miejsc w oddziale, na pierwszym etapie postępowania rekrutacyjnego są brane pod uwagę łącznie następujące kryteria: </a:t>
            </a:r>
          </a:p>
          <a:p>
            <a:pPr algn="just">
              <a:buAutoNum type="arabicParenR"/>
            </a:pPr>
            <a:r>
              <a:rPr lang="pl-PL" altLang="pl-PL" sz="2000" dirty="0"/>
              <a:t>wynik sprawdzianu predyspozycji </a:t>
            </a:r>
            <a:r>
              <a:rPr lang="pl-PL" altLang="pl-PL" sz="2000" dirty="0" smtClean="0"/>
              <a:t>językowych – </a:t>
            </a:r>
            <a:r>
              <a:rPr lang="pl-PL" altLang="pl-PL" sz="2000" b="1" dirty="0" smtClean="0"/>
              <a:t>max</a:t>
            </a:r>
            <a:r>
              <a:rPr lang="pl-PL" altLang="pl-PL" sz="2000" b="1" dirty="0"/>
              <a:t> </a:t>
            </a:r>
            <a:r>
              <a:rPr lang="pl-PL" altLang="pl-PL" sz="2000" b="1" dirty="0" smtClean="0"/>
              <a:t>58 pkt (200x0,29)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/>
              <a:t>Wymienione na świadectwie promocyjnym do klasy VII szkoły podstawowej oceny z języka polskiego, matematyki i języka obcego </a:t>
            </a:r>
            <a:r>
              <a:rPr lang="pl-PL" altLang="pl-PL" sz="2000" dirty="0" smtClean="0"/>
              <a:t>nowożytnego - </a:t>
            </a:r>
            <a:r>
              <a:rPr lang="pl-PL" altLang="pl-PL" sz="2000" b="1" dirty="0" smtClean="0"/>
              <a:t>max. 18 pkt za ocenę;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/>
              <a:t>świadectwo promocyjne do klasy VII szkoły podstawowej z wyróżnieniem - </a:t>
            </a:r>
            <a:r>
              <a:rPr lang="pl-PL" altLang="pl-PL" sz="2000" b="1" dirty="0"/>
              <a:t>7 pkt*.</a:t>
            </a:r>
            <a:endParaRPr lang="pl-PL" altLang="pl-PL" sz="1400" dirty="0"/>
          </a:p>
          <a:p>
            <a:pPr lvl="1" algn="just">
              <a:buNone/>
            </a:pPr>
            <a:endParaRPr lang="pl-PL" altLang="pl-PL" sz="1400" dirty="0" smtClean="0"/>
          </a:p>
          <a:p>
            <a:pPr lvl="1" algn="just">
              <a:buNone/>
            </a:pPr>
            <a:r>
              <a:rPr lang="pl-PL" altLang="pl-PL" sz="1800" b="1" dirty="0" smtClean="0"/>
              <a:t>MAKSYMALNA LICZBA PUNKTÓW DO UZYSKANIA ZA ŚWIADECETWO = 61  PKT + 58 PKT za sprawdzian = 119 PKT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7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260350"/>
            <a:ext cx="7582297" cy="648370"/>
          </a:xfrm>
        </p:spPr>
        <p:txBody>
          <a:bodyPr/>
          <a:lstStyle/>
          <a:p>
            <a:pPr eaLnBrk="1" hangingPunct="1"/>
            <a:r>
              <a:rPr lang="pl-PL" altLang="pl-PL" sz="2000" b="1" u="sng" dirty="0" smtClean="0">
                <a:solidFill>
                  <a:srgbClr val="C00000"/>
                </a:solidFill>
              </a:rPr>
              <a:t/>
            </a:r>
            <a:br>
              <a:rPr lang="pl-PL" altLang="pl-PL" sz="2000" b="1" u="sng" dirty="0" smtClean="0">
                <a:solidFill>
                  <a:srgbClr val="C00000"/>
                </a:solidFill>
              </a:rPr>
            </a:br>
            <a:r>
              <a:rPr lang="pl-PL" altLang="pl-PL" sz="3600" dirty="0" smtClean="0">
                <a:solidFill>
                  <a:srgbClr val="C00000"/>
                </a:solidFill>
              </a:rPr>
              <a:t>KRYTERIA NABORU CD.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302378" cy="6093296"/>
          </a:xfrm>
        </p:spPr>
        <p:txBody>
          <a:bodyPr/>
          <a:lstStyle/>
          <a:p>
            <a:pPr algn="just" eaLnBrk="1" hangingPunct="1"/>
            <a:r>
              <a:rPr lang="pl-PL" altLang="pl-PL" sz="2400" dirty="0" smtClean="0"/>
              <a:t>        W </a:t>
            </a:r>
            <a:r>
              <a:rPr lang="pl-PL" altLang="pl-PL" sz="2400" dirty="0"/>
              <a:t>przypadku równorzędnych wyników uzyskanych na pierwszym etapie </a:t>
            </a:r>
            <a:r>
              <a:rPr lang="pl-PL" altLang="pl-PL" sz="2400" dirty="0" smtClean="0"/>
              <a:t>postępowania lub jeżeli po zakończeniu tego etapu oddział dwujęzyczny nadal dysponuje wolnymi miejscami</a:t>
            </a:r>
            <a:r>
              <a:rPr lang="pl-PL" altLang="pl-PL" sz="2400" b="1" dirty="0" smtClean="0"/>
              <a:t>, </a:t>
            </a:r>
            <a:r>
              <a:rPr lang="pl-PL" altLang="pl-PL" sz="2400" b="1" dirty="0"/>
              <a:t>na drugim etapie są brane pod uwagę łącznie kryteria </a:t>
            </a:r>
            <a:r>
              <a:rPr lang="pl-PL" altLang="pl-PL" sz="2400" b="1" dirty="0" smtClean="0"/>
              <a:t>ustawowe: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wielodzietność rodziny kandydata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jednego z rodziców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obojga rodziców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rodzeństwa kandydata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samotne wychowanie kandydata w rodzinie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objęcie kandydata pieczą zastępczą.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2400" dirty="0" smtClean="0"/>
          </a:p>
          <a:p>
            <a:pPr algn="ctr">
              <a:lnSpc>
                <a:spcPct val="80000"/>
              </a:lnSpc>
            </a:pPr>
            <a:r>
              <a:rPr lang="pl-PL" altLang="pl-PL" sz="2400" dirty="0" smtClean="0"/>
              <a:t>Kryteria ustawowe mają jednakową wartość. </a:t>
            </a:r>
            <a:r>
              <a:rPr lang="pl-PL" altLang="pl-PL" sz="2400" b="1" dirty="0" smtClean="0"/>
              <a:t>Nie mają jednak wartości punktowej!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1900" dirty="0"/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5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1" y="0"/>
            <a:ext cx="108957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994122"/>
          </a:xfrm>
        </p:spPr>
        <p:txBody>
          <a:bodyPr/>
          <a:lstStyle/>
          <a:p>
            <a:r>
              <a:rPr lang="pl-PL" sz="3600" dirty="0">
                <a:solidFill>
                  <a:srgbClr val="C00000"/>
                </a:solidFill>
              </a:rPr>
              <a:t>KRYTERIA NABORU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b="1" dirty="0"/>
              <a:t>W przypadku wolnych </a:t>
            </a:r>
            <a:r>
              <a:rPr lang="pl-PL" dirty="0"/>
              <a:t>miejsc do oddziałów dwujęzycznych, na trzecim etapie postępowania rekrutacyjnego mogą być przyjęci kandydaci </a:t>
            </a:r>
            <a:r>
              <a:rPr lang="pl-PL" b="1" u="sng" dirty="0"/>
              <a:t>niebędący uczniami tej szkoły</a:t>
            </a:r>
            <a:r>
              <a:rPr lang="pl-PL" dirty="0"/>
              <a:t>, którzy przystąpili do postepowania rekrutacyjnego z zachowaniem kryteriów opisanych powyżej.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841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C3333"/>
                </a:solidFill>
              </a:rPr>
              <a:t>POSTĘPOWANIE REKRUTACYJNE</a:t>
            </a:r>
            <a:endParaRPr lang="pl-PL" sz="2800" b="1" dirty="0">
              <a:solidFill>
                <a:srgbClr val="CC33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r>
              <a:rPr lang="pl-PL" sz="2800" dirty="0"/>
              <a:t>Zgodnie § </a:t>
            </a:r>
            <a:r>
              <a:rPr lang="pl-PL" sz="2800" dirty="0" smtClean="0"/>
              <a:t>1 Uchwały </a:t>
            </a:r>
            <a:r>
              <a:rPr lang="pl-PL" sz="2800" dirty="0"/>
              <a:t>Nr XLI/1062/2017 Rady m.st. Warszawy </a:t>
            </a:r>
            <a:r>
              <a:rPr lang="pl-PL" sz="2800" i="1" dirty="0"/>
              <a:t>w sprawie składania wniosków o przyjęcie do publicznych przedszkoli, oddziałów przedszkolnych w szkołach podstawowych oraz szkół podstawowych prowadzonych przez m.st. </a:t>
            </a:r>
            <a:r>
              <a:rPr lang="pl-PL" sz="2800" i="1" dirty="0" smtClean="0"/>
              <a:t>Warszawę </a:t>
            </a:r>
            <a:r>
              <a:rPr lang="pl-PL" sz="2800" dirty="0" smtClean="0"/>
              <a:t>w </a:t>
            </a:r>
            <a:r>
              <a:rPr lang="pl-PL" sz="2800" dirty="0"/>
              <a:t>postępowaniu rekrutacyjnym do klas VII dwujęzycznych - wniosek o przyjęcie można składać </a:t>
            </a:r>
            <a:r>
              <a:rPr lang="pl-PL" sz="2800" b="1" u="sng" dirty="0" smtClean="0"/>
              <a:t>do dowolnej liczby szkół</a:t>
            </a:r>
            <a:r>
              <a:rPr lang="pl-PL" sz="2800" b="1" dirty="0" smtClean="0"/>
              <a:t>, </a:t>
            </a:r>
            <a:r>
              <a:rPr lang="pl-PL" sz="2800" dirty="0"/>
              <a:t>które prowadzą postępowanie </a:t>
            </a:r>
            <a:r>
              <a:rPr lang="pl-PL" sz="2800" dirty="0" smtClean="0"/>
              <a:t>rekrutacyjne do oddziałów dwujęzycznych.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151172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0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1471"/>
              </p:ext>
            </p:extLst>
          </p:nvPr>
        </p:nvGraphicFramePr>
        <p:xfrm>
          <a:off x="1259633" y="2741517"/>
          <a:ext cx="6153040" cy="2658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330">
                  <a:extLst>
                    <a:ext uri="{9D8B030D-6E8A-4147-A177-3AD203B41FA5}">
                      <a16:colId xmlns:a16="http://schemas.microsoft.com/office/drawing/2014/main" val="354914244"/>
                    </a:ext>
                  </a:extLst>
                </a:gridCol>
                <a:gridCol w="1367085">
                  <a:extLst>
                    <a:ext uri="{9D8B030D-6E8A-4147-A177-3AD203B41FA5}">
                      <a16:colId xmlns:a16="http://schemas.microsoft.com/office/drawing/2014/main" val="130735374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7583913"/>
                    </a:ext>
                  </a:extLst>
                </a:gridCol>
                <a:gridCol w="1040473">
                  <a:extLst>
                    <a:ext uri="{9D8B030D-6E8A-4147-A177-3AD203B41FA5}">
                      <a16:colId xmlns:a16="http://schemas.microsoft.com/office/drawing/2014/main" val="448362130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u="sng" dirty="0">
                          <a:solidFill>
                            <a:schemeClr val="tx1"/>
                          </a:solidFill>
                          <a:effectLst/>
                        </a:rPr>
                        <a:t>Rok szkolny 2023/2024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u="sng" dirty="0">
                          <a:solidFill>
                            <a:schemeClr val="tx1"/>
                          </a:solidFill>
                          <a:effectLst/>
                        </a:rPr>
                        <a:t>Plany  na rok szkolny 2024/2025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Różnica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879497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Liczba szkół podstawowych z oddziałami dwujęzycznymi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226491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Liczba oddziałów dwujęzycznych klas VII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+2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27707"/>
                  </a:ext>
                </a:extLst>
              </a:tr>
              <a:tr h="118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Liczba oddziałów z podziałem na języki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Angielski – 39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Francuski - 3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Niemiecki – 2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Hiszpański - 1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Angielski – 40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Francuski - 3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Niemiecki – 2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Hiszpański - 2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828228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475656" y="90872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b="1">
                <a:solidFill>
                  <a:srgbClr val="C00000"/>
                </a:solidFill>
              </a:rPr>
              <a:t>REKRUTACJA W LICZBACH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67801" y="2183187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hangingPunct="0"/>
            <a:r>
              <a:rPr lang="pl-PL" altLang="pl-PL" sz="2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pl-PL" altLang="pl-PL" sz="20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pl-PL" altLang="pl-PL" sz="2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wnanie plan</a:t>
            </a:r>
            <a:r>
              <a:rPr lang="pl-PL" altLang="pl-PL" sz="20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pl-PL" altLang="pl-PL" sz="2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naboru do ubiegłego roku</a:t>
            </a:r>
            <a:endParaRPr lang="pl-PL" altLang="pl-PL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0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043608" y="80168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C3333"/>
                </a:solidFill>
              </a:rPr>
              <a:t>Terminy dni otwartych w szkołach podstawowych prowadzących nabór do klas VII dwujęzycznych</a:t>
            </a:r>
            <a:endParaRPr lang="pl-PL" sz="2000" dirty="0">
              <a:solidFill>
                <a:srgbClr val="CC3333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31640" y="256490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edukacja.um.warszawa.pl/dni-otwarte-klasy-dwujezyczne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XV Liceum Ogólnokształcące z Oddziałami Dwujęzycznymi im. Narcyzy  Żmichowskiej w Warszawie – Wikipedia, wolna encyklo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67188"/>
            <a:ext cx="2902902" cy="200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448677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633</Words>
  <Application>Microsoft Office PowerPoint</Application>
  <PresentationFormat>Pokaz na ekranie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Projekt domyślny</vt:lpstr>
      <vt:lpstr>Prezentacja programu PowerPoint</vt:lpstr>
      <vt:lpstr>Oddziały dwujęzyczne  w szkołach podstawowych  </vt:lpstr>
      <vt:lpstr>KRYTERIA NABORU</vt:lpstr>
      <vt:lpstr>KRYTERIA NABORU – CD.</vt:lpstr>
      <vt:lpstr> KRYTERIA NABORU CD. </vt:lpstr>
      <vt:lpstr>KRYTERIA NABORU CD.</vt:lpstr>
      <vt:lpstr>POSTĘPOWANIE REKRUTACYJNE</vt:lpstr>
      <vt:lpstr>Prezentacja programu PowerPoint</vt:lpstr>
      <vt:lpstr>Prezentacja programu PowerPoint</vt:lpstr>
      <vt:lpstr>TERMINY REKRUTACJI</vt:lpstr>
    </vt:vector>
  </TitlesOfParts>
  <Company>UMstW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mapelt</dc:creator>
  <cp:lastModifiedBy>Kociszewska Monika (BE)</cp:lastModifiedBy>
  <cp:revision>464</cp:revision>
  <cp:lastPrinted>2015-08-21T11:23:00Z</cp:lastPrinted>
  <dcterms:created xsi:type="dcterms:W3CDTF">2011-02-23T07:59:08Z</dcterms:created>
  <dcterms:modified xsi:type="dcterms:W3CDTF">2024-04-18T05:38:10Z</dcterms:modified>
</cp:coreProperties>
</file>