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03" d="100"/>
          <a:sy n="103" d="100"/>
        </p:scale>
        <p:origin x="-304" y="-11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printerSettings" Target="printerSettings/printerSettings1.bin"/><Relationship Id="rId12" Type="http://schemas.openxmlformats.org/officeDocument/2006/relationships/presProps" Target="presProps.xml"/><Relationship Id="rId13" Type="http://schemas.openxmlformats.org/officeDocument/2006/relationships/viewProps" Target="viewProps.xml"/><Relationship Id="rId14" Type="http://schemas.openxmlformats.org/officeDocument/2006/relationships/theme" Target="theme/theme1.xml"/><Relationship Id="rId15"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pl-PL"/>
              <a:t>Kliknij, aby edytować styl</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endParaRPr lang="en-US" dirty="0"/>
          </a:p>
        </p:txBody>
      </p:sp>
      <p:sp>
        <p:nvSpPr>
          <p:cNvPr id="4" name="Date Placeholder 3"/>
          <p:cNvSpPr>
            <a:spLocks noGrp="1"/>
          </p:cNvSpPr>
          <p:nvPr>
            <p:ph type="dt" sz="half" idx="10"/>
          </p:nvPr>
        </p:nvSpPr>
        <p:spPr/>
        <p:txBody>
          <a:bodyPr/>
          <a:lstStyle/>
          <a:p>
            <a:fld id="{76969C88-B244-455D-A017-012B25B1ACDD}" type="datetimeFigureOut">
              <a:rPr lang="en-US" smtClean="0"/>
              <a:pPr/>
              <a:t>06.03.24</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7CE569E-9B7C-4CB9-AB80-C0841F922CFF}" type="slidenum">
              <a:rPr lang="en-US" smtClean="0"/>
              <a:pPr/>
              <a:t>‹nr›</a:t>
            </a:fld>
            <a:endParaRPr lang="en-US"/>
          </a:p>
        </p:txBody>
      </p:sp>
    </p:spTree>
    <p:extLst>
      <p:ext uri="{BB962C8B-B14F-4D97-AF65-F5344CB8AC3E}">
        <p14:creationId xmlns:p14="http://schemas.microsoft.com/office/powerpoint/2010/main" val="39769012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Obraz panoramiczny z podpisem">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pl-PL"/>
              <a:t>Kliknij, aby edytować styl</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a:t>Kliknij ikonę, aby dodać obraz</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76969C88-B244-455D-A017-012B25B1ACDD}" type="datetimeFigureOut">
              <a:rPr lang="en-US" smtClean="0"/>
              <a:pPr/>
              <a:t>06.03.24</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7CE569E-9B7C-4CB9-AB80-C0841F922CFF}" type="slidenum">
              <a:rPr lang="en-US" smtClean="0"/>
              <a:pPr/>
              <a:t>‹nr›</a:t>
            </a:fld>
            <a:endParaRPr lang="en-US"/>
          </a:p>
        </p:txBody>
      </p:sp>
    </p:spTree>
    <p:extLst>
      <p:ext uri="{BB962C8B-B14F-4D97-AF65-F5344CB8AC3E}">
        <p14:creationId xmlns:p14="http://schemas.microsoft.com/office/powerpoint/2010/main" val="42613730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ytuł i podpis">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pl-PL"/>
              <a:t>Kliknij, aby edytować styl</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76969C88-B244-455D-A017-012B25B1ACDD}" type="datetimeFigureOut">
              <a:rPr lang="en-US" smtClean="0"/>
              <a:pPr/>
              <a:t>06.03.24</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7CE569E-9B7C-4CB9-AB80-C0841F922CFF}" type="slidenum">
              <a:rPr lang="en-US" smtClean="0"/>
              <a:pPr/>
              <a:t>‹nr›</a:t>
            </a:fld>
            <a:endParaRPr lang="en-US"/>
          </a:p>
        </p:txBody>
      </p:sp>
    </p:spTree>
    <p:extLst>
      <p:ext uri="{BB962C8B-B14F-4D97-AF65-F5344CB8AC3E}">
        <p14:creationId xmlns:p14="http://schemas.microsoft.com/office/powerpoint/2010/main" val="37557526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Oferta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pl-PL"/>
              <a:t>Kliknij, aby edytować styl</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76969C88-B244-455D-A017-012B25B1ACDD}" type="datetimeFigureOut">
              <a:rPr lang="en-US" smtClean="0"/>
              <a:pPr/>
              <a:t>06.03.24</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7CE569E-9B7C-4CB9-AB80-C0841F922CFF}" type="slidenum">
              <a:rPr lang="en-US" smtClean="0"/>
              <a:pPr/>
              <a:t>‹nr›</a:t>
            </a:fld>
            <a:endParaRPr lang="en-US"/>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6708687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arta nazwy">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pl-PL"/>
              <a:t>Kliknij, aby edytować styl</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76969C88-B244-455D-A017-012B25B1ACDD}" type="datetimeFigureOut">
              <a:rPr lang="en-US" smtClean="0"/>
              <a:pPr/>
              <a:t>06.03.24</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7CE569E-9B7C-4CB9-AB80-C0841F922CFF}" type="slidenum">
              <a:rPr lang="en-US" smtClean="0"/>
              <a:pPr/>
              <a:t>‹nr›</a:t>
            </a:fld>
            <a:endParaRPr lang="en-US"/>
          </a:p>
        </p:txBody>
      </p:sp>
    </p:spTree>
    <p:extLst>
      <p:ext uri="{BB962C8B-B14F-4D97-AF65-F5344CB8AC3E}">
        <p14:creationId xmlns:p14="http://schemas.microsoft.com/office/powerpoint/2010/main" val="11251308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kolumna">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pl-PL"/>
              <a:t>Kliknij, aby edytować styl</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3" name="Date Placeholder 2"/>
          <p:cNvSpPr>
            <a:spLocks noGrp="1"/>
          </p:cNvSpPr>
          <p:nvPr>
            <p:ph type="dt" sz="half" idx="10"/>
          </p:nvPr>
        </p:nvSpPr>
        <p:spPr/>
        <p:txBody>
          <a:bodyPr/>
          <a:lstStyle/>
          <a:p>
            <a:fld id="{76969C88-B244-455D-A017-012B25B1ACDD}" type="datetimeFigureOut">
              <a:rPr lang="en-US" smtClean="0"/>
              <a:pPr/>
              <a:t>06.03.24</a:t>
            </a:fld>
            <a:endParaRPr lang="en-US"/>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7CE569E-9B7C-4CB9-AB80-C0841F922CFF}" type="slidenum">
              <a:rPr lang="en-US" smtClean="0"/>
              <a:pPr/>
              <a:t>‹nr›</a:t>
            </a:fld>
            <a:endParaRPr lang="en-US"/>
          </a:p>
        </p:txBody>
      </p:sp>
    </p:spTree>
    <p:extLst>
      <p:ext uri="{BB962C8B-B14F-4D97-AF65-F5344CB8AC3E}">
        <p14:creationId xmlns:p14="http://schemas.microsoft.com/office/powerpoint/2010/main" val="14263627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kolumna obrazu">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pl-PL"/>
              <a:t>Kliknij, aby edytować styl</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3" name="Date Placeholder 2"/>
          <p:cNvSpPr>
            <a:spLocks noGrp="1"/>
          </p:cNvSpPr>
          <p:nvPr>
            <p:ph type="dt" sz="half" idx="10"/>
          </p:nvPr>
        </p:nvSpPr>
        <p:spPr/>
        <p:txBody>
          <a:bodyPr/>
          <a:lstStyle/>
          <a:p>
            <a:fld id="{76969C88-B244-455D-A017-012B25B1ACDD}" type="datetimeFigureOut">
              <a:rPr lang="en-US" smtClean="0"/>
              <a:pPr/>
              <a:t>06.03.24</a:t>
            </a:fld>
            <a:endParaRPr lang="en-US"/>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7CE569E-9B7C-4CB9-AB80-C0841F922CFF}" type="slidenum">
              <a:rPr lang="en-US" smtClean="0"/>
              <a:pPr/>
              <a:t>‹nr›</a:t>
            </a:fld>
            <a:endParaRPr lang="en-US"/>
          </a:p>
        </p:txBody>
      </p:sp>
    </p:spTree>
    <p:extLst>
      <p:ext uri="{BB962C8B-B14F-4D97-AF65-F5344CB8AC3E}">
        <p14:creationId xmlns:p14="http://schemas.microsoft.com/office/powerpoint/2010/main" val="4760613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Vertical Text Placeholder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76969C88-B244-455D-A017-012B25B1ACDD}" type="datetimeFigureOut">
              <a:rPr lang="en-US" smtClean="0"/>
              <a:pPr/>
              <a:t>06.03.24</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7CE569E-9B7C-4CB9-AB80-C0841F922CFF}" type="slidenum">
              <a:rPr lang="en-US" smtClean="0"/>
              <a:pPr/>
              <a:t>‹nr›</a:t>
            </a:fld>
            <a:endParaRPr lang="en-US"/>
          </a:p>
        </p:txBody>
      </p:sp>
    </p:spTree>
    <p:extLst>
      <p:ext uri="{BB962C8B-B14F-4D97-AF65-F5344CB8AC3E}">
        <p14:creationId xmlns:p14="http://schemas.microsoft.com/office/powerpoint/2010/main" val="32755125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pl-PL"/>
              <a:t>Kliknij, aby edytować styl</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76969C88-B244-455D-A017-012B25B1ACDD}" type="datetimeFigureOut">
              <a:rPr lang="en-US" smtClean="0"/>
              <a:pPr/>
              <a:t>06.03.24</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7CE569E-9B7C-4CB9-AB80-C0841F922CFF}" type="slidenum">
              <a:rPr lang="en-US" smtClean="0"/>
              <a:pPr/>
              <a:t>‹nr›</a:t>
            </a:fld>
            <a:endParaRPr lang="en-US"/>
          </a:p>
        </p:txBody>
      </p:sp>
    </p:spTree>
    <p:extLst>
      <p:ext uri="{BB962C8B-B14F-4D97-AF65-F5344CB8AC3E}">
        <p14:creationId xmlns:p14="http://schemas.microsoft.com/office/powerpoint/2010/main" val="181183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76969C88-B244-455D-A017-012B25B1ACDD}" type="datetimeFigureOut">
              <a:rPr lang="en-US" smtClean="0"/>
              <a:pPr/>
              <a:t>06.03.24</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7CE569E-9B7C-4CB9-AB80-C0841F922CFF}" type="slidenum">
              <a:rPr lang="en-US" smtClean="0"/>
              <a:pPr/>
              <a:t>‹nr›</a:t>
            </a:fld>
            <a:endParaRPr lang="en-US"/>
          </a:p>
        </p:txBody>
      </p:sp>
    </p:spTree>
    <p:extLst>
      <p:ext uri="{BB962C8B-B14F-4D97-AF65-F5344CB8AC3E}">
        <p14:creationId xmlns:p14="http://schemas.microsoft.com/office/powerpoint/2010/main" val="23162094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pl-PL"/>
              <a:t>Kliknij, aby edytować styl</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76969C88-B244-455D-A017-012B25B1ACDD}" type="datetimeFigureOut">
              <a:rPr lang="en-US" smtClean="0"/>
              <a:pPr/>
              <a:t>06.03.24</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7CE569E-9B7C-4CB9-AB80-C0841F922CFF}" type="slidenum">
              <a:rPr lang="en-US" smtClean="0"/>
              <a:pPr/>
              <a:t>‹nr›</a:t>
            </a:fld>
            <a:endParaRPr lang="en-US"/>
          </a:p>
        </p:txBody>
      </p:sp>
    </p:spTree>
    <p:extLst>
      <p:ext uri="{BB962C8B-B14F-4D97-AF65-F5344CB8AC3E}">
        <p14:creationId xmlns:p14="http://schemas.microsoft.com/office/powerpoint/2010/main" val="30457879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pl-PL"/>
              <a:t>Kliknij, aby edytować styl</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Date Placeholder 4"/>
          <p:cNvSpPr>
            <a:spLocks noGrp="1"/>
          </p:cNvSpPr>
          <p:nvPr>
            <p:ph type="dt" sz="half" idx="10"/>
          </p:nvPr>
        </p:nvSpPr>
        <p:spPr/>
        <p:txBody>
          <a:bodyPr/>
          <a:lstStyle/>
          <a:p>
            <a:fld id="{76969C88-B244-455D-A017-012B25B1ACDD}" type="datetimeFigureOut">
              <a:rPr lang="en-US" smtClean="0"/>
              <a:pPr/>
              <a:t>06.03.24</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7CE569E-9B7C-4CB9-AB80-C0841F922CFF}" type="slidenum">
              <a:rPr lang="en-US" smtClean="0"/>
              <a:pPr/>
              <a:t>‹nr›</a:t>
            </a:fld>
            <a:endParaRPr lang="en-US"/>
          </a:p>
        </p:txBody>
      </p:sp>
    </p:spTree>
    <p:extLst>
      <p:ext uri="{BB962C8B-B14F-4D97-AF65-F5344CB8AC3E}">
        <p14:creationId xmlns:p14="http://schemas.microsoft.com/office/powerpoint/2010/main" val="2705805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pl-PL"/>
              <a:t>Kliknij, aby edytować styl</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Content Placeholder 3"/>
          <p:cNvSpPr>
            <a:spLocks noGrp="1"/>
          </p:cNvSpPr>
          <p:nvPr>
            <p:ph sz="half" idx="2"/>
          </p:nvPr>
        </p:nvSpPr>
        <p:spPr>
          <a:xfrm>
            <a:off x="913795" y="2912232"/>
            <a:ext cx="5107208" cy="287896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Content Placeholder 5"/>
          <p:cNvSpPr>
            <a:spLocks noGrp="1"/>
          </p:cNvSpPr>
          <p:nvPr>
            <p:ph sz="quarter" idx="4"/>
          </p:nvPr>
        </p:nvSpPr>
        <p:spPr>
          <a:xfrm>
            <a:off x="6172200" y="2912232"/>
            <a:ext cx="5095357" cy="287896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Date Placeholder 6"/>
          <p:cNvSpPr>
            <a:spLocks noGrp="1"/>
          </p:cNvSpPr>
          <p:nvPr>
            <p:ph type="dt" sz="half" idx="10"/>
          </p:nvPr>
        </p:nvSpPr>
        <p:spPr/>
        <p:txBody>
          <a:bodyPr/>
          <a:lstStyle/>
          <a:p>
            <a:fld id="{76969C88-B244-455D-A017-012B25B1ACDD}" type="datetimeFigureOut">
              <a:rPr lang="en-US" smtClean="0"/>
              <a:pPr/>
              <a:t>06.03.24</a:t>
            </a:fld>
            <a:endParaRPr lang="en-US"/>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7CE569E-9B7C-4CB9-AB80-C0841F922CFF}" type="slidenum">
              <a:rPr lang="en-US" smtClean="0"/>
              <a:pPr/>
              <a:t>‹nr›</a:t>
            </a:fld>
            <a:endParaRPr lang="en-US"/>
          </a:p>
        </p:txBody>
      </p:sp>
    </p:spTree>
    <p:extLst>
      <p:ext uri="{BB962C8B-B14F-4D97-AF65-F5344CB8AC3E}">
        <p14:creationId xmlns:p14="http://schemas.microsoft.com/office/powerpoint/2010/main" val="26471061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Date Placeholder 2"/>
          <p:cNvSpPr>
            <a:spLocks noGrp="1"/>
          </p:cNvSpPr>
          <p:nvPr>
            <p:ph type="dt" sz="half" idx="10"/>
          </p:nvPr>
        </p:nvSpPr>
        <p:spPr/>
        <p:txBody>
          <a:bodyPr/>
          <a:lstStyle/>
          <a:p>
            <a:fld id="{76969C88-B244-455D-A017-012B25B1ACDD}" type="datetimeFigureOut">
              <a:rPr lang="en-US" smtClean="0"/>
              <a:pPr/>
              <a:t>06.03.24</a:t>
            </a:fld>
            <a:endParaRPr lang="en-US"/>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7CE569E-9B7C-4CB9-AB80-C0841F922CFF}" type="slidenum">
              <a:rPr lang="en-US" smtClean="0"/>
              <a:pPr/>
              <a:t>‹nr›</a:t>
            </a:fld>
            <a:endParaRPr lang="en-US"/>
          </a:p>
        </p:txBody>
      </p:sp>
    </p:spTree>
    <p:extLst>
      <p:ext uri="{BB962C8B-B14F-4D97-AF65-F5344CB8AC3E}">
        <p14:creationId xmlns:p14="http://schemas.microsoft.com/office/powerpoint/2010/main" val="34006257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969C88-B244-455D-A017-012B25B1ACDD}" type="datetimeFigureOut">
              <a:rPr lang="en-US" smtClean="0"/>
              <a:pPr/>
              <a:t>06.03.24</a:t>
            </a:fld>
            <a:endParaRPr lang="en-US"/>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7CE569E-9B7C-4CB9-AB80-C0841F922CFF}" type="slidenum">
              <a:rPr lang="en-US" smtClean="0"/>
              <a:pPr/>
              <a:t>‹nr›</a:t>
            </a:fld>
            <a:endParaRPr lang="en-US"/>
          </a:p>
        </p:txBody>
      </p:sp>
    </p:spTree>
    <p:extLst>
      <p:ext uri="{BB962C8B-B14F-4D97-AF65-F5344CB8AC3E}">
        <p14:creationId xmlns:p14="http://schemas.microsoft.com/office/powerpoint/2010/main" val="23762341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pl-PL"/>
              <a:t>Kliknij, aby edytować styl</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76969C88-B244-455D-A017-012B25B1ACDD}" type="datetimeFigureOut">
              <a:rPr lang="en-US" smtClean="0"/>
              <a:pPr/>
              <a:t>06.03.24</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7CE569E-9B7C-4CB9-AB80-C0841F922CFF}" type="slidenum">
              <a:rPr lang="en-US" smtClean="0"/>
              <a:pPr/>
              <a:t>‹nr›</a:t>
            </a:fld>
            <a:endParaRPr lang="en-US"/>
          </a:p>
        </p:txBody>
      </p:sp>
    </p:spTree>
    <p:extLst>
      <p:ext uri="{BB962C8B-B14F-4D97-AF65-F5344CB8AC3E}">
        <p14:creationId xmlns:p14="http://schemas.microsoft.com/office/powerpoint/2010/main" val="28534097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pl-PL"/>
              <a:t>Kliknij, aby edytować styl</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a:t>Kliknij ikonę, aby dodać obraz</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76969C88-B244-455D-A017-012B25B1ACDD}" type="datetimeFigureOut">
              <a:rPr lang="en-US" smtClean="0"/>
              <a:pPr/>
              <a:t>06.03.24</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7CE569E-9B7C-4CB9-AB80-C0841F922CFF}" type="slidenum">
              <a:rPr lang="en-US" smtClean="0"/>
              <a:pPr/>
              <a:t>‹nr›</a:t>
            </a:fld>
            <a:endParaRPr lang="en-US"/>
          </a:p>
        </p:txBody>
      </p:sp>
    </p:spTree>
    <p:extLst>
      <p:ext uri="{BB962C8B-B14F-4D97-AF65-F5344CB8AC3E}">
        <p14:creationId xmlns:p14="http://schemas.microsoft.com/office/powerpoint/2010/main" val="422023123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pl-PL"/>
              <a:t>Kliknij, aby edytować styl</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76969C88-B244-455D-A017-012B25B1ACDD}" type="datetimeFigureOut">
              <a:rPr lang="en-US" smtClean="0"/>
              <a:pPr/>
              <a:t>06.03.24</a:t>
            </a:fld>
            <a:endParaRPr lang="en-US"/>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07CE569E-9B7C-4CB9-AB80-C0841F922CFF}" type="slidenum">
              <a:rPr lang="en-US" smtClean="0"/>
              <a:pPr/>
              <a:t>‹nr›</a:t>
            </a:fld>
            <a:endParaRPr lang="en-US"/>
          </a:p>
        </p:txBody>
      </p:sp>
    </p:spTree>
    <p:extLst>
      <p:ext uri="{BB962C8B-B14F-4D97-AF65-F5344CB8AC3E}">
        <p14:creationId xmlns:p14="http://schemas.microsoft.com/office/powerpoint/2010/main" val="919714559"/>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868C77F3-D258-AB55-5A73-DA14611796A7}"/>
              </a:ext>
            </a:extLst>
          </p:cNvPr>
          <p:cNvSpPr>
            <a:spLocks noGrp="1"/>
          </p:cNvSpPr>
          <p:nvPr>
            <p:ph type="ctrTitle"/>
          </p:nvPr>
        </p:nvSpPr>
        <p:spPr>
          <a:xfrm>
            <a:off x="7872575" y="628651"/>
            <a:ext cx="3643150" cy="3495674"/>
          </a:xfrm>
        </p:spPr>
        <p:txBody>
          <a:bodyPr>
            <a:normAutofit/>
          </a:bodyPr>
          <a:lstStyle/>
          <a:p>
            <a:pPr algn="l"/>
            <a:r>
              <a:rPr lang="pl-PL" sz="3100"/>
              <a:t>Inflacja- czym jest i dlaczego zbyt wysoka jest niekorzystna dla rozwoju gospodarki</a:t>
            </a:r>
          </a:p>
        </p:txBody>
      </p:sp>
      <p:sp>
        <p:nvSpPr>
          <p:cNvPr id="3" name="Podtytuł 2">
            <a:extLst>
              <a:ext uri="{FF2B5EF4-FFF2-40B4-BE49-F238E27FC236}">
                <a16:creationId xmlns:a16="http://schemas.microsoft.com/office/drawing/2014/main" xmlns="" id="{2E4BBF53-5A62-F09D-F506-DF4190268ADD}"/>
              </a:ext>
            </a:extLst>
          </p:cNvPr>
          <p:cNvSpPr>
            <a:spLocks noGrp="1"/>
          </p:cNvSpPr>
          <p:nvPr>
            <p:ph type="subTitle" idx="1"/>
          </p:nvPr>
        </p:nvSpPr>
        <p:spPr>
          <a:xfrm>
            <a:off x="7872575" y="4286250"/>
            <a:ext cx="3709824" cy="1809750"/>
          </a:xfrm>
        </p:spPr>
        <p:txBody>
          <a:bodyPr>
            <a:normAutofit/>
          </a:bodyPr>
          <a:lstStyle/>
          <a:p>
            <a:pPr algn="l"/>
            <a:r>
              <a:rPr lang="pl-PL" sz="2000" dirty="0"/>
              <a:t>Autor: Karol Pęczkowski 3e</a:t>
            </a:r>
          </a:p>
        </p:txBody>
      </p:sp>
      <p:sp>
        <p:nvSpPr>
          <p:cNvPr id="13" name="Rectangle 8">
            <a:extLst>
              <a:ext uri="{FF2B5EF4-FFF2-40B4-BE49-F238E27FC236}">
                <a16:creationId xmlns:a16="http://schemas.microsoft.com/office/drawing/2014/main" xmlns="" id="{5BC51F77-AE74-4F38-B1DC-29475E38CAB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52475" y="733425"/>
            <a:ext cx="6696075" cy="5391150"/>
          </a:xfrm>
          <a:prstGeom prst="rect">
            <a:avLst/>
          </a:prstGeom>
          <a:solidFill>
            <a:schemeClr val="tx1"/>
          </a:solidFill>
          <a:ln w="190500" cap="sq">
            <a:solidFill>
              <a:srgbClr val="FFFFFF"/>
            </a:solidFill>
            <a:miter lim="800000"/>
          </a:ln>
          <a:effectLst>
            <a:outerShdw blurRad="54991" dist="17780" dir="5400000" algn="ctr" rotWithShape="0">
              <a:schemeClr val="bg1">
                <a:alpha val="40000"/>
              </a:schemeClr>
            </a:outerShdw>
          </a:effectLst>
          <a:scene3d>
            <a:camera prst="orthographicFront"/>
            <a:lightRig rig="twoPt" dir="t">
              <a:rot lat="0" lon="0" rev="7200000"/>
            </a:lightRig>
          </a:scene3d>
          <a:sp3d>
            <a:bevelT w="25400" h="190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Liczby z giełdy">
            <a:extLst>
              <a:ext uri="{FF2B5EF4-FFF2-40B4-BE49-F238E27FC236}">
                <a16:creationId xmlns:a16="http://schemas.microsoft.com/office/drawing/2014/main" xmlns="" id="{723D2021-BD50-991E-96B8-8D06C3E8E52F}"/>
              </a:ext>
            </a:extLst>
          </p:cNvPr>
          <p:cNvPicPr>
            <a:picLocks noChangeAspect="1"/>
          </p:cNvPicPr>
          <p:nvPr/>
        </p:nvPicPr>
        <p:blipFill rotWithShape="1">
          <a:blip r:embed="rId3"/>
          <a:srcRect l="750" r="13782" b="-2"/>
          <a:stretch/>
        </p:blipFill>
        <p:spPr>
          <a:xfrm>
            <a:off x="1137490" y="1114868"/>
            <a:ext cx="5926045" cy="4628265"/>
          </a:xfrm>
          <a:prstGeom prst="rect">
            <a:avLst/>
          </a:prstGeom>
        </p:spPr>
      </p:pic>
      <p:sp>
        <p:nvSpPr>
          <p:cNvPr id="14" name="Rectangle 10">
            <a:extLst>
              <a:ext uri="{FF2B5EF4-FFF2-40B4-BE49-F238E27FC236}">
                <a16:creationId xmlns:a16="http://schemas.microsoft.com/office/drawing/2014/main" xmlns="" id="{FCE87B8C-E5AA-4044-AB91-DDA3084BE45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17654" y="799817"/>
            <a:ext cx="6565717" cy="5258367"/>
          </a:xfrm>
          <a:prstGeom prst="rect">
            <a:avLst/>
          </a:prstGeom>
          <a:no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9647154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useBgFill="1">
        <p:nvSpPr>
          <p:cNvPr id="5" name="Rectangle 7">
            <a:extLst>
              <a:ext uri="{FF2B5EF4-FFF2-40B4-BE49-F238E27FC236}">
                <a16:creationId xmlns:a16="http://schemas.microsoft.com/office/drawing/2014/main" xmlns="" id="{46DBB1A9-22FF-46E7-97B9-AE54774753D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xmlns="" id="{85164382-B842-4D74-16F5-065BFAD69E3A}"/>
              </a:ext>
            </a:extLst>
          </p:cNvPr>
          <p:cNvSpPr>
            <a:spLocks noGrp="1"/>
          </p:cNvSpPr>
          <p:nvPr>
            <p:ph type="title"/>
          </p:nvPr>
        </p:nvSpPr>
        <p:spPr>
          <a:xfrm>
            <a:off x="3569111" y="306038"/>
            <a:ext cx="4080385" cy="1498069"/>
          </a:xfrm>
        </p:spPr>
        <p:txBody>
          <a:bodyPr vert="horz" lIns="91440" tIns="45720" rIns="91440" bIns="45720" rtlCol="0" anchor="ctr">
            <a:normAutofit fontScale="90000"/>
          </a:bodyPr>
          <a:lstStyle/>
          <a:p>
            <a:r>
              <a:rPr lang="pl-PL" sz="5400" dirty="0"/>
              <a:t>Co to inflacja?   </a:t>
            </a:r>
            <a:endParaRPr lang="en-US" sz="5400" dirty="0"/>
          </a:p>
        </p:txBody>
      </p:sp>
      <p:cxnSp>
        <p:nvCxnSpPr>
          <p:cNvPr id="6" name="Straight Connector 9">
            <a:extLst>
              <a:ext uri="{FF2B5EF4-FFF2-40B4-BE49-F238E27FC236}">
                <a16:creationId xmlns:a16="http://schemas.microsoft.com/office/drawing/2014/main" xmlns="" id="{3A1AAD47-56AD-4EE6-A88C-981D060DC2D6}"/>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7527811" y="2473325"/>
            <a:ext cx="0" cy="191135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7" name="pole tekstowe 6">
            <a:extLst>
              <a:ext uri="{FF2B5EF4-FFF2-40B4-BE49-F238E27FC236}">
                <a16:creationId xmlns:a16="http://schemas.microsoft.com/office/drawing/2014/main" xmlns="" id="{41FAE206-70F6-7AF6-7B94-BB6A17A86371}"/>
              </a:ext>
            </a:extLst>
          </p:cNvPr>
          <p:cNvSpPr txBox="1"/>
          <p:nvPr/>
        </p:nvSpPr>
        <p:spPr>
          <a:xfrm>
            <a:off x="1388807" y="2342324"/>
            <a:ext cx="9109585" cy="2862322"/>
          </a:xfrm>
          <a:prstGeom prst="rect">
            <a:avLst/>
          </a:prstGeom>
          <a:noFill/>
        </p:spPr>
        <p:txBody>
          <a:bodyPr wrap="square" rtlCol="0">
            <a:spAutoFit/>
          </a:bodyPr>
          <a:lstStyle/>
          <a:p>
            <a:r>
              <a:rPr lang="pl-PL" sz="3600" dirty="0"/>
              <a:t>Inflacja to proces trwałego wzrostu poziomu cen w gospodarce, wiąże się ze spadkiem siły nabywczej pieniądza. Czyli za te same pieniądze możemy kupić mniej dóbr czy usług</a:t>
            </a:r>
            <a:r>
              <a:rPr lang="pl-PL" sz="3200" dirty="0"/>
              <a:t>.</a:t>
            </a:r>
          </a:p>
        </p:txBody>
      </p:sp>
      <p:sp>
        <p:nvSpPr>
          <p:cNvPr id="9" name="AutoShape 2" descr="Stało się! Inflacja poniżej prognoz">
            <a:extLst>
              <a:ext uri="{FF2B5EF4-FFF2-40B4-BE49-F238E27FC236}">
                <a16:creationId xmlns:a16="http://schemas.microsoft.com/office/drawing/2014/main" xmlns="" id="{2828B0B7-3B14-259A-12C8-6331B87291D6}"/>
              </a:ext>
            </a:extLst>
          </p:cNvPr>
          <p:cNvSpPr>
            <a:spLocks noChangeAspect="1" noChangeArrowheads="1"/>
          </p:cNvSpPr>
          <p:nvPr/>
        </p:nvSpPr>
        <p:spPr bwMode="auto">
          <a:xfrm>
            <a:off x="6660115" y="3429000"/>
            <a:ext cx="1106428" cy="110642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sp>
        <p:nvSpPr>
          <p:cNvPr id="13" name="AutoShape 6" descr="Stało się! Inflacja poniżej prognoz">
            <a:extLst>
              <a:ext uri="{FF2B5EF4-FFF2-40B4-BE49-F238E27FC236}">
                <a16:creationId xmlns:a16="http://schemas.microsoft.com/office/drawing/2014/main" xmlns="" id="{76C95415-845C-69AB-795F-97443C66150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sp>
        <p:nvSpPr>
          <p:cNvPr id="14" name="AutoShape 8" descr="Stało się! Inflacja poniżej prognoz">
            <a:extLst>
              <a:ext uri="{FF2B5EF4-FFF2-40B4-BE49-F238E27FC236}">
                <a16:creationId xmlns:a16="http://schemas.microsoft.com/office/drawing/2014/main" xmlns="" id="{AFDB076A-AC75-FE99-264B-A419105C3587}"/>
              </a:ext>
            </a:extLst>
          </p:cNvPr>
          <p:cNvSpPr>
            <a:spLocks noChangeAspect="1" noChangeArrowheads="1"/>
          </p:cNvSpPr>
          <p:nvPr/>
        </p:nvSpPr>
        <p:spPr bwMode="auto">
          <a:xfrm>
            <a:off x="6967523" y="3569111"/>
            <a:ext cx="2062102" cy="206210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spTree>
    <p:extLst>
      <p:ext uri="{BB962C8B-B14F-4D97-AF65-F5344CB8AC3E}">
        <p14:creationId xmlns:p14="http://schemas.microsoft.com/office/powerpoint/2010/main" val="36527895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9D7883FE-E6E1-93B2-E369-84B9C5E5F553}"/>
              </a:ext>
            </a:extLst>
          </p:cNvPr>
          <p:cNvSpPr>
            <a:spLocks noGrp="1"/>
          </p:cNvSpPr>
          <p:nvPr>
            <p:ph type="title"/>
          </p:nvPr>
        </p:nvSpPr>
        <p:spPr/>
        <p:txBody>
          <a:bodyPr/>
          <a:lstStyle/>
          <a:p>
            <a:r>
              <a:rPr lang="pl-PL" dirty="0"/>
              <a:t>Dlaczego wysoka inflacja jest niekorzystna dla gospodarki?</a:t>
            </a:r>
          </a:p>
        </p:txBody>
      </p:sp>
      <p:sp>
        <p:nvSpPr>
          <p:cNvPr id="7" name="AutoShape 8" descr="Stało się! Inflacja poniżej prognoz">
            <a:extLst>
              <a:ext uri="{FF2B5EF4-FFF2-40B4-BE49-F238E27FC236}">
                <a16:creationId xmlns:a16="http://schemas.microsoft.com/office/drawing/2014/main" xmlns="" id="{2A07F7DD-F1CE-18DA-9390-68F711E3F49B}"/>
              </a:ext>
            </a:extLst>
          </p:cNvPr>
          <p:cNvSpPr>
            <a:spLocks noGrp="1" noChangeAspect="1" noChangeArrowheads="1"/>
          </p:cNvSpPr>
          <p:nvPr>
            <p:ph idx="1"/>
          </p:nvPr>
        </p:nvSpPr>
        <p:spPr bwMode="auto">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r>
              <a:rPr lang="pl-PL" sz="2400" dirty="0"/>
              <a:t>Spadek siły nabywczej pieniądza</a:t>
            </a:r>
          </a:p>
          <a:p>
            <a:r>
              <a:rPr lang="pl-PL" sz="2400" dirty="0"/>
              <a:t>Odpływ inwestorów </a:t>
            </a:r>
          </a:p>
          <a:p>
            <a:r>
              <a:rPr lang="pl-PL" sz="2400" dirty="0"/>
              <a:t>Zmniejszenie konkurencyjności</a:t>
            </a:r>
          </a:p>
          <a:p>
            <a:r>
              <a:rPr lang="pl-PL" sz="2400" dirty="0"/>
              <a:t>Oszczędzanie staję się nieopłacalne</a:t>
            </a:r>
          </a:p>
          <a:p>
            <a:r>
              <a:rPr lang="pl-PL" sz="2400" dirty="0"/>
              <a:t>Wysokie koszty pożyczek</a:t>
            </a:r>
          </a:p>
          <a:p>
            <a:endParaRPr lang="pl-PL" dirty="0"/>
          </a:p>
        </p:txBody>
      </p:sp>
    </p:spTree>
    <p:extLst>
      <p:ext uri="{BB962C8B-B14F-4D97-AF65-F5344CB8AC3E}">
        <p14:creationId xmlns:p14="http://schemas.microsoft.com/office/powerpoint/2010/main" val="23587852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1A1DE09E-2B26-CE7C-0EAB-A61B9C8628CD}"/>
              </a:ext>
            </a:extLst>
          </p:cNvPr>
          <p:cNvSpPr>
            <a:spLocks noGrp="1"/>
          </p:cNvSpPr>
          <p:nvPr>
            <p:ph type="title"/>
          </p:nvPr>
        </p:nvSpPr>
        <p:spPr/>
        <p:txBody>
          <a:bodyPr/>
          <a:lstStyle/>
          <a:p>
            <a:r>
              <a:rPr lang="pl-PL" dirty="0"/>
              <a:t>Spadek siły nabywczej pieniądza</a:t>
            </a:r>
            <a:br>
              <a:rPr lang="pl-PL" dirty="0"/>
            </a:br>
            <a:endParaRPr lang="pl-PL" dirty="0"/>
          </a:p>
        </p:txBody>
      </p:sp>
      <p:sp>
        <p:nvSpPr>
          <p:cNvPr id="3" name="Symbol zastępczy zawartości 2">
            <a:extLst>
              <a:ext uri="{FF2B5EF4-FFF2-40B4-BE49-F238E27FC236}">
                <a16:creationId xmlns:a16="http://schemas.microsoft.com/office/drawing/2014/main" xmlns="" id="{6F828B4F-C8E8-4A2F-805E-C8D0C656FE25}"/>
              </a:ext>
            </a:extLst>
          </p:cNvPr>
          <p:cNvSpPr>
            <a:spLocks noGrp="1"/>
          </p:cNvSpPr>
          <p:nvPr>
            <p:ph idx="1"/>
          </p:nvPr>
        </p:nvSpPr>
        <p:spPr/>
        <p:txBody>
          <a:bodyPr>
            <a:normAutofit/>
          </a:bodyPr>
          <a:lstStyle/>
          <a:p>
            <a:r>
              <a:rPr lang="pl-PL" sz="3600" dirty="0"/>
              <a:t>Gdy ceny rosną, a pensja nie to w oczywisty sposób zmniejsza się standard życia. Coraz mniej ludzi ma nadwyżkę pieniędzy, które jest skłonna zainwestować. W dużej skali powoduje to, że gospodarka staje się słabsza i spada PKB.</a:t>
            </a:r>
          </a:p>
        </p:txBody>
      </p:sp>
    </p:spTree>
    <p:extLst>
      <p:ext uri="{BB962C8B-B14F-4D97-AF65-F5344CB8AC3E}">
        <p14:creationId xmlns:p14="http://schemas.microsoft.com/office/powerpoint/2010/main" val="28254827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56384CC2-88B7-458C-265F-46F7A8087C9F}"/>
              </a:ext>
            </a:extLst>
          </p:cNvPr>
          <p:cNvSpPr>
            <a:spLocks noGrp="1"/>
          </p:cNvSpPr>
          <p:nvPr>
            <p:ph type="title"/>
          </p:nvPr>
        </p:nvSpPr>
        <p:spPr/>
        <p:txBody>
          <a:bodyPr/>
          <a:lstStyle/>
          <a:p>
            <a:r>
              <a:rPr lang="pl-PL" dirty="0"/>
              <a:t>Odpływ inwestorów </a:t>
            </a:r>
            <a:br>
              <a:rPr lang="pl-PL" dirty="0"/>
            </a:br>
            <a:endParaRPr lang="pl-PL" dirty="0"/>
          </a:p>
        </p:txBody>
      </p:sp>
      <p:sp>
        <p:nvSpPr>
          <p:cNvPr id="3" name="Symbol zastępczy zawartości 2">
            <a:extLst>
              <a:ext uri="{FF2B5EF4-FFF2-40B4-BE49-F238E27FC236}">
                <a16:creationId xmlns:a16="http://schemas.microsoft.com/office/drawing/2014/main" xmlns="" id="{F57AD297-9C58-42A2-E00F-68A2959304EE}"/>
              </a:ext>
            </a:extLst>
          </p:cNvPr>
          <p:cNvSpPr>
            <a:spLocks noGrp="1"/>
          </p:cNvSpPr>
          <p:nvPr>
            <p:ph idx="1"/>
          </p:nvPr>
        </p:nvSpPr>
        <p:spPr/>
        <p:txBody>
          <a:bodyPr>
            <a:normAutofit lnSpcReduction="10000"/>
          </a:bodyPr>
          <a:lstStyle/>
          <a:p>
            <a:r>
              <a:rPr lang="pl-PL" sz="2400" dirty="0"/>
              <a:t>Inwestorzy lokując swój kapitał w określonych miejscach liczą na jak najwyższe zyski. Wysoka inflacja może powodować, że realna wartość inwestycji spada, a zwroty z inwestycji nie rekompensują strat.</a:t>
            </a:r>
          </a:p>
          <a:p>
            <a:r>
              <a:rPr lang="pl-PL" sz="2400" dirty="0"/>
              <a:t>Wyższe koszty powodują też banki centralne, które aby walczyć z inflacją  podnoszą stopy procentowe co zniechęca potencjalnych inwestorów. </a:t>
            </a:r>
          </a:p>
          <a:p>
            <a:r>
              <a:rPr lang="pl-PL" sz="2400" dirty="0"/>
              <a:t>Przez inflację osłabia się wartość waluty.  Inwestorzy obawiają się, że ich kapitał straci na wartości.</a:t>
            </a:r>
          </a:p>
          <a:p>
            <a:endParaRPr lang="pl-PL" dirty="0"/>
          </a:p>
        </p:txBody>
      </p:sp>
    </p:spTree>
    <p:extLst>
      <p:ext uri="{BB962C8B-B14F-4D97-AF65-F5344CB8AC3E}">
        <p14:creationId xmlns:p14="http://schemas.microsoft.com/office/powerpoint/2010/main" val="28659306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0BD26AA1-069C-123F-4E78-0C1DA08EF324}"/>
              </a:ext>
            </a:extLst>
          </p:cNvPr>
          <p:cNvSpPr>
            <a:spLocks noGrp="1"/>
          </p:cNvSpPr>
          <p:nvPr>
            <p:ph type="title"/>
          </p:nvPr>
        </p:nvSpPr>
        <p:spPr/>
        <p:txBody>
          <a:bodyPr/>
          <a:lstStyle/>
          <a:p>
            <a:r>
              <a:rPr lang="pl-PL" dirty="0"/>
              <a:t>Zmniejszenie konkurencyjności</a:t>
            </a:r>
            <a:br>
              <a:rPr lang="pl-PL" dirty="0"/>
            </a:br>
            <a:endParaRPr lang="pl-PL" dirty="0"/>
          </a:p>
        </p:txBody>
      </p:sp>
      <p:sp>
        <p:nvSpPr>
          <p:cNvPr id="3" name="Symbol zastępczy zawartości 2">
            <a:extLst>
              <a:ext uri="{FF2B5EF4-FFF2-40B4-BE49-F238E27FC236}">
                <a16:creationId xmlns:a16="http://schemas.microsoft.com/office/drawing/2014/main" xmlns="" id="{4BA0BF9D-C9FE-8E79-875D-6AE0C03D3DA8}"/>
              </a:ext>
            </a:extLst>
          </p:cNvPr>
          <p:cNvSpPr>
            <a:spLocks noGrp="1"/>
          </p:cNvSpPr>
          <p:nvPr>
            <p:ph idx="1"/>
          </p:nvPr>
        </p:nvSpPr>
        <p:spPr/>
        <p:txBody>
          <a:bodyPr>
            <a:normAutofit/>
          </a:bodyPr>
          <a:lstStyle/>
          <a:p>
            <a:r>
              <a:rPr lang="pl-PL" sz="2800" dirty="0"/>
              <a:t>Wzrost cen sprawia, że firmy muszę więcej wydawać na poszczególne materiały czy surowce, aby marże i wynagrodzenie dla pracowników pozostały na niezmienionym poziomie, muszą podnieść ceny. Firmy z państw z niższą inflacją mają wtedy niższe ceny przez co konsumenci wybierają ich produkty.  Ten przykład pokazuje dlaczego duża inflacja hamuje gospodarkę państwa.</a:t>
            </a:r>
          </a:p>
        </p:txBody>
      </p:sp>
    </p:spTree>
    <p:extLst>
      <p:ext uri="{BB962C8B-B14F-4D97-AF65-F5344CB8AC3E}">
        <p14:creationId xmlns:p14="http://schemas.microsoft.com/office/powerpoint/2010/main" val="34477706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0B99050A-0939-BFDE-A70F-BD2FE2273D52}"/>
              </a:ext>
            </a:extLst>
          </p:cNvPr>
          <p:cNvSpPr>
            <a:spLocks noGrp="1"/>
          </p:cNvSpPr>
          <p:nvPr>
            <p:ph type="title"/>
          </p:nvPr>
        </p:nvSpPr>
        <p:spPr/>
        <p:txBody>
          <a:bodyPr/>
          <a:lstStyle/>
          <a:p>
            <a:r>
              <a:rPr lang="pl-PL" dirty="0"/>
              <a:t>Oszczędzanie staję się nieopłacalne</a:t>
            </a:r>
            <a:br>
              <a:rPr lang="pl-PL" dirty="0"/>
            </a:br>
            <a:endParaRPr lang="pl-PL" dirty="0"/>
          </a:p>
        </p:txBody>
      </p:sp>
      <p:sp>
        <p:nvSpPr>
          <p:cNvPr id="3" name="Symbol zastępczy zawartości 2">
            <a:extLst>
              <a:ext uri="{FF2B5EF4-FFF2-40B4-BE49-F238E27FC236}">
                <a16:creationId xmlns:a16="http://schemas.microsoft.com/office/drawing/2014/main" xmlns="" id="{0CCD4026-6FA5-1968-B583-C085CBC4FD14}"/>
              </a:ext>
            </a:extLst>
          </p:cNvPr>
          <p:cNvSpPr>
            <a:spLocks noGrp="1"/>
          </p:cNvSpPr>
          <p:nvPr>
            <p:ph idx="1"/>
          </p:nvPr>
        </p:nvSpPr>
        <p:spPr/>
        <p:txBody>
          <a:bodyPr>
            <a:normAutofit/>
          </a:bodyPr>
          <a:lstStyle/>
          <a:p>
            <a:r>
              <a:rPr lang="pl-PL" sz="3200" dirty="0"/>
              <a:t>W związku z coraz słabszą pozycją waluty wszelkie oszczędności tracą na wartości. Ludzie zdając sobie sprawę, że za te same pieniądze kupią więcej teraz niż za kilka miesięcy wydają je od razu przez co nie mają kapitału do ewentualnych inwestycji. Dlatego spada współczynnik inwestycji.</a:t>
            </a:r>
          </a:p>
        </p:txBody>
      </p:sp>
    </p:spTree>
    <p:extLst>
      <p:ext uri="{BB962C8B-B14F-4D97-AF65-F5344CB8AC3E}">
        <p14:creationId xmlns:p14="http://schemas.microsoft.com/office/powerpoint/2010/main" val="26065110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496630C3-EB09-F5D9-54BE-6D4ECEA2F89C}"/>
              </a:ext>
            </a:extLst>
          </p:cNvPr>
          <p:cNvSpPr>
            <a:spLocks noGrp="1"/>
          </p:cNvSpPr>
          <p:nvPr>
            <p:ph type="title"/>
          </p:nvPr>
        </p:nvSpPr>
        <p:spPr/>
        <p:txBody>
          <a:bodyPr/>
          <a:lstStyle/>
          <a:p>
            <a:r>
              <a:rPr lang="pl-PL" dirty="0"/>
              <a:t>Wysokie koszty pożyczek</a:t>
            </a:r>
            <a:br>
              <a:rPr lang="pl-PL" dirty="0"/>
            </a:br>
            <a:endParaRPr lang="pl-PL" dirty="0"/>
          </a:p>
        </p:txBody>
      </p:sp>
      <p:sp>
        <p:nvSpPr>
          <p:cNvPr id="3" name="Symbol zastępczy zawartości 2">
            <a:extLst>
              <a:ext uri="{FF2B5EF4-FFF2-40B4-BE49-F238E27FC236}">
                <a16:creationId xmlns:a16="http://schemas.microsoft.com/office/drawing/2014/main" xmlns="" id="{6E7A8F1C-9EA0-9D29-436F-E9ED501DEF51}"/>
              </a:ext>
            </a:extLst>
          </p:cNvPr>
          <p:cNvSpPr>
            <a:spLocks noGrp="1"/>
          </p:cNvSpPr>
          <p:nvPr>
            <p:ph idx="1"/>
          </p:nvPr>
        </p:nvSpPr>
        <p:spPr/>
        <p:txBody>
          <a:bodyPr>
            <a:normAutofit/>
          </a:bodyPr>
          <a:lstStyle/>
          <a:p>
            <a:r>
              <a:rPr lang="pl-PL" sz="2800" dirty="0"/>
              <a:t>Banki jako instytucje nastawione na zysk, aby nie być stratne na inflacji podnoszą ceny świadczonych usług czyli np. kredytów. Takie działanie zniechęca do brania kredytów, co zmniejsza popyt na np. domy, ponieważ mniej osób jest skłonna je kupić.  Gdy inwestorzy nie mają komu sprzedać domu to przestają je budować czyli następuje zatrzymanie inwestycji prowadzące co hamowania gospodarki. </a:t>
            </a:r>
          </a:p>
        </p:txBody>
      </p:sp>
    </p:spTree>
    <p:extLst>
      <p:ext uri="{BB962C8B-B14F-4D97-AF65-F5344CB8AC3E}">
        <p14:creationId xmlns:p14="http://schemas.microsoft.com/office/powerpoint/2010/main" val="7369377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ADF9C1FA-A0A3-E949-D142-198BBF92798E}"/>
              </a:ext>
            </a:extLst>
          </p:cNvPr>
          <p:cNvSpPr>
            <a:spLocks noGrp="1"/>
          </p:cNvSpPr>
          <p:nvPr>
            <p:ph type="title"/>
          </p:nvPr>
        </p:nvSpPr>
        <p:spPr/>
        <p:txBody>
          <a:bodyPr/>
          <a:lstStyle/>
          <a:p>
            <a:r>
              <a:rPr lang="pl-PL" dirty="0"/>
              <a:t>Podsumowanie</a:t>
            </a:r>
          </a:p>
        </p:txBody>
      </p:sp>
      <p:sp>
        <p:nvSpPr>
          <p:cNvPr id="3" name="Symbol zastępczy zawartości 2">
            <a:extLst>
              <a:ext uri="{FF2B5EF4-FFF2-40B4-BE49-F238E27FC236}">
                <a16:creationId xmlns:a16="http://schemas.microsoft.com/office/drawing/2014/main" xmlns="" id="{BEEB8F91-CA67-8210-F6F9-123957330EF8}"/>
              </a:ext>
            </a:extLst>
          </p:cNvPr>
          <p:cNvSpPr>
            <a:spLocks noGrp="1"/>
          </p:cNvSpPr>
          <p:nvPr>
            <p:ph idx="1"/>
          </p:nvPr>
        </p:nvSpPr>
        <p:spPr/>
        <p:txBody>
          <a:bodyPr>
            <a:normAutofit/>
          </a:bodyPr>
          <a:lstStyle/>
          <a:p>
            <a:r>
              <a:rPr lang="pl-PL" sz="2800" dirty="0"/>
              <a:t>Na podstawie wyżej wymienionych skutków inflacji łatwo stwierdzić, że jest zjawiskiem niepożądanym, prowadzącym do stagnacji gospodarczej, niepewności o swoje oszczędności, podniesienia cen i zmniejszenia się standardu życia. Wiąże się z zahamowaniem inwestycji i zamieszaniem na rynkach finansowych.</a:t>
            </a:r>
          </a:p>
        </p:txBody>
      </p:sp>
    </p:spTree>
    <p:extLst>
      <p:ext uri="{BB962C8B-B14F-4D97-AF65-F5344CB8AC3E}">
        <p14:creationId xmlns:p14="http://schemas.microsoft.com/office/powerpoint/2010/main" val="185326887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xmlns="" name="Damask" id="{F9A299A0-33D0-4E0F-9F3F-7163E3744208}" vid="{746EEEEA-FB6A-406B-B510-531588D54811}"/>
    </a:ext>
  </a:extLst>
</a:theme>
</file>

<file path=docProps/app.xml><?xml version="1.0" encoding="utf-8"?>
<Properties xmlns="http://schemas.openxmlformats.org/officeDocument/2006/extended-properties" xmlns:vt="http://schemas.openxmlformats.org/officeDocument/2006/docPropsVTypes">
  <Template>TM04033921[[fn=Damaszek]]</Template>
  <TotalTime>107</TotalTime>
  <Words>417</Words>
  <Application>Microsoft Macintosh PowerPoint</Application>
  <PresentationFormat>Niestandardowy</PresentationFormat>
  <Paragraphs>24</Paragraphs>
  <Slides>9</Slides>
  <Notes>0</Notes>
  <HiddenSlides>0</HiddenSlides>
  <MMClips>0</MMClips>
  <ScaleCrop>false</ScaleCrop>
  <HeadingPairs>
    <vt:vector size="4" baseType="variant">
      <vt:variant>
        <vt:lpstr>Motyw</vt:lpstr>
      </vt:variant>
      <vt:variant>
        <vt:i4>1</vt:i4>
      </vt:variant>
      <vt:variant>
        <vt:lpstr>Tytuły slajdów</vt:lpstr>
      </vt:variant>
      <vt:variant>
        <vt:i4>9</vt:i4>
      </vt:variant>
    </vt:vector>
  </HeadingPairs>
  <TitlesOfParts>
    <vt:vector size="10" baseType="lpstr">
      <vt:lpstr>Damask</vt:lpstr>
      <vt:lpstr>Inflacja- czym jest i dlaczego zbyt wysoka jest niekorzystna dla rozwoju gospodarki</vt:lpstr>
      <vt:lpstr>Co to inflacja?   </vt:lpstr>
      <vt:lpstr>Dlaczego wysoka inflacja jest niekorzystna dla gospodarki?</vt:lpstr>
      <vt:lpstr>Spadek siły nabywczej pieniądza </vt:lpstr>
      <vt:lpstr>Odpływ inwestorów  </vt:lpstr>
      <vt:lpstr>Zmniejszenie konkurencyjności </vt:lpstr>
      <vt:lpstr>Oszczędzanie staję się nieopłacalne </vt:lpstr>
      <vt:lpstr>Wysokie koszty pożyczek </vt:lpstr>
      <vt:lpstr>Podsumowanie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Inflacja- czym jest i dlaczego zbyt wysoka jest niekorzystna dla rozwoju gospodarki</dc:title>
  <dc:creator>Rafał Pęczkowski</dc:creator>
  <cp:lastModifiedBy>Beata</cp:lastModifiedBy>
  <cp:revision>1</cp:revision>
  <dcterms:created xsi:type="dcterms:W3CDTF">2024-02-10T19:18:01Z</dcterms:created>
  <dcterms:modified xsi:type="dcterms:W3CDTF">2024-03-06T19:36:20Z</dcterms:modified>
</cp:coreProperties>
</file>