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77" r:id="rId10"/>
    <p:sldId id="281" r:id="rId11"/>
    <p:sldId id="286" r:id="rId12"/>
    <p:sldId id="283" r:id="rId13"/>
    <p:sldId id="284" r:id="rId14"/>
    <p:sldId id="287" r:id="rId15"/>
    <p:sldId id="285" r:id="rId16"/>
    <p:sldId id="280" r:id="rId17"/>
    <p:sldId id="278" r:id="rId18"/>
    <p:sldId id="279" r:id="rId19"/>
    <p:sldId id="266" r:id="rId20"/>
    <p:sldId id="269" r:id="rId21"/>
    <p:sldId id="271" r:id="rId22"/>
    <p:sldId id="272" r:id="rId23"/>
    <p:sldId id="274" r:id="rId24"/>
    <p:sldId id="288" r:id="rId25"/>
    <p:sldId id="275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0FFF6F-DA88-4C56-845E-2647C3863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84F405A-1C4D-4D79-A131-FFE4DBB1AE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99C1FA-E494-4278-86FB-3821A58D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DF8129B-48A4-4548-B97C-558DBB233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D86FE9-BC2F-45CA-9223-E660DA58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689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AC783-385D-41D7-B18F-AF23288F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1228AF4-505B-42EB-8751-E33EFB934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EFDC78-7DCA-4CBE-89AE-5D5500BA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4A062E-E62F-4D95-9527-98B8E16A9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3FC10F-628A-4825-B5E4-79A98588C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270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26D57F8-9E2E-4C4E-903A-B0FD60FAF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31A1A2C-867F-4D8A-8E36-E1FC26995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A79F59-8683-452A-AA3E-B2A81273A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4B1C48-9F98-4C75-9AE4-A2A9A2C0B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A34501-5B9E-4082-98D7-62E5925C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638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DA4BCF-EFBE-4B76-93D3-0D6B7549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69F6A2-57A2-4D07-81D8-6BC908AD0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33888E-6645-4D60-8332-55125B92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491FD4-445F-4DA8-88E3-67BECE6BC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C5A129-34D5-430D-AB8B-BBD81551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95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08A3C2-D529-440A-A082-52C899A97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A08742D-600D-4FE0-91BE-BC2AB3C44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0F5623-1D5C-4010-9B63-65E26EDE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243630-87FD-41D7-9CC9-03AA1C84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8D9C45-919F-439A-A272-86A60F36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354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8EBE6-3773-4E1D-92E5-C76017EC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384CDD-9C99-41BA-AD4D-EDA4D4304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F1207A1-DC96-4FA3-877B-619914A6C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34111BA-D54D-4B97-A10F-729FAB94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5717217-1F11-493A-995A-50F22464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A27A339-8C2C-47FC-909F-EA4C5E48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48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0D6F96-0865-4805-8E5D-00B0EB28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0712B8-EBAE-4190-8FEB-0D04AE333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7578A8A-3486-4AC8-A593-34D2FC64C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1E711AB-D235-46F4-8879-1DE3751FD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06D346C-5541-4E41-915F-ED31A01D2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DFA1CD4-6026-4352-85D3-A4D4A6A8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49B15BB-543B-4BE5-B30D-A57B1CE6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E5B2347-0BEE-4514-A714-BF1AF871A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73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D02F38-ECAE-406A-AEC2-E76197DA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418D693-EA5C-4F53-AAD7-9175E5B2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A61803F-94F7-4482-80E9-9FFBB402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505EAC1-B4EA-4792-BBE9-A1827CBF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970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85BFBF0-AB06-42B4-8B76-70A2EFE06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3E68960-7BF1-486D-A5C6-6CF4A094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A60D717-14C9-47E8-867E-5B6D8D72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32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E4E25F-5427-45F2-80CB-4A057681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E5671E-B84D-4FEE-A8FB-C403BF8B5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1E99AC5-8F7E-4F7E-A7B4-CA297E517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7F2C2CC-2ABC-4E47-8C4B-23FD9C527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1F0135D-F425-4E98-BEB0-5802F152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E724FA-31A2-4771-AB2A-3F4D1A37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1304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284D1-9A2C-49D8-A8BA-6987A2A5A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27BEAAC-1D34-4CF4-A359-580291BA9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AC4B7F1-23DE-4165-8EC1-F07336BD4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4302757-6D02-4F6D-AA67-72CC35FE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B7DF21C-787E-44A5-B5A1-319A376B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3EDA37-DB17-4EFA-80C4-29EFCAD2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8238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C1BF2DE-74FD-4DC1-B1F7-1BC41DCB8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499DA8-3A47-4984-ACF6-B06B8ACB4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DCA882-4E26-467D-87ED-C0FAB77717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2334F-F8DD-4C9C-905C-AA58F124B46A}" type="datetimeFigureOut">
              <a:rPr lang="pl-PL" smtClean="0"/>
              <a:t>04.06.2023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69C332-666B-4892-9C8A-EED9CC5F5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EE6AF7-EA62-476A-A6D1-7AC7CEDBD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E6F0-B201-4175-8E34-4233D7367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65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pracownik.kul.pl/files/32723/public/pdf/III.pdf" TargetMode="External"/><Relationship Id="rId3" Type="http://schemas.openxmlformats.org/officeDocument/2006/relationships/hyperlink" Target="https://przemyslisrodowisko.pl/wykorzystanie-wody-w-przemysle-i-rolnictwie-jakie-koszty-ponosi-srodowisko/" TargetMode="External"/><Relationship Id="rId7" Type="http://schemas.openxmlformats.org/officeDocument/2006/relationships/hyperlink" Target="https://katowice.eu/edukacja/SiteAssets/dla-mieszka%C5%84ca/ucz-si%C4%99/miejski-bank-dobrych-praktyk/zagadnienia-dla-nauczycieli-szk%C3%B3%C5%82/biologia-przyroda/Woda%20w%20przyrodzie%20i%20gospodarce%20cz%C5%82owieka.pdf" TargetMode="External"/><Relationship Id="rId2" Type="http://schemas.openxmlformats.org/officeDocument/2006/relationships/hyperlink" Target="https://focusonbusiness.eu/pl/wiadomosci/znaczenie-wody-w-przemysle/127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ursa2zamosc.pl/wp-content/uploads/2020/04/%C5%9Bwiatowy-dzie%C5%84-wody.pdf" TargetMode="External"/><Relationship Id="rId5" Type="http://schemas.openxmlformats.org/officeDocument/2006/relationships/hyperlink" Target="https://www.swiat-uslug.pl/artykul/rola-i-znaczenie-wody-w-przemysle-139705" TargetMode="External"/><Relationship Id="rId4" Type="http://schemas.openxmlformats.org/officeDocument/2006/relationships/hyperlink" Target="https://automatykab2b.pl/temat-miesiaca/50737-woda-i-powietrze-w-przemysl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6A70EE-AC42-4CCB-B907-E6EE0B42E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7142"/>
            <a:ext cx="9144000" cy="1146748"/>
          </a:xfrm>
        </p:spPr>
        <p:txBody>
          <a:bodyPr/>
          <a:lstStyle/>
          <a:p>
            <a:r>
              <a:rPr lang="pl-PL" dirty="0"/>
              <a:t>Woda źródłem życia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CCE363C-A16D-4055-B82E-1D721A940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951095"/>
            <a:ext cx="5378970" cy="494674"/>
          </a:xfrm>
        </p:spPr>
        <p:txBody>
          <a:bodyPr/>
          <a:lstStyle/>
          <a:p>
            <a:r>
              <a:rPr lang="pl-PL" dirty="0"/>
              <a:t>Bartosz Karczewski kl. VIII b</a:t>
            </a:r>
          </a:p>
        </p:txBody>
      </p:sp>
    </p:spTree>
    <p:extLst>
      <p:ext uri="{BB962C8B-B14F-4D97-AF65-F5344CB8AC3E}">
        <p14:creationId xmlns:p14="http://schemas.microsoft.com/office/powerpoint/2010/main" val="3473544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0D7CB5-E5B9-4AB4-ABE2-0B70618A1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9685"/>
            <a:ext cx="10515600" cy="616095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Woda pierwsza (surowa) </a:t>
            </a: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jest pobierana z wodociągu miejskiego, własnego ujęcia głębinowego, okolicznych zbiorników naturalnych (rzek, jezior) albo zbierana w czasie deszczu.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Woda procesowa</a:t>
            </a: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inaczej technologiczna, to woda poddana uzdatnianiu w celu uzyskania właściwości odpowiadających wymaganiom instalacji i zastosowania. </a:t>
            </a:r>
            <a:r>
              <a:rPr lang="pl-PL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Dokładniej rzecz ujmując, woda procesowa służy w: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rocesach technologicznych;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rocesach produkcyjnych;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rocesach przeprowadzanych w elektrowniach;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rocesach przeprowadzanych w elektrociepłowniach;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rocesach przeprowadzanych w różnego rodzaju instytucjach.</a:t>
            </a:r>
            <a:endParaRPr lang="pl-PL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71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E18AC9-F6EE-47C5-A76E-29270E54E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2250"/>
            <a:ext cx="10515600" cy="166390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Woda wtórna </a:t>
            </a: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jest odzyskiwana z innych procesów i bez uzdatniania używana tam, gdzie występują mniej rygorystyczne kryteria jakościowe. Dla oszczędności można też oczyszczać ścieki.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22D1F6-AD99-470D-B5AF-4EDE57EB0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34" y="1926237"/>
            <a:ext cx="934857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49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4F6884-D8AB-48F8-9274-2DC837EC5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258" y="359764"/>
            <a:ext cx="10894415" cy="6138472"/>
          </a:xfrm>
        </p:spPr>
        <p:txBody>
          <a:bodyPr/>
          <a:lstStyle/>
          <a:p>
            <a:pPr marL="0" indent="0" algn="just">
              <a:buNone/>
            </a:pP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przedsiębiorstwach przemysłowych zużywa się dużo wody - na przykład w branży tekstylnej, spożywczej, farmaceutycznej i elektrowniach, zaopatrzenie w nią zakładu wymaga zorganizowania miniinfrastruktury wodociągowej. Do jej zadań należy przygotowanie wody, jej transport, często między odległymi częściami przedsiębiorstwa oraz dystrybucja.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olacy kradną wodę. Skala zjawiska zaskakuje, samorządy załamują ręce">
            <a:extLst>
              <a:ext uri="{FF2B5EF4-FFF2-40B4-BE49-F238E27FC236}">
                <a16:creationId xmlns:a16="http://schemas.microsoft.com/office/drawing/2014/main" id="{5160E7A4-748B-4D4D-A962-B04DB7C6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29" y="2795666"/>
            <a:ext cx="5697844" cy="370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try do wody dla przemysłu ciężkiego - Proeko">
            <a:extLst>
              <a:ext uri="{FF2B5EF4-FFF2-40B4-BE49-F238E27FC236}">
                <a16:creationId xmlns:a16="http://schemas.microsoft.com/office/drawing/2014/main" id="{7E5D6184-582A-445D-86BA-B1E2BC53D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8" y="3004278"/>
            <a:ext cx="4679408" cy="34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219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4E1C8B-ECD2-4491-9644-2FF76A390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2111"/>
            <a:ext cx="10515600" cy="5584852"/>
          </a:xfrm>
        </p:spPr>
        <p:txBody>
          <a:bodyPr>
            <a:normAutofit/>
          </a:bodyPr>
          <a:lstStyle/>
          <a:p>
            <a:endParaRPr lang="pl-PL" b="0" i="0" dirty="0">
              <a:solidFill>
                <a:srgbClr val="212121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r>
              <a:rPr lang="pl-PL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Woda znajduje również zastosowanie w elektrowniach jądrowych – wykorzystywana jest jako chłodziwo, którego zadaniem jest przejmowanie nadmiaru energii cieplnej z reaktorów jądrowych.  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udowa reaktora jądrowego | Fizyka Jądrowa">
            <a:extLst>
              <a:ext uri="{FF2B5EF4-FFF2-40B4-BE49-F238E27FC236}">
                <a16:creationId xmlns:a16="http://schemas.microsoft.com/office/drawing/2014/main" id="{0ACB4E44-101F-48CE-8DEA-DE6049DEF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35" y="2685187"/>
            <a:ext cx="5163408" cy="315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956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DC9AB6-8C9D-4F6D-AC0E-CB08C269D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524" y="172386"/>
            <a:ext cx="4684427" cy="65507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oda</a:t>
            </a:r>
            <a:r>
              <a:rPr lang="pl-PL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może być wykorzystana w charakterze czynnika przenoszącego temperaturę, ale może być na podobnej zasadzie wykorzystywana w innych aplikacjach przemysłowych, gdzie utrzymanie stałej temperatury jest niezbędne do poprawnego zachodzenia procesów technologicznych oraz utrzymania instalacji przemysłowych w należytym stanie. Podobnie jak w wielu domach, również w przemyśle woda może być używana również w celach grzewczych.</a:t>
            </a:r>
            <a:endParaRPr lang="pl-PL" dirty="0"/>
          </a:p>
        </p:txBody>
      </p:sp>
      <p:pic>
        <p:nvPicPr>
          <p:cNvPr id="3074" name="Picture 2" descr="Temperatura wody zasilająca ogrzewanie podłogowe: jak ją obniżyć -  murator.pl">
            <a:extLst>
              <a:ext uri="{FF2B5EF4-FFF2-40B4-BE49-F238E27FC236}">
                <a16:creationId xmlns:a16="http://schemas.microsoft.com/office/drawing/2014/main" id="{30780536-29A2-4932-BF02-FB8931D5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7" y="1146982"/>
            <a:ext cx="63246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052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21E2BA-8766-4961-8ADE-1A54A9D09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1875"/>
            <a:ext cx="10515600" cy="5225088"/>
          </a:xfrm>
        </p:spPr>
        <p:txBody>
          <a:bodyPr/>
          <a:lstStyle/>
          <a:p>
            <a:pPr marL="0" indent="0" algn="just">
              <a:buNone/>
            </a:pPr>
            <a:r>
              <a:rPr lang="pl-PL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Woda to składnik wielu produktów, których używamy na co dzień – głównie żywności, przede wszystkim napojów, ale również bardzo szerokiego wachlarza artykułów chemicznych, takich jak farby, barwniki, rozpuszczalniki oraz wiele innych.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apoje: nawet dwucyfrowe spadki sprzedaży przez podatek cukrowy">
            <a:extLst>
              <a:ext uri="{FF2B5EF4-FFF2-40B4-BE49-F238E27FC236}">
                <a16:creationId xmlns:a16="http://schemas.microsoft.com/office/drawing/2014/main" id="{BB80EAD3-0297-42EA-89DA-82D6040C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6" y="2622264"/>
            <a:ext cx="3794324" cy="252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Żywność – Wikipedia, wolna encyklopedia">
            <a:extLst>
              <a:ext uri="{FF2B5EF4-FFF2-40B4-BE49-F238E27FC236}">
                <a16:creationId xmlns:a16="http://schemas.microsoft.com/office/drawing/2014/main" id="{D4C0C048-ED5F-4321-949E-8F78A7BE0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566" y="4060304"/>
            <a:ext cx="3962926" cy="264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arby do wnętrz – rodzaje i właściwości - Inspiracje i porady">
            <a:extLst>
              <a:ext uri="{FF2B5EF4-FFF2-40B4-BE49-F238E27FC236}">
                <a16:creationId xmlns:a16="http://schemas.microsoft.com/office/drawing/2014/main" id="{1F44D81B-2C78-43EA-BB79-3DFE386AD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27" y="2622264"/>
            <a:ext cx="3932073" cy="205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12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568790-A0AA-4558-8CB4-FBCB3D988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4111"/>
            <a:ext cx="10515600" cy="132663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Ponadto woda wykorzystywana jest w produkcji rolnej – jest niezbędnym składnikiem płynnych nawozów, a także podawana jest zwierzętom hodowlanym.</a:t>
            </a:r>
            <a:endParaRPr lang="pl-PL" dirty="0"/>
          </a:p>
        </p:txBody>
      </p:sp>
      <p:pic>
        <p:nvPicPr>
          <p:cNvPr id="5122" name="Picture 2" descr="MaxCalc - Wapno organiczne, nawozy płynne ekologiczne, nanonawozy">
            <a:extLst>
              <a:ext uri="{FF2B5EF4-FFF2-40B4-BE49-F238E27FC236}">
                <a16:creationId xmlns:a16="http://schemas.microsoft.com/office/drawing/2014/main" id="{CB6EF36B-C5B8-4BE5-BF86-87E10514C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03" y="522781"/>
            <a:ext cx="6699602" cy="23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le wody potrzebuje krowa?| KalendarzRolnikow.pl">
            <a:extLst>
              <a:ext uri="{FF2B5EF4-FFF2-40B4-BE49-F238E27FC236}">
                <a16:creationId xmlns:a16="http://schemas.microsoft.com/office/drawing/2014/main" id="{B918DEA8-DEFF-43C6-B69D-4B435C6D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69" y="1332563"/>
            <a:ext cx="4574140" cy="293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752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2E1DDA-1BE4-437A-9BFB-65322ECC3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417"/>
            <a:ext cx="10515600" cy="974360"/>
          </a:xfrm>
        </p:spPr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Zużycie wody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532A88-EFBB-4C13-822D-2DDAC27C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82255"/>
            <a:ext cx="10515600" cy="2420911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Statystyczny Polak zużywa ok. 100-120 litrów wody dziennie. Z danych GUS wynika, że w Polsce nauczyliśmy się oszczędzać wodę i w gospodarstwach domowych zużywamy jej znacznie mniej niż nasi zachodni sąsiedzi. Z o wiele większym zużyciem wody mamy jednak do czynienia w przypadku przemysłu i tu nie wystarczą już dobre nawyki.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819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8B4ACB-48CE-4704-A5B8-889D3CF23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4675"/>
            <a:ext cx="10515600" cy="6228414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pl-PL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Nie każdy bowiem zdaje sobie sprawę z tego, że: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przy produkcji jednego samochodu zużywa się 379 000 litrów wody;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wyprodukowania bochenka chleba trzeba zużyć 462 litry wody;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aby ''wyhodować'' szklankę soku pomarańczowego, potrzeba 50 szklanek wody;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wyprodukowania 2,2 kg wołowiny potrzeba 9500 litrów wody;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wyprodukowanie 1 kg papieru wymaga ok. 250 litrów wody;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wyprodukowania 1 litra piwa potrzeba 8 litrów wody;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wyprodukowanie 1 kg stali wymaga ok. 300 l wody;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wyprodukowanie 1 kg nawozów azotowych - 600 l wody;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rafinacja 1 tony ropy naftowej - 15 000 l wody;</a:t>
            </a:r>
          </a:p>
          <a:p>
            <a:pPr algn="just" fontAlgn="base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wyprodukowania 1 kg ziaren pszenicy potrzeba 1000 litrów wody, a ryżu - prawie 3 razy tyle.</a:t>
            </a:r>
          </a:p>
        </p:txBody>
      </p:sp>
    </p:spTree>
    <p:extLst>
      <p:ext uri="{BB962C8B-B14F-4D97-AF65-F5344CB8AC3E}">
        <p14:creationId xmlns:p14="http://schemas.microsoft.com/office/powerpoint/2010/main" val="1768003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1313F1-A7B2-4E15-AE53-114F94FA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393"/>
            <a:ext cx="10515600" cy="427969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Ludzie mogą pić tylko wodę słodką, nie powinni pić wody morskiej. Woda pitna powinna być czysta i zawierać odrobinę rozpuszczonych soli mineralnych. Musi być pozbawiona groźnych bakterii, szkodliwych substancji i wszelkich zanieczyszczeń. W Polsce nie brakuje nam wody: jest w studniach i kranach. Wiele osób nie zdaje sobie sprawy, jakie to szczęście. Jednak w bardzo wielu krajach brak jest dostępu do wody pitnej. To jeden z największych światowych problemów naszych czasów. Miliony ludzi umierają rocznie tylko z powodu braku wody.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4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66EF6B-2B99-4F43-9FF3-DA335F7CA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667" y="2357120"/>
            <a:ext cx="4233333" cy="443653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pl-PL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Woda jest jednym z czynników, dzięki którym na Ziemi możliwe jest życie. Większość procesów zachodzi w środowisku przyrodniczym z udziałem wody lub w środowisku wodnym. Jest także niezbędna w wielu dziedzinach gospodarki.</a:t>
            </a:r>
            <a:endParaRPr lang="pl-P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6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8EAEEB-DB37-46F9-9B6E-3D58EBEB2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4144"/>
            <a:ext cx="10515600" cy="4872819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Woda jest domem dla roślin oraz zwierząt i wszystkim na Ziemi jest potrzebna do picia. Ponieważ potrzebujemy jej coraz więcej, a dostępnej, czystej wody jest coraz mniej, trzeba ją szanować i używać mądrze. Zapasy wody są wspólne. To znaczy, że wszyscy jesteśmy ich właścicielami i możemy z nich korzystać, ale i musimy je chronić. Przy ochronie wody bardzo ważna jest współpraca. Gdy zanieczyścimy wodę – inni nie będą mogli z niej korzystać. To tak, jakbyśmy się jej pozbyli. Dlatego tak wielką wagę przywiązuje się obecnie do ochrony środowiska, także światowych zasobów wody.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13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0C3EC9-0248-44D4-B94D-EA14F0516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6275"/>
            <a:ext cx="10515600" cy="499172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Przez ostatnie 100 lat zużycie wody na świecie gwałtownie wzrosło. Nie tylko dlatego, że ludzi na ziemi ciągle przybywa i jest ich teraz 7 razy więcej niż 100 lat temu. Rozwinął się też przemysł, a i każdy z nas zużywa jej coraz więcej. O ilości zużywanej wody decyduje też klimat. Tam, gdzie jest cieplej, ludzie piją więcej wody, częściej się myją, ale też więcej wody zużywają na podlewanie roślin. Najmniej wody zużywa się w Afryce. W suchych rejonach przeciętna afrykańska rodzina zużywa około 20 litrów wody dziennie. W Europie, każdy z nas wykorzystuje dziennie od 50 do 200 litrów. Najwięcej jednak zużywają jej Amerykanie – od 370 aż do 650 litrów dziennie i to 1 osoba! To 30 razy więcej niż cała afrykańska rodzina!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19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F53545-C936-4EC2-ADBC-153FCA2ED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6767"/>
            <a:ext cx="10515600" cy="50601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Oszczędzanie wody nie jest trudne. Polega na wyrobieniu dobrych przyzwyczajeń przy drobnych, codziennych czynnościach. Warto np. pamiętać, by dokładnie dokręcać kran i zakręcać wodę podczas szczotkowania zębów lub pod prysznicem, gdy się namydlasz. Znacznie mniej wody zużywa się do mycia biorąc prysznic (około 50-95 litrów) niż podczas kąpieli w wannie (około 140-180 litrów).  Zamiast podlewać trawnik wodą z wodociągu, można do tego celu używać wody deszczowej, kupować urządzenia, które zużywają mało wody. Zmywarka do naczyń to nie tylko oszczędność czasu, ale i wody. Podczas jednego zmywania zużywa ona znacznie mniej wody i substancji do mycia, niż gdyby każdy talerzyk, kubeczek i garnek osobno namydlać i spłukiwać.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70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556F84-6852-4339-AC80-3B2C9808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2"/>
            <a:ext cx="10515600" cy="1274164"/>
          </a:xfrm>
        </p:spPr>
        <p:txBody>
          <a:bodyPr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Ciekawostki o wodzie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FC88E8-6C9F-4288-9F43-B1371FCA7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2462" cy="46672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68,7% słodkiej wody na Ziemi jest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uwięzione w lodowcach;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meduza i ogórek to w 95% woda;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ludzkiego mózgu to woda</a:t>
            </a:r>
            <a:r>
              <a:rPr lang="pl-PL" dirty="0"/>
              <a:t>.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6150" name="Picture 6" descr="Topniejące lodowce Grenlandii mogą przekroczyć punkt bez odwrotu, choć  nieprędko | Nauka w Polsce">
            <a:extLst>
              <a:ext uri="{FF2B5EF4-FFF2-40B4-BE49-F238E27FC236}">
                <a16:creationId xmlns:a16="http://schemas.microsoft.com/office/drawing/2014/main" id="{D9CE2E94-0861-4D23-AC0F-34D75AF85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08" y="1334125"/>
            <a:ext cx="3257350" cy="182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1D74E80-2EAA-470C-A064-5E9CBC70C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616" y="3429000"/>
            <a:ext cx="3509684" cy="1938935"/>
          </a:xfrm>
          <a:prstGeom prst="rect">
            <a:avLst/>
          </a:prstGeom>
        </p:spPr>
      </p:pic>
      <p:pic>
        <p:nvPicPr>
          <p:cNvPr id="6152" name="Picture 8" descr="Niezwykłe odkrycia dotyczące ludzkiego mózgu - Bonavita.pl">
            <a:extLst>
              <a:ext uri="{FF2B5EF4-FFF2-40B4-BE49-F238E27FC236}">
                <a16:creationId xmlns:a16="http://schemas.microsoft.com/office/drawing/2014/main" id="{EFCEBAE5-A8D4-48D7-A4B6-DE314805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73" y="5410200"/>
            <a:ext cx="31527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058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651B5F-EAA9-4F02-A481-EC8D294A8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02" y="4879298"/>
            <a:ext cx="11842229" cy="19787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Szanujmy wodę, ponieważ jest źródłem życia!</a:t>
            </a:r>
          </a:p>
        </p:txBody>
      </p:sp>
    </p:spTree>
    <p:extLst>
      <p:ext uri="{BB962C8B-B14F-4D97-AF65-F5344CB8AC3E}">
        <p14:creationId xmlns:p14="http://schemas.microsoft.com/office/powerpoint/2010/main" val="293065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5F5D86-C972-4168-82B5-CCC7856BF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9725"/>
            <a:ext cx="11101466" cy="6295868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Bibliografia: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„Woda źródło życia” Christina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Steinlein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Mieke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Scheier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https://focusonbusiness.eu/pl/wiadomosci/znaczenie-wody-w-przemysle/12799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https://przemyslisrodowisko.pl/wykorzystanie-wody-w-przemysle-i-rolnictwie-jakie-koszty-ponosi-srodowisko/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https://automatykab2b.pl/temat-miesiaca/50737-woda-i-powietrze-w-przemysle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https://www.swiat-uslug.pl/artykul/rola-i-znaczenie-wody-w-przemysle-139705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https://bursa2zamosc.pl/wp-content/uploads/2020/04/%C5%9Bwiatowy-dzie%C5%84-wody.pdf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https://katowice.eu/edukacja/SiteAssets/dla-mieszka%C5%84ca/ucz-si%C4%99/miejski-bank-dobrych-praktyk/zagadnienia-dla-nauczycieli-szk%C3%B3%C5%82/biologia-przyroda/Woda%20w%20przyrodzie%20i%20gospodarce%20cz%C5%82owieka.pdf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https://pracownik.kul.pl/files/32723/public/pdf/III.pdf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383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1000" b="-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DB3FAB-6B0A-4078-BE24-CDB82794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" y="74508"/>
            <a:ext cx="11225107" cy="1131146"/>
          </a:xfrm>
        </p:spPr>
        <p:txBody>
          <a:bodyPr/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wodzie słów kilka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CD7C3A-C8B2-42F2-8215-C4CFFFADB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347" y="4204742"/>
            <a:ext cx="3901440" cy="246699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Powierzchnia Ziemi jest prawie w 71% pokryta wodą. Z tego aż 97% to woda mórz i oceanów.</a:t>
            </a:r>
          </a:p>
        </p:txBody>
      </p:sp>
    </p:spTree>
    <p:extLst>
      <p:ext uri="{BB962C8B-B14F-4D97-AF65-F5344CB8AC3E}">
        <p14:creationId xmlns:p14="http://schemas.microsoft.com/office/powerpoint/2010/main" val="285981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F89836-C8EE-4833-BF13-630C47494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9292"/>
            <a:ext cx="10515600" cy="5403954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Ziemia widziana z kosmosu wygląda jak duża błękitna kula, którą w przeważającej części pokrywają wody mórz i oceanów (wody słone, które swój charakterystyczny smak zawdzięczają dużej ilości rozpuszczonych w nich soli - takiej, jak dodajemy do potraw). Wody o niewielkiej ilości soli to wody słodkie, które w większości na kuli ziemskiej występują w stanie stałym - lodowce. Znaczna część wody słodkiej występuje pod ziemią, a tylko niewielka część na lądach (w postaci wód powierzchniowych). Wśród wód powierzchniowych wyróżniamy wody stojące (jeziora, bagna, stawy) oraz płynące (rzeki, strumienie, potoki oraz kanały śródlądowe).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926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99553A0-8E19-4565-AA82-6098DFB25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2250" y="1536493"/>
            <a:ext cx="11257613" cy="3654803"/>
          </a:xfrm>
        </p:spPr>
      </p:pic>
    </p:spTree>
    <p:extLst>
      <p:ext uri="{BB962C8B-B14F-4D97-AF65-F5344CB8AC3E}">
        <p14:creationId xmlns:p14="http://schemas.microsoft.com/office/powerpoint/2010/main" val="11923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B031A3-CA2A-4783-AF90-D7FAE195B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1744" y="97436"/>
            <a:ext cx="6985417" cy="6079527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Woda jest jedynym związkiem chemicznym, który na Ziemi występuje w trzech stanach skupienia. W wodach powierzchniowych i podziemnych stanowi ciecz, w atmosferze jest gazem, a w opadach (śniegu, gradzie) oraz lodowcach i zmarzlinie istnieje w stanie stałym. </a:t>
            </a:r>
          </a:p>
        </p:txBody>
      </p:sp>
    </p:spTree>
    <p:extLst>
      <p:ext uri="{BB962C8B-B14F-4D97-AF65-F5344CB8AC3E}">
        <p14:creationId xmlns:p14="http://schemas.microsoft.com/office/powerpoint/2010/main" val="82616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FCE840-41AF-41B5-B34A-E2E99BA1C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6838" y="1825625"/>
            <a:ext cx="2726961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Stany skupienia wody</a:t>
            </a:r>
          </a:p>
        </p:txBody>
      </p:sp>
      <p:pic>
        <p:nvPicPr>
          <p:cNvPr id="4098" name="Picture 2" descr="Woda - dzasmine">
            <a:extLst>
              <a:ext uri="{FF2B5EF4-FFF2-40B4-BE49-F238E27FC236}">
                <a16:creationId xmlns:a16="http://schemas.microsoft.com/office/drawing/2014/main" id="{948CEFE7-DA23-473C-888C-C66D49F4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99" y="941726"/>
            <a:ext cx="692467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3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902308-2DF7-4253-88FE-DB3E66B8F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359047" cy="435133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Woda jest w ciągłym ruchu. Powodują to dwa czynniki: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słońce;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grawitacja.</a:t>
            </a:r>
          </a:p>
        </p:txBody>
      </p:sp>
      <p:pic>
        <p:nvPicPr>
          <p:cNvPr id="5122" name="Picture 2" descr="nauka obywatelska">
            <a:extLst>
              <a:ext uri="{FF2B5EF4-FFF2-40B4-BE49-F238E27FC236}">
                <a16:creationId xmlns:a16="http://schemas.microsoft.com/office/drawing/2014/main" id="{7A5A37F0-D240-4558-8F93-C179EB9FC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610" y="1673434"/>
            <a:ext cx="72009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38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95FCF5-9918-4C77-BAC8-991F466A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07"/>
            <a:ext cx="10515600" cy="1131757"/>
          </a:xfrm>
        </p:spPr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Woda w przemyśle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3311F6-3A45-4A57-9DD6-512FA38F2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328" y="1221698"/>
            <a:ext cx="11707318" cy="549389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Woda w przemyśle jest szeroko wykorzystywana, m.in.: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 produkcji pary,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jako składnik produktów,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czynnik grzewczy,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l-PL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czynnik </a:t>
            </a: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chłodzący,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pl-PL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czynnik </a:t>
            </a: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myjący.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Używa się jej w obiegu otwartym lub zamkniętym, w postaci wody surowej, procesowej lub wtórnej.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F0FCDF2-8090-48E3-95DE-C7AC8651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59" y="1830830"/>
            <a:ext cx="76200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74258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1414</Words>
  <Application>Microsoft Office PowerPoint</Application>
  <PresentationFormat>Panoramiczny</PresentationFormat>
  <Paragraphs>77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Times New Roman</vt:lpstr>
      <vt:lpstr>Motyw pakietu Office</vt:lpstr>
      <vt:lpstr>Woda źródłem życia</vt:lpstr>
      <vt:lpstr>Prezentacja programu PowerPoint</vt:lpstr>
      <vt:lpstr>O wodzie słów kilka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Woda w przemyśle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Zużycie wody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Ciekawostki o wodzie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Woda źródłem życia</dc:title>
  <dc:creator>Karol Karol</dc:creator>
  <cp:lastModifiedBy>Karol Karol</cp:lastModifiedBy>
  <cp:revision>20</cp:revision>
  <dcterms:created xsi:type="dcterms:W3CDTF">2023-06-03T04:06:39Z</dcterms:created>
  <dcterms:modified xsi:type="dcterms:W3CDTF">2023-06-04T16:07:51Z</dcterms:modified>
</cp:coreProperties>
</file>