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6" autoAdjust="0"/>
    <p:restoredTop sz="94660"/>
  </p:normalViewPr>
  <p:slideViewPr>
    <p:cSldViewPr>
      <p:cViewPr>
        <p:scale>
          <a:sx n="100" d="100"/>
          <a:sy n="100" d="100"/>
        </p:scale>
        <p:origin x="-1128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600F4DD-7EBE-4533-BB46-EA6E86AB9169}" type="datetimeFigureOut">
              <a:rPr lang="pl-PL" smtClean="0"/>
              <a:t>2024-02-22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F2A37CA-C377-4728-93CA-B7F9AF7809BF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F4DD-7EBE-4533-BB46-EA6E86AB9169}" type="datetimeFigureOut">
              <a:rPr lang="pl-PL" smtClean="0"/>
              <a:t>2024-02-22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A37CA-C377-4728-93CA-B7F9AF7809B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F4DD-7EBE-4533-BB46-EA6E86AB9169}" type="datetimeFigureOut">
              <a:rPr lang="pl-PL" smtClean="0"/>
              <a:t>2024-02-22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A37CA-C377-4728-93CA-B7F9AF7809B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00F4DD-7EBE-4533-BB46-EA6E86AB9169}" type="datetimeFigureOut">
              <a:rPr lang="pl-PL" smtClean="0"/>
              <a:t>2024-02-22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F2A37CA-C377-4728-93CA-B7F9AF7809BF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600F4DD-7EBE-4533-BB46-EA6E86AB9169}" type="datetimeFigureOut">
              <a:rPr lang="pl-PL" smtClean="0"/>
              <a:t>2024-02-22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F2A37CA-C377-4728-93CA-B7F9AF7809BF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F4DD-7EBE-4533-BB46-EA6E86AB9169}" type="datetimeFigureOut">
              <a:rPr lang="pl-PL" smtClean="0"/>
              <a:t>2024-02-22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A37CA-C377-4728-93CA-B7F9AF7809BF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F4DD-7EBE-4533-BB46-EA6E86AB9169}" type="datetimeFigureOut">
              <a:rPr lang="pl-PL" smtClean="0"/>
              <a:t>2024-02-22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A37CA-C377-4728-93CA-B7F9AF7809BF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00F4DD-7EBE-4533-BB46-EA6E86AB9169}" type="datetimeFigureOut">
              <a:rPr lang="pl-PL" smtClean="0"/>
              <a:t>2024-02-22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F2A37CA-C377-4728-93CA-B7F9AF7809BF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F4DD-7EBE-4533-BB46-EA6E86AB9169}" type="datetimeFigureOut">
              <a:rPr lang="pl-PL" smtClean="0"/>
              <a:t>2024-02-22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A37CA-C377-4728-93CA-B7F9AF7809B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00F4DD-7EBE-4533-BB46-EA6E86AB9169}" type="datetimeFigureOut">
              <a:rPr lang="pl-PL" smtClean="0"/>
              <a:t>2024-02-22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F2A37CA-C377-4728-93CA-B7F9AF7809BF}" type="slidenum">
              <a:rPr lang="pl-PL" smtClean="0"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00F4DD-7EBE-4533-BB46-EA6E86AB9169}" type="datetimeFigureOut">
              <a:rPr lang="pl-PL" smtClean="0"/>
              <a:t>2024-02-22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F2A37CA-C377-4728-93CA-B7F9AF7809BF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600F4DD-7EBE-4533-BB46-EA6E86AB9169}" type="datetimeFigureOut">
              <a:rPr lang="pl-PL" smtClean="0"/>
              <a:t>2024-02-22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F2A37CA-C377-4728-93CA-B7F9AF7809BF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00034" y="714356"/>
            <a:ext cx="8458200" cy="1150937"/>
          </a:xfrm>
        </p:spPr>
        <p:txBody>
          <a:bodyPr>
            <a:normAutofit/>
          </a:bodyPr>
          <a:lstStyle/>
          <a:p>
            <a:pPr algn="ctr"/>
            <a:r>
              <a:rPr lang="pl-PL" sz="3600" i="1" dirty="0" smtClean="0"/>
              <a:t>Terapia pedagogiczna</a:t>
            </a:r>
            <a:endParaRPr lang="pl-PL" sz="3600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28596" y="2143116"/>
            <a:ext cx="8458200" cy="3157550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/>
              <a:t>Jest to </a:t>
            </a:r>
            <a:r>
              <a:rPr lang="pl-PL" sz="2400" dirty="0" smtClean="0"/>
              <a:t>całokształt oddziaływań pedagogicznych mających na celu niesienie pomocy dzieciom ujawniającym różnego rodzaju nieprawidłowości rozwoju i </a:t>
            </a:r>
            <a:r>
              <a:rPr lang="pl-PL" sz="2400" dirty="0" smtClean="0"/>
              <a:t>zachowania, które w przyszłości mogą stanowić przyczynę trudności szkolnych.</a:t>
            </a:r>
            <a:endParaRPr lang="pl-PL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42910" y="428604"/>
            <a:ext cx="7467600" cy="4873752"/>
          </a:xfrm>
        </p:spPr>
        <p:txBody>
          <a:bodyPr/>
          <a:lstStyle/>
          <a:p>
            <a:r>
              <a:rPr lang="pl-PL" dirty="0" smtClean="0"/>
              <a:t>Do zajęć </a:t>
            </a:r>
            <a:r>
              <a:rPr lang="pl-PL" dirty="0" err="1" smtClean="0"/>
              <a:t>korekcyjno-kompesacyjnych</a:t>
            </a:r>
            <a:r>
              <a:rPr lang="pl-PL" dirty="0" smtClean="0"/>
              <a:t>/terapii pedagogicznej kwalifikowane są dzieci na podstawie:</a:t>
            </a:r>
          </a:p>
          <a:p>
            <a:pPr>
              <a:buNone/>
            </a:pPr>
            <a:endParaRPr lang="pl-PL" dirty="0" smtClean="0"/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opinii/orzeczeń wydanych przez Poradnie Psychologiczno-Pedagogiczną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zaświadczeń lekarskich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d</a:t>
            </a:r>
            <a:r>
              <a:rPr lang="pl-PL" dirty="0" smtClean="0"/>
              <a:t>iagnoz </a:t>
            </a:r>
            <a:r>
              <a:rPr lang="pl-PL" dirty="0" err="1" smtClean="0"/>
              <a:t>wewnątrzprzedszkolnych</a:t>
            </a:r>
            <a:endParaRPr lang="pl-PL" dirty="0" smtClean="0"/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w</a:t>
            </a:r>
            <a:r>
              <a:rPr lang="pl-PL" dirty="0" smtClean="0"/>
              <a:t>niosku rodzica/nauczyciela bądź specjalisty</a:t>
            </a:r>
            <a:endParaRPr lang="pl-PL" dirty="0"/>
          </a:p>
        </p:txBody>
      </p:sp>
      <p:pic>
        <p:nvPicPr>
          <p:cNvPr id="1026" name="Picture 2" descr="Szczęśliwe Dzieci W Wieku Szkolnym Na Lekcji Dziecko Przygotowuje Się Do  Szkoły Słodki Uczeń Z Zabawną Buzią Pracuje W Szkole Educ | Zdjęcie Premiu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357694"/>
            <a:ext cx="3102597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71472" y="357166"/>
            <a:ext cx="7467600" cy="6215106"/>
          </a:xfrm>
        </p:spPr>
        <p:txBody>
          <a:bodyPr>
            <a:normAutofit/>
          </a:bodyPr>
          <a:lstStyle/>
          <a:p>
            <a:r>
              <a:rPr lang="pl-PL" dirty="0" smtClean="0"/>
              <a:t>Terapię pedagogiczną w naszej placówce prowadzimy w formie indywidualnej bądź w grupach 2-5 osobowych.</a:t>
            </a:r>
          </a:p>
          <a:p>
            <a:endParaRPr lang="pl-PL" dirty="0" smtClean="0"/>
          </a:p>
          <a:p>
            <a:r>
              <a:rPr lang="pl-PL" dirty="0" smtClean="0"/>
              <a:t>Podczas zajęć terapeutycznych staramy się stworzyć dzieciom możliwość wszechstronnego  rozwoju umysłowego, psychicznego i społecznego na miarę ich </a:t>
            </a:r>
            <a:r>
              <a:rPr lang="pl-PL" dirty="0" smtClean="0"/>
              <a:t>możliwości.</a:t>
            </a:r>
          </a:p>
          <a:p>
            <a:endParaRPr lang="pl-PL" dirty="0" smtClean="0"/>
          </a:p>
          <a:p>
            <a:r>
              <a:rPr lang="pl-PL" dirty="0" smtClean="0"/>
              <a:t>Bawiąc się z dziećmi zwracamy szczególną uwagę na usprawnianie funkcji słuchowych, ruchowych i ich właściwą koordynację.  Podczas pracy wykorzystujemy szereg różnych metod, pomocy dydaktycznych.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71472" y="357166"/>
            <a:ext cx="7467600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Cele szczegółowe terapii pedagogicznej</a:t>
            </a:r>
            <a:r>
              <a:rPr lang="pl-PL" dirty="0" smtClean="0"/>
              <a:t>:</a:t>
            </a:r>
          </a:p>
          <a:p>
            <a:pPr lvl="0">
              <a:buFont typeface="Wingdings" pitchFamily="2" charset="2"/>
              <a:buChar char="v"/>
            </a:pPr>
            <a:r>
              <a:rPr lang="pl-PL" dirty="0" smtClean="0"/>
              <a:t>wspomaganie </a:t>
            </a:r>
            <a:r>
              <a:rPr lang="pl-PL" dirty="0" smtClean="0"/>
              <a:t>rozwoju sprawności manualnej i graficznej</a:t>
            </a:r>
          </a:p>
          <a:p>
            <a:pPr lvl="0">
              <a:buFont typeface="Wingdings" pitchFamily="2" charset="2"/>
              <a:buChar char="v"/>
            </a:pPr>
            <a:r>
              <a:rPr lang="pl-PL" dirty="0" smtClean="0"/>
              <a:t>usprawnianie percepcji wzrokowej i słuchowej</a:t>
            </a:r>
          </a:p>
          <a:p>
            <a:pPr lvl="0">
              <a:buFont typeface="Wingdings" pitchFamily="2" charset="2"/>
              <a:buChar char="v"/>
            </a:pPr>
            <a:r>
              <a:rPr lang="pl-PL" dirty="0" smtClean="0"/>
              <a:t>rozwijanie umiejętności czytania</a:t>
            </a:r>
          </a:p>
          <a:p>
            <a:pPr lvl="0">
              <a:buFont typeface="Wingdings" pitchFamily="2" charset="2"/>
              <a:buChar char="v"/>
            </a:pPr>
            <a:r>
              <a:rPr lang="pl-PL" dirty="0" smtClean="0"/>
              <a:t>usprawnianie orientacji w schemacie własnego ciała i przestrzeni</a:t>
            </a:r>
          </a:p>
          <a:p>
            <a:pPr lvl="0">
              <a:buFont typeface="Wingdings" pitchFamily="2" charset="2"/>
              <a:buChar char="v"/>
            </a:pPr>
            <a:r>
              <a:rPr lang="pl-PL" dirty="0" smtClean="0"/>
              <a:t>ćwiczenie koncentracji uwagi</a:t>
            </a:r>
          </a:p>
          <a:p>
            <a:pPr lvl="0">
              <a:buFont typeface="Wingdings" pitchFamily="2" charset="2"/>
              <a:buChar char="v"/>
            </a:pPr>
            <a:r>
              <a:rPr lang="pl-PL" dirty="0" smtClean="0"/>
              <a:t>wspomaganie rozwoju ruchowego</a:t>
            </a:r>
          </a:p>
          <a:p>
            <a:pPr lvl="0">
              <a:buFont typeface="Wingdings" pitchFamily="2" charset="2"/>
              <a:buChar char="v"/>
            </a:pPr>
            <a:r>
              <a:rPr lang="pl-PL" dirty="0" smtClean="0"/>
              <a:t>motywowanie do systematycznej pracy i ćwiczeń</a:t>
            </a:r>
          </a:p>
          <a:p>
            <a:pPr lvl="0">
              <a:buFont typeface="Wingdings" pitchFamily="2" charset="2"/>
              <a:buChar char="v"/>
            </a:pPr>
            <a:r>
              <a:rPr lang="pl-PL" dirty="0" smtClean="0"/>
              <a:t>rozbudzanie wiary we własne możliwości</a:t>
            </a:r>
          </a:p>
          <a:p>
            <a:pPr lvl="0">
              <a:buFont typeface="Wingdings" pitchFamily="2" charset="2"/>
              <a:buChar char="v"/>
            </a:pPr>
            <a:r>
              <a:rPr lang="pl-PL" dirty="0" smtClean="0"/>
              <a:t>podnoszenie samooceny </a:t>
            </a:r>
          </a:p>
          <a:p>
            <a:pPr>
              <a:buFont typeface="Wingdings" pitchFamily="2" charset="2"/>
              <a:buChar char="v"/>
            </a:pPr>
            <a:endParaRPr lang="pl-PL" dirty="0"/>
          </a:p>
        </p:txBody>
      </p:sp>
      <p:pic>
        <p:nvPicPr>
          <p:cNvPr id="15362" name="Picture 2" descr="CERTYFIKOWANY KURS - Terapia pedagogiczna z pomysł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5072074"/>
            <a:ext cx="2026610" cy="1428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1" dirty="0" smtClean="0">
                <a:solidFill>
                  <a:schemeClr val="tx1"/>
                </a:solidFill>
              </a:rPr>
              <a:t>Dlaczego ćwiczenie dużej motoryki jest bardzo ważne?</a:t>
            </a:r>
            <a:endParaRPr lang="pl-PL" b="1" i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785786" y="1714488"/>
            <a:ext cx="7467600" cy="4873752"/>
          </a:xfrm>
        </p:spPr>
        <p:txBody>
          <a:bodyPr/>
          <a:lstStyle/>
          <a:p>
            <a:pPr algn="ctr">
              <a:buNone/>
            </a:pPr>
            <a:r>
              <a:rPr lang="pl-PL" dirty="0" smtClean="0"/>
              <a:t>Duża motoryka to inaczej ogólna sprawność całego ciała. Wiąże się ona z poczuciem równowagi, koordynacją i współpracą różnych części ciała.</a:t>
            </a:r>
          </a:p>
          <a:p>
            <a:pPr algn="ctr">
              <a:buNone/>
            </a:pPr>
            <a:r>
              <a:rPr lang="pl-PL" dirty="0" smtClean="0"/>
              <a:t>Gdy dziecko ma dobrze rozwiniętą motorykę dużą to o wiele łatwiej jest pracować nad motoryką małą, czyli </a:t>
            </a:r>
            <a:r>
              <a:rPr lang="pl-PL" u="sng" dirty="0" smtClean="0"/>
              <a:t>ruchami dłoni i palców</a:t>
            </a:r>
            <a:r>
              <a:rPr lang="pl-PL" dirty="0" smtClean="0"/>
              <a:t>.</a:t>
            </a:r>
          </a:p>
          <a:p>
            <a:pPr algn="ctr">
              <a:buNone/>
            </a:pPr>
            <a:endParaRPr lang="pl-PL" dirty="0" smtClean="0"/>
          </a:p>
        </p:txBody>
      </p:sp>
      <p:pic>
        <p:nvPicPr>
          <p:cNvPr id="17410" name="Picture 2" descr="Jak wspierać rozwój motoryki dużej u swojego dziecka? - Marioine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4286256"/>
            <a:ext cx="2981928" cy="2038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1" dirty="0" smtClean="0">
                <a:solidFill>
                  <a:schemeClr val="tx1"/>
                </a:solidFill>
              </a:rPr>
              <a:t>Propozycje zabaw wzmacniających ogólny rozwój ruchowy dziecka</a:t>
            </a:r>
            <a:endParaRPr lang="pl-PL" b="1" i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28596" y="1785926"/>
            <a:ext cx="7467600" cy="4873752"/>
          </a:xfrm>
        </p:spPr>
        <p:txBody>
          <a:bodyPr/>
          <a:lstStyle/>
          <a:p>
            <a:pPr algn="ctr">
              <a:buFont typeface="Wingdings" pitchFamily="2" charset="2"/>
              <a:buChar char="Ø"/>
            </a:pPr>
            <a:r>
              <a:rPr lang="pl-PL" dirty="0" smtClean="0"/>
              <a:t>jazda na rowerze/hulajnodze</a:t>
            </a:r>
          </a:p>
          <a:p>
            <a:pPr algn="ctr">
              <a:buFont typeface="Wingdings" pitchFamily="2" charset="2"/>
              <a:buChar char="Ø"/>
            </a:pPr>
            <a:r>
              <a:rPr lang="pl-PL" dirty="0" smtClean="0"/>
              <a:t>wspinanie</a:t>
            </a:r>
          </a:p>
          <a:p>
            <a:pPr algn="ctr">
              <a:buFont typeface="Wingdings" pitchFamily="2" charset="2"/>
              <a:buChar char="Ø"/>
            </a:pPr>
            <a:r>
              <a:rPr lang="pl-PL" dirty="0" smtClean="0"/>
              <a:t>skakanie</a:t>
            </a:r>
          </a:p>
          <a:p>
            <a:pPr algn="ctr">
              <a:buFont typeface="Wingdings" pitchFamily="2" charset="2"/>
              <a:buChar char="Ø"/>
            </a:pPr>
            <a:r>
              <a:rPr lang="pl-PL" dirty="0" smtClean="0"/>
              <a:t>pływanie</a:t>
            </a:r>
          </a:p>
          <a:p>
            <a:pPr algn="ctr">
              <a:buFont typeface="Wingdings" pitchFamily="2" charset="2"/>
              <a:buChar char="Ø"/>
            </a:pPr>
            <a:r>
              <a:rPr lang="pl-PL" dirty="0" smtClean="0"/>
              <a:t>doświadczenia zmysłowe: chodzenie, bieganie boso po trawie</a:t>
            </a:r>
          </a:p>
          <a:p>
            <a:pPr algn="ctr">
              <a:buFont typeface="Wingdings" pitchFamily="2" charset="2"/>
              <a:buChar char="Ø"/>
            </a:pPr>
            <a:r>
              <a:rPr lang="pl-PL" dirty="0" smtClean="0"/>
              <a:t>zabawy w „Berka”, „Baba Jaga patrzy”</a:t>
            </a:r>
          </a:p>
          <a:p>
            <a:pPr algn="ctr">
              <a:buFont typeface="Wingdings" pitchFamily="2" charset="2"/>
              <a:buChar char="Ø"/>
            </a:pPr>
            <a:r>
              <a:rPr lang="pl-PL" dirty="0" smtClean="0"/>
              <a:t>g</a:t>
            </a:r>
            <a:r>
              <a:rPr lang="pl-PL" dirty="0" smtClean="0"/>
              <a:t>ra w piłkę</a:t>
            </a:r>
          </a:p>
          <a:p>
            <a:pPr algn="ctr">
              <a:buFont typeface="Wingdings" pitchFamily="2" charset="2"/>
              <a:buChar char="Ø"/>
            </a:pPr>
            <a:r>
              <a:rPr lang="pl-PL" dirty="0" smtClean="0"/>
              <a:t>z</a:t>
            </a:r>
            <a:r>
              <a:rPr lang="pl-PL" dirty="0" smtClean="0"/>
              <a:t>abawy na trampolinie</a:t>
            </a:r>
            <a:endParaRPr lang="pl-PL" dirty="0" smtClean="0"/>
          </a:p>
          <a:p>
            <a:pPr algn="ctr">
              <a:buFont typeface="Wingdings" pitchFamily="2" charset="2"/>
              <a:buChar char="Ø"/>
            </a:pPr>
            <a:endParaRPr lang="pl-PL" dirty="0" smtClean="0"/>
          </a:p>
          <a:p>
            <a:pPr>
              <a:buFont typeface="Wingdings" pitchFamily="2" charset="2"/>
              <a:buChar char="Ø"/>
            </a:pP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i="1" dirty="0" smtClean="0">
                <a:solidFill>
                  <a:schemeClr val="tx1"/>
                </a:solidFill>
              </a:rPr>
              <a:t>Wspierając rozwój motoryczny dziecka warto angażować je w czynności życia codziennego, oto kilka propozycji:</a:t>
            </a:r>
            <a:endParaRPr lang="pl-PL" b="1" i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00034" y="1857364"/>
            <a:ext cx="7467600" cy="487375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l-PL" u="sng" dirty="0" smtClean="0">
                <a:solidFill>
                  <a:srgbClr val="C00000"/>
                </a:solidFill>
              </a:rPr>
              <a:t>w</a:t>
            </a:r>
            <a:r>
              <a:rPr lang="pl-PL" u="sng" dirty="0" smtClean="0">
                <a:solidFill>
                  <a:srgbClr val="C00000"/>
                </a:solidFill>
              </a:rPr>
              <a:t>ieszanie prania </a:t>
            </a:r>
            <a:r>
              <a:rPr lang="pl-PL" u="sng" dirty="0" smtClean="0"/>
              <a:t>- </a:t>
            </a:r>
            <a:r>
              <a:rPr lang="pl-PL" dirty="0" smtClean="0"/>
              <a:t> </a:t>
            </a:r>
            <a:r>
              <a:rPr lang="pl-PL" dirty="0" smtClean="0"/>
              <a:t>ćwiczymy w ten sposób motorykę małą, precyzyjne ruchy palców.</a:t>
            </a:r>
          </a:p>
          <a:p>
            <a:pPr>
              <a:buFont typeface="Wingdings" pitchFamily="2" charset="2"/>
              <a:buChar char="Ø"/>
            </a:pPr>
            <a:r>
              <a:rPr lang="pl-PL" u="sng" dirty="0" smtClean="0">
                <a:solidFill>
                  <a:srgbClr val="C00000"/>
                </a:solidFill>
              </a:rPr>
              <a:t>g</a:t>
            </a:r>
            <a:r>
              <a:rPr lang="pl-PL" u="sng" dirty="0" smtClean="0">
                <a:solidFill>
                  <a:srgbClr val="C00000"/>
                </a:solidFill>
              </a:rPr>
              <a:t>otowanie</a:t>
            </a:r>
            <a:r>
              <a:rPr lang="pl-PL" dirty="0" smtClean="0"/>
              <a:t> - ćwiczenie siły nacisku, doświadczenie różnych faktur, zimna, ciepła, mieszanie, zakręcanie. </a:t>
            </a:r>
          </a:p>
          <a:p>
            <a:pPr>
              <a:buFont typeface="Wingdings" pitchFamily="2" charset="2"/>
              <a:buChar char="Ø"/>
            </a:pPr>
            <a:r>
              <a:rPr lang="pl-PL" u="sng" dirty="0" smtClean="0">
                <a:solidFill>
                  <a:srgbClr val="C00000"/>
                </a:solidFill>
              </a:rPr>
              <a:t>zakupy </a:t>
            </a:r>
            <a:r>
              <a:rPr lang="pl-PL" dirty="0" smtClean="0"/>
              <a:t> </a:t>
            </a:r>
            <a:r>
              <a:rPr lang="pl-PL" dirty="0" smtClean="0"/>
              <a:t>- ćwiczenie siły, jaką dziecko musi użyć do przeniesienia danego przedmiotu.</a:t>
            </a:r>
          </a:p>
          <a:p>
            <a:pPr>
              <a:buFont typeface="Wingdings" pitchFamily="2" charset="2"/>
              <a:buChar char="Ø"/>
            </a:pPr>
            <a:r>
              <a:rPr lang="pl-PL" u="sng" dirty="0" smtClean="0">
                <a:solidFill>
                  <a:srgbClr val="C00000"/>
                </a:solidFill>
              </a:rPr>
              <a:t>p</a:t>
            </a:r>
            <a:r>
              <a:rPr lang="pl-PL" u="sng" dirty="0" smtClean="0">
                <a:solidFill>
                  <a:srgbClr val="C00000"/>
                </a:solidFill>
              </a:rPr>
              <a:t>ieczenie </a:t>
            </a:r>
            <a:r>
              <a:rPr lang="pl-PL" dirty="0" smtClean="0"/>
              <a:t>– podczas ugniatania, wałkowania ciasta ćwiczymy motorykę małą, wzmacniamy mięśnie drobnych dłoni.</a:t>
            </a:r>
            <a:endParaRPr lang="pl-PL" u="sng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pl-PL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Propozycje ćwiczeń z zakresu motoryki małej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l-PL" dirty="0" smtClean="0"/>
              <a:t>w</a:t>
            </a:r>
            <a:r>
              <a:rPr lang="pl-PL" dirty="0" smtClean="0"/>
              <a:t>kładanie i wyjmowanie przedmiotów małych, dużych (np. klocków, figurek)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g</a:t>
            </a:r>
            <a:r>
              <a:rPr lang="pl-PL" dirty="0" smtClean="0"/>
              <a:t>niecenie gąbki lub piłeczki piankowej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k</a:t>
            </a:r>
            <a:r>
              <a:rPr lang="pl-PL" dirty="0" smtClean="0"/>
              <a:t>artkowanie karteczek w książeczkach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o</a:t>
            </a:r>
            <a:r>
              <a:rPr lang="pl-PL" dirty="0" smtClean="0"/>
              <a:t>brysowywanie dłoni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z</a:t>
            </a:r>
            <a:r>
              <a:rPr lang="pl-PL" dirty="0" smtClean="0"/>
              <a:t>abawy z wodą np. wlewanie, przelewanie, strząsanie wody z palców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w</a:t>
            </a:r>
            <a:r>
              <a:rPr lang="pl-PL" dirty="0" smtClean="0"/>
              <a:t>yklejanie wydzieranek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n</a:t>
            </a:r>
            <a:r>
              <a:rPr lang="pl-PL" dirty="0" smtClean="0"/>
              <a:t>awlekanie koralików na nitki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c</a:t>
            </a:r>
            <a:r>
              <a:rPr lang="pl-PL" dirty="0" smtClean="0"/>
              <a:t>zynności samoobsługowe takie jak: mycie zębów, mycie rąk, nabieranie jedzenia na łyżkę, widelec</a:t>
            </a:r>
          </a:p>
          <a:p>
            <a:pPr>
              <a:buFont typeface="Wingdings" pitchFamily="2" charset="2"/>
              <a:buChar char="Ø"/>
            </a:pP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86</TotalTime>
  <Words>399</Words>
  <Application>Microsoft Office PowerPoint</Application>
  <PresentationFormat>Pokaz na ekranie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Wykusz</vt:lpstr>
      <vt:lpstr>Terapia pedagogiczna</vt:lpstr>
      <vt:lpstr>Slajd 2</vt:lpstr>
      <vt:lpstr>Slajd 3</vt:lpstr>
      <vt:lpstr>Slajd 4</vt:lpstr>
      <vt:lpstr>Dlaczego ćwiczenie dużej motoryki jest bardzo ważne?</vt:lpstr>
      <vt:lpstr>Propozycje zabaw wzmacniających ogólny rozwój ruchowy dziecka</vt:lpstr>
      <vt:lpstr>Wspierając rozwój motoryczny dziecka warto angażować je w czynności życia codziennego, oto kilka propozycji:</vt:lpstr>
      <vt:lpstr>Propozycje ćwiczeń z zakresu motoryki małej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Terapia pedagogiczna</dc:title>
  <dc:creator>Artur</dc:creator>
  <cp:lastModifiedBy>Artur</cp:lastModifiedBy>
  <cp:revision>9</cp:revision>
  <dcterms:created xsi:type="dcterms:W3CDTF">2024-02-22T15:51:52Z</dcterms:created>
  <dcterms:modified xsi:type="dcterms:W3CDTF">2024-02-22T17:17:56Z</dcterms:modified>
</cp:coreProperties>
</file>