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8" r:id="rId2"/>
    <p:sldId id="260" r:id="rId3"/>
    <p:sldId id="261" r:id="rId4"/>
    <p:sldId id="259" r:id="rId5"/>
    <p:sldId id="280" r:id="rId6"/>
    <p:sldId id="310" r:id="rId7"/>
    <p:sldId id="271" r:id="rId8"/>
    <p:sldId id="293" r:id="rId9"/>
    <p:sldId id="294" r:id="rId10"/>
    <p:sldId id="266" r:id="rId11"/>
    <p:sldId id="267" r:id="rId12"/>
    <p:sldId id="263" r:id="rId13"/>
    <p:sldId id="264" r:id="rId14"/>
    <p:sldId id="295" r:id="rId15"/>
    <p:sldId id="296" r:id="rId16"/>
    <p:sldId id="285" r:id="rId17"/>
    <p:sldId id="286" r:id="rId18"/>
    <p:sldId id="284" r:id="rId19"/>
    <p:sldId id="288" r:id="rId20"/>
    <p:sldId id="289" r:id="rId21"/>
    <p:sldId id="287" r:id="rId22"/>
    <p:sldId id="297" r:id="rId23"/>
    <p:sldId id="298" r:id="rId24"/>
    <p:sldId id="290" r:id="rId25"/>
    <p:sldId id="291" r:id="rId26"/>
    <p:sldId id="292" r:id="rId27"/>
    <p:sldId id="268" r:id="rId28"/>
    <p:sldId id="273" r:id="rId29"/>
    <p:sldId id="272" r:id="rId30"/>
    <p:sldId id="274" r:id="rId31"/>
    <p:sldId id="275" r:id="rId32"/>
    <p:sldId id="276" r:id="rId33"/>
    <p:sldId id="308" r:id="rId34"/>
    <p:sldId id="307" r:id="rId35"/>
    <p:sldId id="277" r:id="rId36"/>
    <p:sldId id="301" r:id="rId37"/>
    <p:sldId id="304" r:id="rId38"/>
    <p:sldId id="305" r:id="rId39"/>
    <p:sldId id="278" r:id="rId40"/>
    <p:sldId id="303" r:id="rId41"/>
    <p:sldId id="302" r:id="rId42"/>
    <p:sldId id="309" r:id="rId43"/>
    <p:sldId id="279" r:id="rId44"/>
    <p:sldId id="281" r:id="rId45"/>
    <p:sldId id="283" r:id="rId46"/>
    <p:sldId id="300" r:id="rId47"/>
    <p:sldId id="299" r:id="rId48"/>
    <p:sldId id="282" r:id="rId49"/>
    <p:sldId id="269" r:id="rId5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3"/>
    <a:srgbClr val="422C16"/>
    <a:srgbClr val="0C788E"/>
    <a:srgbClr val="006666"/>
    <a:srgbClr val="54381C"/>
    <a:srgbClr val="A50021"/>
    <a:srgbClr val="3333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3" autoAdjust="0"/>
    <p:restoredTop sz="85907" autoAdjust="0"/>
  </p:normalViewPr>
  <p:slideViewPr>
    <p:cSldViewPr>
      <p:cViewPr varScale="1">
        <p:scale>
          <a:sx n="48" d="100"/>
          <a:sy n="48" d="100"/>
        </p:scale>
        <p:origin x="149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5191F464-635F-4D6C-9E02-4AA6A5A809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DB0B937-5580-41B3-802D-847596C11A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365BA65-696E-480F-A12D-2F20F5B35105}" type="datetimeFigureOut">
              <a:rPr lang="sk-SK"/>
              <a:pPr>
                <a:defRPr/>
              </a:pPr>
              <a:t>19. 11. 2023</a:t>
            </a:fld>
            <a:endParaRPr lang="sk-SK"/>
          </a:p>
        </p:txBody>
      </p:sp>
      <p:sp>
        <p:nvSpPr>
          <p:cNvPr id="4" name="Zástupný objekt pre obrázok snímky 3">
            <a:extLst>
              <a:ext uri="{FF2B5EF4-FFF2-40B4-BE49-F238E27FC236}">
                <a16:creationId xmlns:a16="http://schemas.microsoft.com/office/drawing/2014/main" id="{52A6E79B-F766-4330-A4DD-E4B610B20C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objekt pre poznámky 4">
            <a:extLst>
              <a:ext uri="{FF2B5EF4-FFF2-40B4-BE49-F238E27FC236}">
                <a16:creationId xmlns:a16="http://schemas.microsoft.com/office/drawing/2014/main" id="{C9A1F090-1335-43D2-92C5-35D0FEA17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Upraviť štýly predlohy textu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618DD53-BA51-4313-97F7-05B349C1CA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DEB0F8A-C1A3-4F59-9F1E-EB6A04D41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41ABF75-D22C-4D6A-9273-B94F79914F5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C16A4-E35E-4C67-BB8E-75ED08BAD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C3B1DE-BD54-433A-ABA8-A338138DB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D7B791-7BBD-4D76-B910-C2FCB782D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563B99-DF50-4987-880E-76D98264F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F38BE3-9407-493A-8AC8-5DB50100C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DC1A-15D5-482A-89B6-386FEFAA2B62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224098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3C6A3-69A7-4AC7-9CF6-5EC52D2B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5F530ADC-AEA0-45BC-8A3C-24D46A915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D50945-DDAC-4534-9EA8-C732CC8A5B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5394B6-0A16-44C9-BED5-F7DD7CB3B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A6A593-642E-4145-BD1A-28E0568DE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08A5E-B9DD-495D-B513-4438A33B882F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51454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21E0EC2-4138-4A39-AB6F-3F753998F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EEEA5596-77E8-46EE-BC1C-0D0DDB6DA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A55E2-878F-4423-86B0-50532BA2A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4CE929-A38E-460A-8702-2FEAA16F01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EF00C2-D91B-4395-B4C2-D5B71A7FE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C3915-2DF2-4B66-9DD8-BA3FD1363622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325540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14AFC-F788-4B85-AD9E-F2530BA3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B91361A-852C-4DAA-82AB-56F682A51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C1E66E-E2F3-46E9-9323-E22A8E558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FA3E4-562F-423D-A1F2-03C71C0917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A0BCB7-12D6-4219-BC6C-77AD16970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8E422-0794-4D05-8E23-0879580992D4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49212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6AAA0-5518-4D0E-9A0F-08638432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B679944-DCD0-4562-B985-212849417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553E32-1AE6-46EB-AE7E-5DD432C662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10FE17-C2D9-486B-95D5-53C19BD4D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E50B5A-44DE-4A0A-8BE5-4B56D1CBB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776C5-A656-44CD-9722-86805A6A6D1B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337910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9D79E-0C8B-4AFE-9304-08BA930D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23BE9A-96C7-42A1-B8F6-03DDB1FFD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213266F-CAE9-4EB7-A631-944DF70AB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4473B-05D0-4FD5-8E21-1C249BFD1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7247F-2548-48F4-8E95-2215B2AB2F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7C70B3-41B1-43CF-A628-B70CBAE304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BC85B-7928-4E05-83B9-C3DD54901CBE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333556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CE2FB-8A9B-4501-A32D-AAC33903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78FA40DB-573E-4308-B562-FC2B36836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A176481-DBCB-46DB-BCC7-A8E75903E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FC70CE9D-55E6-4514-A5EC-23CBDC643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250DFE4-B990-4AAD-B430-419969A74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407B5E-41B6-4C6E-8E61-509242744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57EC2ED-5A09-4091-A16C-9E0BE6A0BB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B4A0BC-EAFC-4035-9307-87269659F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9B76-61D7-4845-A196-12AAA30F2841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186625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39E68-246B-4C09-8E41-F69D2F4B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675054-155E-4036-A125-F31FDFA634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50034A-4C31-4F0A-96D2-8B4911477E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306EC-638D-44C8-94F7-E6F299C28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B987E-B727-4179-B765-C82D7C84B94A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251498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82C2D9-28CC-41B6-A872-118A33C72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5E7219-EF67-46F5-B3F5-779F3D6636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B3C409-7D07-4173-A4D7-F55D506802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8CC9C-CAF0-4D8E-968D-5A5F1CE0F09D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329050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812BB-A114-4BD0-B92C-AE71B7B9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3674F1-6EAB-4DC1-9501-D432E5158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13D7D471-8B63-4E98-9405-E15EC130F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E666E6-6D3A-47FE-BA16-5EEF847642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D8791-672E-453A-8FC6-C0DCF109C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6F33B6-1F88-4275-92B2-D4548E6000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ED240-5657-435D-A8A2-906C5B29078C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161793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74A5C-0D2F-4C37-8EBA-8A35554A4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9F6763D-3181-4F60-9721-3F29D21AD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E2BCB2D-22F1-4DF2-8BD9-730E8ADFA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2B1D5D-593B-408D-9112-21B1012A6A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512412-36A1-49F7-8640-E41299AB73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A7B04-BF46-47EF-A5DB-CAE9EAF009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78ADE-0625-4517-AC24-BE7769567E91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  <p:extLst>
      <p:ext uri="{BB962C8B-B14F-4D97-AF65-F5344CB8AC3E}">
        <p14:creationId xmlns:p14="http://schemas.microsoft.com/office/powerpoint/2010/main" val="351111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42BD18-E68E-4E3C-8B73-ADA2F3655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k-SK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ED3478C-1872-4B4B-9BE4-067D05C2C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k-SK"/>
              <a:t>Haga clic para modificar el estilo de texto del patrón</a:t>
            </a:r>
          </a:p>
          <a:p>
            <a:pPr lvl="1"/>
            <a:r>
              <a:rPr lang="es-ES" altLang="sk-SK"/>
              <a:t>Segundo nivel</a:t>
            </a:r>
          </a:p>
          <a:p>
            <a:pPr lvl="2"/>
            <a:r>
              <a:rPr lang="es-ES" altLang="sk-SK"/>
              <a:t>Tercer nivel</a:t>
            </a:r>
          </a:p>
          <a:p>
            <a:pPr lvl="3"/>
            <a:r>
              <a:rPr lang="es-ES" altLang="sk-SK"/>
              <a:t>Cuarto nivel</a:t>
            </a:r>
          </a:p>
          <a:p>
            <a:pPr lvl="4"/>
            <a:r>
              <a:rPr lang="es-ES" altLang="sk-SK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CEE1B8-2F1B-491E-99BB-44BCFA0518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F0E504-8716-4B90-9F7E-2502D6B5B6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sk-SK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44A687E-8488-4783-9088-9FC8BF4D6D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FDB5380-D317-4DC5-B92E-61B586C8B21F}" type="slidenum">
              <a:rPr lang="es-ES" altLang="sk-SK"/>
              <a:pPr>
                <a:defRPr/>
              </a:pPr>
              <a:t>‹#›</a:t>
            </a:fld>
            <a:endParaRPr lang="es-ES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szstt@zupa-tt.sk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zstt.edupage.org/text62/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zstt.edupage.org/text19/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C3E1ED49-C925-43BA-940B-911DEC7A5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373188"/>
          </a:xfrm>
        </p:spPr>
        <p:txBody>
          <a:bodyPr/>
          <a:lstStyle/>
          <a:p>
            <a:pPr eaLnBrk="1" hangingPunct="1"/>
            <a:r>
              <a:rPr lang="sk-SK" altLang="sk-SK" sz="3200" b="1">
                <a:latin typeface="Georgia" panose="02040502050405020303" pitchFamily="18" charset="0"/>
              </a:rPr>
              <a:t>                  Stredná zdravotnícka škola</a:t>
            </a:r>
            <a:br>
              <a:rPr lang="sk-SK" altLang="sk-SK" sz="3200" b="1">
                <a:latin typeface="Georgia" panose="02040502050405020303" pitchFamily="18" charset="0"/>
              </a:rPr>
            </a:br>
            <a:r>
              <a:rPr lang="sk-SK" altLang="sk-SK" sz="3200" b="1">
                <a:latin typeface="Georgia" panose="02040502050405020303" pitchFamily="18" charset="0"/>
              </a:rPr>
              <a:t>                 Daxnerova č. 6</a:t>
            </a:r>
            <a:br>
              <a:rPr lang="sk-SK" altLang="sk-SK" sz="3200" b="1">
                <a:latin typeface="Georgia" panose="02040502050405020303" pitchFamily="18" charset="0"/>
              </a:rPr>
            </a:br>
            <a:r>
              <a:rPr lang="sk-SK" altLang="sk-SK" sz="3200" b="1">
                <a:latin typeface="Georgia" panose="02040502050405020303" pitchFamily="18" charset="0"/>
              </a:rPr>
              <a:t>                   917 92 Trnava</a:t>
            </a:r>
          </a:p>
        </p:txBody>
      </p:sp>
      <p:pic>
        <p:nvPicPr>
          <p:cNvPr id="3075" name="Obrázok 6">
            <a:extLst>
              <a:ext uri="{FF2B5EF4-FFF2-40B4-BE49-F238E27FC236}">
                <a16:creationId xmlns:a16="http://schemas.microsoft.com/office/drawing/2014/main" id="{BE7E04B6-CC1E-4B73-9815-6AABEC4BC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11367"/>
            <a:ext cx="15478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Obrázok 2">
            <a:extLst>
              <a:ext uri="{FF2B5EF4-FFF2-40B4-BE49-F238E27FC236}">
                <a16:creationId xmlns:a16="http://schemas.microsoft.com/office/drawing/2014/main" id="{12814198-9D0D-4B66-A261-14419084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4" y="361954"/>
            <a:ext cx="35083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Zástupný objekt pre obsah 4">
            <a:extLst>
              <a:ext uri="{FF2B5EF4-FFF2-40B4-BE49-F238E27FC236}">
                <a16:creationId xmlns:a16="http://schemas.microsoft.com/office/drawing/2014/main" id="{2147FCF5-702E-4DDB-9AA8-29CDCE503E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4" y="1600204"/>
            <a:ext cx="6589713" cy="4060825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17155B4B-C8A5-49BC-A5B4-C4C53597B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193088" cy="1727200"/>
          </a:xfrm>
        </p:spPr>
        <p:txBody>
          <a:bodyPr/>
          <a:lstStyle/>
          <a:p>
            <a:r>
              <a:rPr lang="sk-SK" altLang="sk-SK" sz="3200" b="1">
                <a:latin typeface="Georgia" panose="02040502050405020303" pitchFamily="18" charset="0"/>
              </a:rPr>
              <a:t>Praktická sestra sa uplatní</a:t>
            </a:r>
            <a:br>
              <a:rPr lang="sk-SK" altLang="sk-SK" sz="3200" b="1">
                <a:latin typeface="Georgia" panose="02040502050405020303" pitchFamily="18" charset="0"/>
              </a:rPr>
            </a:br>
            <a:r>
              <a:rPr lang="sk-SK" altLang="sk-SK" sz="2400">
                <a:latin typeface="Georgia" panose="02040502050405020303" pitchFamily="18" charset="0"/>
              </a:rPr>
              <a:t>Praktická sestra je zdravotnícky pracovník, ktorý sa uplatní v zariadeniach zdravotnej starostlivosti a v zariadeniach poskytujúcich sociálnu službu.</a:t>
            </a:r>
            <a:br>
              <a:rPr lang="sk-SK" altLang="sk-SK" sz="2400">
                <a:latin typeface="Georgia" panose="02040502050405020303" pitchFamily="18" charset="0"/>
              </a:rPr>
            </a:br>
            <a:r>
              <a:rPr lang="sk-SK" altLang="sk-SK" sz="2400">
                <a:latin typeface="Georgia" panose="02040502050405020303" pitchFamily="18" charset="0"/>
              </a:rPr>
              <a:t>Možnosti ďalšieho uplatnenia: vzdelávacie programy pomaturitného a vysokoškolského štúdia.</a:t>
            </a:r>
          </a:p>
        </p:txBody>
      </p:sp>
      <p:pic>
        <p:nvPicPr>
          <p:cNvPr id="10243" name="Zástupný objekt pre obsah 4">
            <a:extLst>
              <a:ext uri="{FF2B5EF4-FFF2-40B4-BE49-F238E27FC236}">
                <a16:creationId xmlns:a16="http://schemas.microsoft.com/office/drawing/2014/main" id="{0962104D-3633-486C-94F7-4A84D8E06C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950" y="2459042"/>
            <a:ext cx="2827338" cy="4103687"/>
          </a:xfrm>
        </p:spPr>
      </p:pic>
      <p:pic>
        <p:nvPicPr>
          <p:cNvPr id="10244" name="Zástupný objekt pre obsah 8">
            <a:extLst>
              <a:ext uri="{FF2B5EF4-FFF2-40B4-BE49-F238E27FC236}">
                <a16:creationId xmlns:a16="http://schemas.microsoft.com/office/drawing/2014/main" id="{8FCB22BA-504B-46E2-BC83-214C63B7702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7413" y="2498725"/>
            <a:ext cx="3141662" cy="40259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E0650F2-1743-43B4-A2C7-705FE22BE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52513"/>
            <a:ext cx="8229600" cy="4679950"/>
          </a:xfrm>
        </p:spPr>
        <p:txBody>
          <a:bodyPr/>
          <a:lstStyle/>
          <a:p>
            <a:r>
              <a:rPr lang="cs-CZ" altLang="sk-SK" sz="2800" b="1">
                <a:latin typeface="Georgia" panose="02040502050405020303" pitchFamily="18" charset="0"/>
              </a:rPr>
              <a:t>Uplatnenie praktickej sestry:</a:t>
            </a:r>
            <a:br>
              <a:rPr lang="cs-CZ" altLang="sk-SK" sz="2000" b="1">
                <a:latin typeface="Georgia" panose="02040502050405020303" pitchFamily="18" charset="0"/>
              </a:rPr>
            </a:br>
            <a:r>
              <a:rPr lang="cs-CZ" altLang="sk-SK" sz="2400" b="1">
                <a:latin typeface="Georgia" panose="02040502050405020303" pitchFamily="18" charset="0"/>
              </a:rPr>
              <a:t>• všetky úseky zdravotnej starostlivosti poskytovanej formou ambulantnej a ústavnej zdravotnej starostlivosti </a:t>
            </a:r>
            <a:br>
              <a:rPr lang="sk-SK" altLang="sk-SK" sz="2400">
                <a:latin typeface="Georgia" panose="02040502050405020303" pitchFamily="18" charset="0"/>
              </a:rPr>
            </a:br>
            <a:r>
              <a:rPr lang="cs-CZ" altLang="sk-SK" sz="2400" b="1">
                <a:latin typeface="Georgia" panose="02040502050405020303" pitchFamily="18" charset="0"/>
              </a:rPr>
              <a:t>   (FN, NsP, sanatóriá, LDCH, geriatrické centrá,  </a:t>
            </a:r>
            <a:br>
              <a:rPr lang="cs-CZ" altLang="sk-SK" sz="2400" b="1">
                <a:latin typeface="Georgia" panose="02040502050405020303" pitchFamily="18" charset="0"/>
              </a:rPr>
            </a:br>
            <a:r>
              <a:rPr lang="cs-CZ" altLang="sk-SK" sz="2400" b="1">
                <a:latin typeface="Georgia" panose="02040502050405020303" pitchFamily="18" charset="0"/>
              </a:rPr>
              <a:t> psychiatrické liečebne). </a:t>
            </a:r>
            <a:br>
              <a:rPr lang="sk-SK" altLang="sk-SK" sz="2400">
                <a:latin typeface="Georgia" panose="02040502050405020303" pitchFamily="18" charset="0"/>
              </a:rPr>
            </a:br>
            <a:r>
              <a:rPr lang="sk-SK" altLang="sk-SK" sz="2400">
                <a:latin typeface="Georgia" panose="02040502050405020303" pitchFamily="18" charset="0"/>
              </a:rPr>
              <a:t>•</a:t>
            </a:r>
            <a:r>
              <a:rPr lang="cs-CZ" altLang="sk-SK" sz="2400" b="1">
                <a:latin typeface="Georgia" panose="02040502050405020303" pitchFamily="18" charset="0"/>
              </a:rPr>
              <a:t> zariadenia sociálnej starostlivosti </a:t>
            </a:r>
            <a:br>
              <a:rPr lang="sk-SK" altLang="sk-SK" sz="2400">
                <a:latin typeface="Georgia" panose="02040502050405020303" pitchFamily="18" charset="0"/>
              </a:rPr>
            </a:br>
            <a:r>
              <a:rPr lang="cs-CZ" altLang="sk-SK" sz="2400" b="1">
                <a:latin typeface="Georgia" panose="02040502050405020303" pitchFamily="18" charset="0"/>
              </a:rPr>
              <a:t>     (domovy dôchodcov, detské domovy, DSS, penzióny,  denné  stacionáre, domovy opatrovateľskej služby...) </a:t>
            </a:r>
            <a:br>
              <a:rPr lang="sk-SK" altLang="sk-SK" sz="2400">
                <a:latin typeface="Georgia" panose="02040502050405020303" pitchFamily="18" charset="0"/>
              </a:rPr>
            </a:br>
            <a:r>
              <a:rPr lang="sk-SK" altLang="sk-SK" sz="2400">
                <a:latin typeface="Georgia" panose="02040502050405020303" pitchFamily="18" charset="0"/>
              </a:rPr>
              <a:t>• </a:t>
            </a:r>
            <a:r>
              <a:rPr lang="cs-CZ" altLang="sk-SK" sz="2400" b="1">
                <a:latin typeface="Georgia" panose="02040502050405020303" pitchFamily="18" charset="0"/>
              </a:rPr>
              <a:t>administratívne úseky v zdravotníckych zariadeniach (centrálny príjem, podateľňa, oddelenie operatívnej evidencie, dokumentačný pracovník na oddelení). </a:t>
            </a:r>
            <a:br>
              <a:rPr lang="sk-SK" altLang="sk-SK" sz="2400">
                <a:latin typeface="Georgia" panose="02040502050405020303" pitchFamily="18" charset="0"/>
              </a:rPr>
            </a:br>
            <a:r>
              <a:rPr lang="sk-SK" altLang="sk-SK" sz="2400">
                <a:latin typeface="Georgia" panose="02040502050405020303" pitchFamily="18" charset="0"/>
              </a:rPr>
              <a:t>• pokračovanie v </a:t>
            </a:r>
            <a:r>
              <a:rPr lang="cs-CZ" altLang="sk-SK" sz="2400" b="1">
                <a:latin typeface="Georgia" panose="02040502050405020303" pitchFamily="18" charset="0"/>
              </a:rPr>
              <a:t>štúdiu: VOV </a:t>
            </a:r>
            <a:r>
              <a:rPr lang="sk-SK" altLang="sk-SK" sz="2400"/>
              <a:t>–</a:t>
            </a:r>
            <a:r>
              <a:rPr lang="cs-CZ" altLang="sk-SK" sz="2400" b="1">
                <a:latin typeface="Georgia" panose="02040502050405020303" pitchFamily="18" charset="0"/>
              </a:rPr>
              <a:t> DVS, </a:t>
            </a:r>
            <a:br>
              <a:rPr lang="cs-CZ" altLang="sk-SK" sz="2400" b="1">
                <a:latin typeface="Georgia" panose="02040502050405020303" pitchFamily="18" charset="0"/>
              </a:rPr>
            </a:br>
            <a:r>
              <a:rPr lang="cs-CZ" altLang="sk-SK" sz="2400" b="1">
                <a:latin typeface="Georgia" panose="02040502050405020303" pitchFamily="18" charset="0"/>
              </a:rPr>
              <a:t>špecializačné štúdium, </a:t>
            </a:r>
            <a:br>
              <a:rPr lang="cs-CZ" altLang="sk-SK" sz="2400" b="1">
                <a:latin typeface="Georgia" panose="02040502050405020303" pitchFamily="18" charset="0"/>
              </a:rPr>
            </a:br>
            <a:r>
              <a:rPr lang="cs-CZ" altLang="sk-SK" sz="2400" b="1">
                <a:latin typeface="Georgia" panose="02040502050405020303" pitchFamily="18" charset="0"/>
              </a:rPr>
              <a:t>alebo na vysokej škole. </a:t>
            </a:r>
            <a:br>
              <a:rPr lang="sk-SK" altLang="sk-SK" sz="2000"/>
            </a:br>
            <a:endParaRPr lang="sk-SK" altLang="sk-SK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1C014E02-6486-4D68-8EB4-E721C7253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838"/>
          </a:xfrm>
        </p:spPr>
        <p:txBody>
          <a:bodyPr/>
          <a:lstStyle/>
          <a:p>
            <a:r>
              <a:rPr lang="sk-SK" altLang="sk-SK" sz="2800" b="1">
                <a:latin typeface="Georgia" panose="02040502050405020303" pitchFamily="18" charset="0"/>
              </a:rPr>
              <a:t>Kompetencie praktickej sestry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896C38-DE12-4781-93EB-4D7503D85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138" y="-315913"/>
            <a:ext cx="4183062" cy="6048376"/>
          </a:xfrm>
        </p:spPr>
        <p:txBody>
          <a:bodyPr/>
          <a:lstStyle/>
          <a:p>
            <a:pPr marL="0" indent="0">
              <a:buNone/>
              <a:defRPr/>
            </a:pPr>
            <a:endParaRPr lang="sk-SK" dirty="0"/>
          </a:p>
          <a:p>
            <a:pPr marL="0" indent="0">
              <a:buNone/>
              <a:defRPr/>
            </a:pPr>
            <a:endParaRPr lang="sk-SK" sz="2000" dirty="0">
              <a:latin typeface="Georgia" panose="02040502050405020303" pitchFamily="18" charset="0"/>
            </a:endParaRPr>
          </a:p>
          <a:p>
            <a:pPr marL="0" indent="0">
              <a:buNone/>
              <a:defRPr/>
            </a:pPr>
            <a:r>
              <a:rPr lang="sk-SK" sz="2400" dirty="0">
                <a:latin typeface="Georgia" panose="02040502050405020303" pitchFamily="18" charset="0"/>
              </a:rPr>
              <a:t>• vykonávanie hygienickej   starostlivosti</a:t>
            </a:r>
          </a:p>
          <a:p>
            <a:pPr marL="0" indent="0">
              <a:buNone/>
              <a:defRPr/>
            </a:pPr>
            <a:r>
              <a:rPr lang="sk-SK" sz="2400" dirty="0">
                <a:latin typeface="Georgia" panose="02040502050405020303" pitchFamily="18" charset="0"/>
              </a:rPr>
              <a:t>• meranie tlaku krvi, pulzu, dychu, telesnej teploty</a:t>
            </a:r>
          </a:p>
          <a:p>
            <a:pPr marL="0" indent="0">
              <a:buNone/>
              <a:defRPr/>
            </a:pPr>
            <a:r>
              <a:rPr lang="sk-SK" sz="2400" dirty="0">
                <a:latin typeface="Georgia" panose="02040502050405020303" pitchFamily="18" charset="0"/>
              </a:rPr>
              <a:t>• zhotovovanie EKG</a:t>
            </a:r>
          </a:p>
          <a:p>
            <a:pPr marL="0" indent="0">
              <a:buNone/>
              <a:defRPr/>
            </a:pPr>
            <a:r>
              <a:rPr lang="sk-SK" sz="2400" dirty="0">
                <a:latin typeface="Georgia" panose="02040502050405020303" pitchFamily="18" charset="0"/>
              </a:rPr>
              <a:t>• podávanie liekov (injekčne, inhalačne...)</a:t>
            </a:r>
          </a:p>
          <a:p>
            <a:pPr marL="0" indent="0">
              <a:buNone/>
              <a:defRPr/>
            </a:pPr>
            <a:r>
              <a:rPr lang="sk-SK" sz="2400" dirty="0">
                <a:latin typeface="Georgia" panose="02040502050405020303" pitchFamily="18" charset="0"/>
              </a:rPr>
              <a:t>• odoberanie krvi, moču</a:t>
            </a:r>
          </a:p>
          <a:p>
            <a:pPr marL="0" indent="0">
              <a:buNone/>
              <a:defRPr/>
            </a:pPr>
            <a:r>
              <a:rPr lang="sk-SK" sz="2400" dirty="0">
                <a:latin typeface="Georgia" panose="02040502050405020303" pitchFamily="18" charset="0"/>
              </a:rPr>
              <a:t>• ošetrovanie rán</a:t>
            </a:r>
          </a:p>
          <a:p>
            <a:pPr marL="0" indent="0">
              <a:buNone/>
              <a:defRPr/>
            </a:pPr>
            <a:r>
              <a:rPr lang="sk-SK" sz="2400" dirty="0">
                <a:latin typeface="Georgia" panose="02040502050405020303" pitchFamily="18" charset="0"/>
              </a:rPr>
              <a:t>• práca so zdravotníckou dokumentáciou</a:t>
            </a:r>
          </a:p>
          <a:p>
            <a:pPr>
              <a:defRPr/>
            </a:pPr>
            <a:endParaRPr lang="sk-SK" dirty="0"/>
          </a:p>
          <a:p>
            <a:pPr>
              <a:defRPr/>
            </a:pPr>
            <a:endParaRPr lang="sk-SK" dirty="0"/>
          </a:p>
          <a:p>
            <a:pPr>
              <a:defRPr/>
            </a:pPr>
            <a:endParaRPr lang="sk-SK" dirty="0"/>
          </a:p>
          <a:p>
            <a:pPr marL="0" indent="0">
              <a:buNone/>
              <a:defRPr/>
            </a:pPr>
            <a:endParaRPr lang="sk-SK" dirty="0"/>
          </a:p>
        </p:txBody>
      </p:sp>
      <p:pic>
        <p:nvPicPr>
          <p:cNvPr id="12292" name="Grafický objekt 3" descr="Pulz">
            <a:extLst>
              <a:ext uri="{FF2B5EF4-FFF2-40B4-BE49-F238E27FC236}">
                <a16:creationId xmlns:a16="http://schemas.microsoft.com/office/drawing/2014/main" id="{53742DA0-2E8D-4F55-B537-45334EC1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18605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Grafický objekt 5" descr="Ihla">
            <a:extLst>
              <a:ext uri="{FF2B5EF4-FFF2-40B4-BE49-F238E27FC236}">
                <a16:creationId xmlns:a16="http://schemas.microsoft.com/office/drawing/2014/main" id="{4683D7E3-F1A8-4C5B-B807-0153B067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48736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Zástupný objekt pre obsah 5">
            <a:extLst>
              <a:ext uri="{FF2B5EF4-FFF2-40B4-BE49-F238E27FC236}">
                <a16:creationId xmlns:a16="http://schemas.microsoft.com/office/drawing/2014/main" id="{54F1C949-D33D-4B4B-A00C-D81A4A1559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731838"/>
            <a:ext cx="3016250" cy="4525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9A4DC929-9764-49E9-B4FC-5E8C5CF90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858838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Spôsobilosť praktickej sestry</a:t>
            </a:r>
          </a:p>
        </p:txBody>
      </p:sp>
      <p:sp>
        <p:nvSpPr>
          <p:cNvPr id="13315" name="Zástupný objekt pre obsah 3">
            <a:extLst>
              <a:ext uri="{FF2B5EF4-FFF2-40B4-BE49-F238E27FC236}">
                <a16:creationId xmlns:a16="http://schemas.microsoft.com/office/drawing/2014/main" id="{EAF992E3-CDFA-410B-B0BE-2B084DE883D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140200" y="1268417"/>
            <a:ext cx="4546600" cy="51133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k-SK" altLang="sk-SK" sz="2400">
                <a:latin typeface="Georgia" panose="02040502050405020303" pitchFamily="18" charset="0"/>
              </a:rPr>
              <a:t>Vykonávať ošetrovateľské, asistentské, administratívne činnosti a úlohy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altLang="sk-SK" sz="2400">
                <a:latin typeface="Georgia" panose="02040502050405020303" pitchFamily="18" charset="0"/>
              </a:rPr>
              <a:t>v preventívnom, diagnostickom a liečebnom režime zdravotnej starostlivosti  v zdravotníckych zariadeniach a zariadeniach poskytujúcich sociálne služby. </a:t>
            </a:r>
          </a:p>
        </p:txBody>
      </p:sp>
      <p:pic>
        <p:nvPicPr>
          <p:cNvPr id="13316" name="Zástupný objekt pre obsah 4">
            <a:extLst>
              <a:ext uri="{FF2B5EF4-FFF2-40B4-BE49-F238E27FC236}">
                <a16:creationId xmlns:a16="http://schemas.microsoft.com/office/drawing/2014/main" id="{4FB4EFB3-37B9-48D9-8C13-99C5E4967C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65229"/>
            <a:ext cx="3084512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06EBB26-47A2-495E-97C5-123BAB6FA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5546"/>
            <a:ext cx="8229600" cy="1212298"/>
          </a:xfrm>
          <a:extLst/>
        </p:spPr>
        <p:txBody>
          <a:bodyPr/>
          <a:lstStyle/>
          <a:p>
            <a:pPr>
              <a:defRPr/>
            </a:pPr>
            <a:r>
              <a:rPr lang="sk-SK" altLang="sk-SK" sz="2400" dirty="0">
                <a:highlight>
                  <a:srgbClr val="FFFF00"/>
                </a:highlight>
                <a:latin typeface="Georgia Pro Black" panose="02040A02050405020203" pitchFamily="18" charset="0"/>
              </a:rPr>
              <a:t>Kritériá prijímacieho konania  pre študijný odbor: farmaceutický a zdravotnícky laborant</a:t>
            </a:r>
          </a:p>
        </p:txBody>
      </p:sp>
      <p:sp>
        <p:nvSpPr>
          <p:cNvPr id="15363" name="Zástupný objekt pre obsah 2">
            <a:extLst>
              <a:ext uri="{FF2B5EF4-FFF2-40B4-BE49-F238E27FC236}">
                <a16:creationId xmlns:a16="http://schemas.microsoft.com/office/drawing/2014/main" id="{B355DE70-6050-4F82-B054-90BC514B10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764705"/>
            <a:ext cx="8075240" cy="609329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sk-SK" altLang="sk-SK" dirty="0"/>
              <a:t>•</a:t>
            </a:r>
            <a:r>
              <a:rPr lang="sk-SK" altLang="sk-SK" sz="2000" dirty="0">
                <a:latin typeface="Georgia Pro Black" panose="02040A02050405020203" pitchFamily="18" charset="0"/>
              </a:rPr>
              <a:t>písomný test SJL – 20 b (30 min.)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písomný test CHE – 20 b (30 min.)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prospech SJL – 144 b </a:t>
            </a:r>
            <a:r>
              <a:rPr lang="sk-SK" altLang="sk-SK" sz="1800" dirty="0">
                <a:latin typeface="Georgia Pro Black" panose="02040A02050405020203" pitchFamily="18" charset="0"/>
              </a:rPr>
              <a:t>(2. polrok 7. a 8. roč., 1. polrok 9. roč.)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prospech CHE – 144 b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prospech MAT – 48 b                                                                                 • prospech BIO –    96 b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úspech v olympiáde CHE – 5 b............(spolu 477 b) 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V prípade slovného hodnotenia sa vytvorí na základe stupnice kmeňovej ZŠ prevodový systém na klasifikáciu známkou.                                                                                                 • V prípade, že je uchádzač na konci klasifikačného obdobia hodnotený v niektorom predmete „absolvoval“, nahradí sa toto hodnotenie hodnotením známkou daného predmetu z najbližšieho polroka/roka.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 Podmienkou prijatia žiaka je úspešné ukončenie  9. ročníka ZŠ.</a:t>
            </a:r>
          </a:p>
          <a:p>
            <a:pPr marL="0" indent="0">
              <a:buFontTx/>
              <a:buNone/>
            </a:pPr>
            <a:endParaRPr lang="sk-SK" altLang="sk-SK" sz="2000" dirty="0">
              <a:latin typeface="Georgia Pro Black" panose="02040A02050405020203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objekt pre obsah 2">
            <a:extLst>
              <a:ext uri="{FF2B5EF4-FFF2-40B4-BE49-F238E27FC236}">
                <a16:creationId xmlns:a16="http://schemas.microsoft.com/office/drawing/2014/main" id="{58AECEF4-6A08-4FA5-B7EF-CB5CD89AA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0"/>
            <a:ext cx="8229600" cy="5943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k-SK" altLang="sk-SK" sz="2000" dirty="0">
                <a:latin typeface="Georgia Pro Black" panose="02040A02050405020203" pitchFamily="18" charset="0"/>
              </a:rPr>
              <a:t>• V prípade rovnakého počtu bodov uchádzačov sa prihliada na body: test CHE -&gt; prospech CHE -&gt; test SJL -&gt; prospech MAT -&gt; prospech BIO.</a:t>
            </a:r>
          </a:p>
          <a:p>
            <a:pPr marL="0" indent="0">
              <a:buFontTx/>
              <a:buNone/>
              <a:defRPr/>
            </a:pPr>
            <a:r>
              <a:rPr lang="sk-SK" altLang="sk-SK" sz="2000" dirty="0">
                <a:latin typeface="Georgia Pro Black" panose="02040A02050405020203" pitchFamily="18" charset="0"/>
              </a:rPr>
              <a:t>• Žiak, ktorý dosiahol v externom testovaní  žiakov  deviateho ročníka (Testovanie 9 2024) úspešnosť najmenej 80 % v každom z predmetov, bude prijatý bez prijímacej skúšky (477 b) !</a:t>
            </a:r>
          </a:p>
          <a:p>
            <a:pPr marL="0" indent="0">
              <a:buFontTx/>
              <a:buNone/>
              <a:defRPr/>
            </a:pPr>
            <a:r>
              <a:rPr lang="sk-SK" altLang="sk-SK" sz="2000" dirty="0">
                <a:latin typeface="Georgia Pro Black" panose="02040A02050405020203" pitchFamily="18" charset="0"/>
              </a:rPr>
              <a:t>• Poradovník uchádzačov 1. – 30/25. miesto,</a:t>
            </a:r>
            <a:r>
              <a:rPr lang="sk-SK" altLang="sk-SK" sz="2000" dirty="0"/>
              <a:t> </a:t>
            </a:r>
            <a:r>
              <a:rPr lang="sk-SK" altLang="sk-SK" sz="2000" dirty="0">
                <a:latin typeface="Georgia Pro Black" panose="02040A02050405020203" pitchFamily="18" charset="0"/>
              </a:rPr>
              <a:t>119 bodov a viac – splnenie podmienok prijímacieho konania.</a:t>
            </a:r>
          </a:p>
          <a:p>
            <a:pPr marL="0" indent="0">
              <a:buFontTx/>
              <a:buNone/>
              <a:defRPr/>
            </a:pPr>
            <a:r>
              <a:rPr lang="sk-SK" altLang="sk-SK" sz="2000" dirty="0">
                <a:latin typeface="Georgia Pro Black" panose="02040A02050405020203" pitchFamily="18" charset="0"/>
              </a:rPr>
              <a:t>• Náhradný termín pre uchádzačov, ktorí sa zo zdravotných dôvodov nemohli prijímacieho konania zúčastniť a boli riadne ospravedlnení bude realizovaný najneskôr do 31.08.2024.</a:t>
            </a:r>
          </a:p>
          <a:p>
            <a:pPr marL="0" indent="0">
              <a:buFontTx/>
              <a:buNone/>
              <a:defRPr/>
            </a:pPr>
            <a:r>
              <a:rPr lang="sk-SK" altLang="sk-SK" sz="2000" dirty="0">
                <a:latin typeface="Georgia Pro Black" panose="02040A02050405020203" pitchFamily="18" charset="0"/>
              </a:rPr>
              <a:t>  • 17. mája 2024 budú uchádzačom o štúdium zverejnené a zaslané výsledky prijímacieho konania.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sk-SK" altLang="sk-SK" sz="2000" dirty="0">
                <a:latin typeface="Georgia Pro Black" panose="02040A02050405020203" pitchFamily="18" charset="0"/>
              </a:rPr>
              <a:t>• Do 22. mája 2024 musí zákonný zástupca zaslať potvrdenie o nastúpení/nenastúpení prijatého žiaka na SZŠ v Trnave.</a:t>
            </a:r>
          </a:p>
          <a:p>
            <a:pPr marL="0" indent="0">
              <a:buFontTx/>
              <a:buNone/>
              <a:defRPr/>
            </a:pPr>
            <a:r>
              <a:rPr lang="sk-SK" altLang="sk-SK" sz="2000" dirty="0">
                <a:latin typeface="Georgia Pro Black" panose="02040A02050405020203" pitchFamily="18" charset="0"/>
              </a:rPr>
              <a:t>• Odvolať sa je možné do 5 dní od doručenia rozhodnutia riaditeľky školy.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D178B822-DEC7-49CC-A364-F8DA39C62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4" y="403225"/>
            <a:ext cx="9013825" cy="1081088"/>
          </a:xfrm>
        </p:spPr>
        <p:txBody>
          <a:bodyPr/>
          <a:lstStyle/>
          <a:p>
            <a:pPr algn="l"/>
            <a:r>
              <a:rPr lang="sk-SK" altLang="sk-SK" sz="2800" b="1">
                <a:latin typeface="Georgia" panose="02040502050405020303" pitchFamily="18" charset="0"/>
              </a:rPr>
              <a:t>Farmaceutický laborant sa uplatní </a:t>
            </a:r>
            <a:r>
              <a:rPr lang="sk-SK" altLang="sk-SK" sz="2800">
                <a:latin typeface="Georgia" panose="02040502050405020303" pitchFamily="18" charset="0"/>
              </a:rPr>
              <a:t>vo všetkých úsekoch lekárenskej starostlivosti – vo verejných i nemocničných lekárňach, v laboratóriách analýzy liečiv, </a:t>
            </a:r>
            <a:br>
              <a:rPr lang="sk-SK" altLang="sk-SK" sz="2800">
                <a:latin typeface="Georgia" panose="02040502050405020303" pitchFamily="18" charset="0"/>
              </a:rPr>
            </a:br>
            <a:r>
              <a:rPr lang="sk-SK" altLang="sk-SK" sz="2800">
                <a:latin typeface="Georgia" panose="02040502050405020303" pitchFamily="18" charset="0"/>
              </a:rPr>
              <a:t>vo výrobe, kontrole a distribúcii liečiv.</a:t>
            </a:r>
            <a:endParaRPr lang="sk-SK" altLang="sk-SK" sz="2400">
              <a:latin typeface="Georgia" panose="02040502050405020303" pitchFamily="18" charset="0"/>
            </a:endParaRPr>
          </a:p>
        </p:txBody>
      </p:sp>
      <p:sp>
        <p:nvSpPr>
          <p:cNvPr id="14339" name="Zástupný objekt pre text 2">
            <a:extLst>
              <a:ext uri="{FF2B5EF4-FFF2-40B4-BE49-F238E27FC236}">
                <a16:creationId xmlns:a16="http://schemas.microsoft.com/office/drawing/2014/main" id="{BFB38B26-4C90-4468-81DB-10B1FA634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0242" y="2924175"/>
            <a:ext cx="3868737" cy="1081088"/>
          </a:xfrm>
        </p:spPr>
        <p:txBody>
          <a:bodyPr/>
          <a:lstStyle/>
          <a:p>
            <a:endParaRPr lang="sk-SK" altLang="sk-SK"/>
          </a:p>
        </p:txBody>
      </p:sp>
      <p:pic>
        <p:nvPicPr>
          <p:cNvPr id="14341" name="Zástupný objekt pre obsah 6">
            <a:extLst>
              <a:ext uri="{FF2B5EF4-FFF2-40B4-BE49-F238E27FC236}">
                <a16:creationId xmlns:a16="http://schemas.microsoft.com/office/drawing/2014/main" id="{7F71FC38-9465-48BF-A7D0-22A4403314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33592"/>
            <a:ext cx="4030662" cy="2554287"/>
          </a:xfrm>
        </p:spPr>
      </p:pic>
      <p:pic>
        <p:nvPicPr>
          <p:cNvPr id="14342" name="Obrázok 10">
            <a:extLst>
              <a:ext uri="{FF2B5EF4-FFF2-40B4-BE49-F238E27FC236}">
                <a16:creationId xmlns:a16="http://schemas.microsoft.com/office/drawing/2014/main" id="{0C4408D3-3070-469C-A37A-28198E81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649788"/>
            <a:ext cx="2305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FEFB3E8-74F8-4D99-90FD-4522AA6233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79" y="2033592"/>
            <a:ext cx="3887788" cy="360694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759968E-BDB4-40F0-B767-FD3F6C295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sk-SK" altLang="sk-SK" sz="3200" b="1">
                <a:latin typeface="Georgia" panose="02040502050405020303" pitchFamily="18" charset="0"/>
              </a:rPr>
              <a:t>Kompetencie farmaceutického laboranta</a:t>
            </a:r>
          </a:p>
        </p:txBody>
      </p:sp>
      <p:sp>
        <p:nvSpPr>
          <p:cNvPr id="15363" name="Zástupný objekt pre obsah 2">
            <a:extLst>
              <a:ext uri="{FF2B5EF4-FFF2-40B4-BE49-F238E27FC236}">
                <a16:creationId xmlns:a16="http://schemas.microsoft.com/office/drawing/2014/main" id="{7E46887D-D69A-4C04-AE46-BEC2577C92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25542"/>
            <a:ext cx="8229600" cy="5000625"/>
          </a:xfrm>
        </p:spPr>
        <p:txBody>
          <a:bodyPr/>
          <a:lstStyle/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Vykonávať základné odborné práce spojené 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s prácou pri príprave liekov, pri kontrole liečiv, 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pri výdaji voľnopredajných liekov a zdravotníckych pomôcok.</a:t>
            </a:r>
          </a:p>
          <a:p>
            <a:pPr marL="0" indent="0">
              <a:buNone/>
            </a:pPr>
            <a:endParaRPr lang="sk-SK" altLang="sk-SK" sz="2800">
              <a:latin typeface="Georgia" panose="02040502050405020303" pitchFamily="18" charset="0"/>
            </a:endParaRPr>
          </a:p>
        </p:txBody>
      </p:sp>
      <p:pic>
        <p:nvPicPr>
          <p:cNvPr id="15364" name="Obrázok 4">
            <a:extLst>
              <a:ext uri="{FF2B5EF4-FFF2-40B4-BE49-F238E27FC236}">
                <a16:creationId xmlns:a16="http://schemas.microsoft.com/office/drawing/2014/main" id="{2C78001C-9653-4B62-94AF-824CC7DE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42" y="3213100"/>
            <a:ext cx="33115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ok 6">
            <a:extLst>
              <a:ext uri="{FF2B5EF4-FFF2-40B4-BE49-F238E27FC236}">
                <a16:creationId xmlns:a16="http://schemas.microsoft.com/office/drawing/2014/main" id="{58FADBC1-9A2E-4492-A93B-BA58613A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852738"/>
            <a:ext cx="24193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6106053-89A4-481A-91CC-47AB4265F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47700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Spôsobilosti  farmaceutického laboranta</a:t>
            </a:r>
          </a:p>
        </p:txBody>
      </p:sp>
      <p:sp>
        <p:nvSpPr>
          <p:cNvPr id="16387" name="Zástupný objekt pre obsah 3">
            <a:extLst>
              <a:ext uri="{FF2B5EF4-FFF2-40B4-BE49-F238E27FC236}">
                <a16:creationId xmlns:a16="http://schemas.microsoft.com/office/drawing/2014/main" id="{6FB9DB1D-688C-4E9E-A8E3-427E9C33C48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140200" y="1557342"/>
            <a:ext cx="4546600" cy="3959225"/>
          </a:xfrm>
        </p:spPr>
        <p:txBody>
          <a:bodyPr/>
          <a:lstStyle/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extrahovať účinné látky z rastlinných drog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pripravovať individuálne pripravované lieky podľa receptu alebo SFK – roztoky, krémy, masti, čapíky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teoreticky poznať mechanizmy účinkov liečiv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analyzovať účinné látky</a:t>
            </a:r>
          </a:p>
        </p:txBody>
      </p:sp>
      <p:pic>
        <p:nvPicPr>
          <p:cNvPr id="16388" name="Zástupný objekt pre obsah 4">
            <a:extLst>
              <a:ext uri="{FF2B5EF4-FFF2-40B4-BE49-F238E27FC236}">
                <a16:creationId xmlns:a16="http://schemas.microsoft.com/office/drawing/2014/main" id="{F4557D90-05AE-4033-B946-797F7C5A43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65229"/>
            <a:ext cx="3302000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CDD099DD-0240-4566-913B-CBF4021A53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4" y="115892"/>
            <a:ext cx="9013825" cy="1081087"/>
          </a:xfrm>
        </p:spPr>
        <p:txBody>
          <a:bodyPr/>
          <a:lstStyle/>
          <a:p>
            <a:pPr algn="l"/>
            <a:r>
              <a:rPr lang="sk-SK" altLang="sk-SK" sz="2800" b="1">
                <a:latin typeface="Georgia" panose="02040502050405020303" pitchFamily="18" charset="0"/>
              </a:rPr>
              <a:t>Zdravotnícky laborant sa uplatní </a:t>
            </a:r>
            <a:r>
              <a:rPr lang="sk-SK" altLang="sk-SK" sz="2800">
                <a:latin typeface="Georgia" panose="02040502050405020303" pitchFamily="18" charset="0"/>
              </a:rPr>
              <a:t>v zariadeniach spoločných vyšetrovacích metód a zložiek,  </a:t>
            </a:r>
            <a:br>
              <a:rPr lang="sk-SK" altLang="sk-SK" sz="2800">
                <a:latin typeface="Georgia" panose="02040502050405020303" pitchFamily="18" charset="0"/>
              </a:rPr>
            </a:br>
            <a:r>
              <a:rPr lang="sk-SK" altLang="sk-SK" sz="2800">
                <a:latin typeface="Georgia" panose="02040502050405020303" pitchFamily="18" charset="0"/>
              </a:rPr>
              <a:t>na pracoviskách verejného zdravotníctva.</a:t>
            </a:r>
            <a:endParaRPr lang="sk-SK" altLang="sk-SK" sz="2400">
              <a:latin typeface="Georgia" panose="02040502050405020303" pitchFamily="18" charset="0"/>
            </a:endParaRPr>
          </a:p>
        </p:txBody>
      </p:sp>
      <p:sp>
        <p:nvSpPr>
          <p:cNvPr id="17411" name="Zástupný objekt pre text 2">
            <a:extLst>
              <a:ext uri="{FF2B5EF4-FFF2-40B4-BE49-F238E27FC236}">
                <a16:creationId xmlns:a16="http://schemas.microsoft.com/office/drawing/2014/main" id="{2F793D53-C4F7-47A1-835E-BA2FA64FE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4650" y="2924175"/>
            <a:ext cx="3868738" cy="1081088"/>
          </a:xfrm>
        </p:spPr>
        <p:txBody>
          <a:bodyPr/>
          <a:lstStyle/>
          <a:p>
            <a:endParaRPr lang="sk-SK" altLang="sk-SK"/>
          </a:p>
        </p:txBody>
      </p:sp>
      <p:sp>
        <p:nvSpPr>
          <p:cNvPr id="17412" name="Zástupný objekt pre text 4">
            <a:extLst>
              <a:ext uri="{FF2B5EF4-FFF2-40B4-BE49-F238E27FC236}">
                <a16:creationId xmlns:a16="http://schemas.microsoft.com/office/drawing/2014/main" id="{8CCCB163-F726-47E0-A5CE-10A42A6A2B5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29150" y="2924179"/>
            <a:ext cx="3887788" cy="504825"/>
          </a:xfrm>
        </p:spPr>
        <p:txBody>
          <a:bodyPr/>
          <a:lstStyle/>
          <a:p>
            <a:endParaRPr lang="sk-SK" altLang="sk-SK"/>
          </a:p>
        </p:txBody>
      </p:sp>
      <p:pic>
        <p:nvPicPr>
          <p:cNvPr id="17413" name="Zástupný objekt pre obsah 4">
            <a:extLst>
              <a:ext uri="{FF2B5EF4-FFF2-40B4-BE49-F238E27FC236}">
                <a16:creationId xmlns:a16="http://schemas.microsoft.com/office/drawing/2014/main" id="{6FB7A48E-AEA4-4B5A-8DD3-A6542941975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3" y="1887542"/>
            <a:ext cx="4552950" cy="3125787"/>
          </a:xfrm>
        </p:spPr>
      </p:pic>
      <p:pic>
        <p:nvPicPr>
          <p:cNvPr id="17414" name="Zástupný objekt pre obsah 8">
            <a:extLst>
              <a:ext uri="{FF2B5EF4-FFF2-40B4-BE49-F238E27FC236}">
                <a16:creationId xmlns:a16="http://schemas.microsoft.com/office/drawing/2014/main" id="{297E3A7E-9456-4D74-86C8-AE64F76FF7A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0617" y="1412875"/>
            <a:ext cx="3616325" cy="47767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01CBB34E-EFB7-43ED-AB33-7E2566A77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36715"/>
            <a:ext cx="8229600" cy="5472013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STREDNÁ ZDRAVOTNÍCKA ŠKOLA</a:t>
            </a: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Daxnerova č. 6 </a:t>
            </a: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917 92 TRNAVA </a:t>
            </a: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br>
              <a:rPr lang="sk-SK" altLang="sk-SK" sz="2400" b="1" dirty="0">
                <a:latin typeface="Georgia" panose="02040502050405020303" pitchFamily="18" charset="0"/>
              </a:rPr>
            </a:br>
            <a:r>
              <a:rPr lang="sk-SK" altLang="sk-SK" sz="2400" dirty="0">
                <a:latin typeface="Georgia" panose="02040502050405020303" pitchFamily="18" charset="0"/>
              </a:rPr>
              <a:t>e-mail školy: </a:t>
            </a:r>
            <a:r>
              <a:rPr lang="sk-SK" altLang="sk-SK" sz="2400" b="1" u="sng" dirty="0">
                <a:latin typeface="Georgia" panose="02040502050405020303" pitchFamily="18" charset="0"/>
                <a:hlinkClick r:id="rId2"/>
              </a:rPr>
              <a:t>szstt@zupa-tt.sk</a:t>
            </a:r>
            <a:br>
              <a:rPr lang="sk-SK" altLang="sk-SK" sz="2400" dirty="0">
                <a:latin typeface="Georgia" panose="02040502050405020303" pitchFamily="18" charset="0"/>
              </a:rPr>
            </a:br>
            <a:r>
              <a:rPr lang="sk-SK" altLang="sk-SK" sz="2400" dirty="0">
                <a:latin typeface="Georgia" panose="02040502050405020303" pitchFamily="18" charset="0"/>
              </a:rPr>
              <a:t>Telefón:</a:t>
            </a:r>
            <a:r>
              <a:rPr lang="sk-SK" altLang="sk-SK" sz="2400" b="1" dirty="0">
                <a:latin typeface="Georgia" panose="02040502050405020303" pitchFamily="18" charset="0"/>
              </a:rPr>
              <a:t>+421 33 5914133 - spojovateľka </a:t>
            </a:r>
            <a:br>
              <a:rPr lang="sk-SK" altLang="sk-SK" sz="2400" b="1" dirty="0">
                <a:latin typeface="Georgia" panose="02040502050405020303" pitchFamily="18" charset="0"/>
              </a:rPr>
            </a:br>
            <a:r>
              <a:rPr lang="sk-SK" altLang="sk-SK" sz="2400" b="1" dirty="0">
                <a:latin typeface="Georgia" panose="02040502050405020303" pitchFamily="18" charset="0"/>
              </a:rPr>
              <a:t>              +421 33 5914140 - fax </a:t>
            </a:r>
            <a:br>
              <a:rPr lang="sk-SK" altLang="sk-SK" sz="2400" b="1" dirty="0">
                <a:latin typeface="Georgia" panose="02040502050405020303" pitchFamily="18" charset="0"/>
              </a:rPr>
            </a:br>
            <a:br>
              <a:rPr lang="sk-SK" altLang="sk-SK" sz="2400" dirty="0">
                <a:latin typeface="Georgia" panose="02040502050405020303" pitchFamily="18" charset="0"/>
              </a:rPr>
            </a:br>
            <a:r>
              <a:rPr lang="sk-SK" altLang="sk-SK" sz="2400" b="1" dirty="0">
                <a:latin typeface="Georgia" panose="02040502050405020303" pitchFamily="18" charset="0"/>
              </a:rPr>
              <a:t>Dôležité informácie nájdete na: </a:t>
            </a:r>
            <a:r>
              <a:rPr lang="sk-SK" altLang="sk-SK" sz="2400" b="1" u="sng" dirty="0">
                <a:latin typeface="Georgia" panose="02040502050405020303" pitchFamily="18" charset="0"/>
              </a:rPr>
              <a:t>https://szstt.edupage.org/text19/</a:t>
            </a:r>
            <a:br>
              <a:rPr lang="sk-SK" altLang="sk-SK" sz="2400" b="1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sekretariát školy:</a:t>
            </a:r>
            <a:r>
              <a:rPr lang="sk-SK" altLang="sk-SK" sz="2800" b="1" dirty="0">
                <a:latin typeface="Georgia" panose="02040502050405020303" pitchFamily="18" charset="0"/>
              </a:rPr>
              <a:t>+</a:t>
            </a:r>
            <a:r>
              <a:rPr lang="sk-SK" altLang="sk-SK" sz="2800" b="1" dirty="0">
                <a:highlight>
                  <a:srgbClr val="FFFF00"/>
                </a:highlight>
                <a:latin typeface="Georgia" panose="02040502050405020303" pitchFamily="18" charset="0"/>
              </a:rPr>
              <a:t>421 33 5914161</a:t>
            </a:r>
            <a:r>
              <a:rPr lang="sk-SK" altLang="sk-SK" b="1" dirty="0"/>
              <a:t> </a:t>
            </a:r>
            <a:br>
              <a:rPr lang="sk-SK" altLang="sk-SK" sz="2400" b="1" dirty="0">
                <a:latin typeface="Georgia" panose="02040502050405020303" pitchFamily="18" charset="0"/>
              </a:rPr>
            </a:br>
            <a:r>
              <a:rPr lang="sk-SK" altLang="sk-SK" sz="2400" b="1" dirty="0">
                <a:latin typeface="Georgia" panose="02040502050405020303" pitchFamily="18" charset="0"/>
              </a:rPr>
              <a:t>hlavata.veronika@zupa-tt.sk</a:t>
            </a:r>
            <a:br>
              <a:rPr lang="sk-SK" altLang="sk-SK" sz="2400" b="1" dirty="0">
                <a:latin typeface="Georgia" panose="02040502050405020303" pitchFamily="18" charset="0"/>
              </a:rPr>
            </a:br>
            <a:br>
              <a:rPr lang="sk-SK" altLang="sk-SK" sz="2000" b="1" dirty="0">
                <a:latin typeface="Georgia" panose="02040502050405020303" pitchFamily="18" charset="0"/>
              </a:rPr>
            </a:br>
            <a:br>
              <a:rPr lang="sk-SK" altLang="sk-SK" sz="2000" b="1" dirty="0">
                <a:latin typeface="Georgia" panose="02040502050405020303" pitchFamily="18" charset="0"/>
              </a:rPr>
            </a:br>
            <a:br>
              <a:rPr lang="sk-SK" altLang="sk-SK" sz="2800" b="1" dirty="0">
                <a:latin typeface="Georgia" panose="02040502050405020303" pitchFamily="18" charset="0"/>
              </a:rPr>
            </a:br>
            <a:endParaRPr lang="sk-SK" altLang="sk-SK" sz="2800" dirty="0"/>
          </a:p>
        </p:txBody>
      </p:sp>
      <p:pic>
        <p:nvPicPr>
          <p:cNvPr id="4099" name="Grafický objekt 2" descr="Lupa">
            <a:extLst>
              <a:ext uri="{FF2B5EF4-FFF2-40B4-BE49-F238E27FC236}">
                <a16:creationId xmlns:a16="http://schemas.microsoft.com/office/drawing/2014/main" id="{5214713F-10EA-49B9-9B3E-5EADDDBC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9" y="3284538"/>
            <a:ext cx="1223963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Grafický objekt 4" descr="Prijímač">
            <a:extLst>
              <a:ext uri="{FF2B5EF4-FFF2-40B4-BE49-F238E27FC236}">
                <a16:creationId xmlns:a16="http://schemas.microsoft.com/office/drawing/2014/main" id="{3F21ADA8-ACE4-46E4-B0BD-D93E5C41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535242"/>
            <a:ext cx="7493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Grafický objekt 6" descr="E-mail">
            <a:extLst>
              <a:ext uri="{FF2B5EF4-FFF2-40B4-BE49-F238E27FC236}">
                <a16:creationId xmlns:a16="http://schemas.microsoft.com/office/drawing/2014/main" id="{CD561612-2289-4827-9199-BDB8A53C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36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39BC85EE-666B-41AD-9B41-FECF10BC6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50813"/>
            <a:ext cx="8229600" cy="850900"/>
          </a:xfrm>
        </p:spPr>
        <p:txBody>
          <a:bodyPr/>
          <a:lstStyle/>
          <a:p>
            <a:r>
              <a:rPr lang="sk-SK" altLang="sk-SK" sz="3200" b="1">
                <a:latin typeface="Georgia" panose="02040502050405020303" pitchFamily="18" charset="0"/>
              </a:rPr>
              <a:t>Kompetencie zdravotníckeho laboranta</a:t>
            </a:r>
          </a:p>
        </p:txBody>
      </p:sp>
      <p:sp>
        <p:nvSpPr>
          <p:cNvPr id="18435" name="Zástupný objekt pre obsah 2">
            <a:extLst>
              <a:ext uri="{FF2B5EF4-FFF2-40B4-BE49-F238E27FC236}">
                <a16:creationId xmlns:a16="http://schemas.microsoft.com/office/drawing/2014/main" id="{455556CB-DFCF-43D1-A7DF-E9E5BF4192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01713"/>
            <a:ext cx="8229600" cy="5124450"/>
          </a:xfrm>
        </p:spPr>
        <p:txBody>
          <a:bodyPr/>
          <a:lstStyle/>
          <a:p>
            <a:pPr marL="0" indent="0">
              <a:buNone/>
            </a:pPr>
            <a:r>
              <a:rPr lang="sk-SK" altLang="sk-SK" sz="2400">
                <a:latin typeface="Georgia" panose="02040502050405020303" pitchFamily="18" charset="0"/>
              </a:rPr>
              <a:t>Vykonávať základné laboratórne činnosti na pracoviskách laboratórnej medicíny v oblasti klinickej biochémie, hematológie, transfuziológie, cytológie, histológie, imunológie, toxikológie, genetiky a i.</a:t>
            </a:r>
          </a:p>
          <a:p>
            <a:pPr marL="0" indent="0">
              <a:buNone/>
            </a:pPr>
            <a:endParaRPr lang="sk-SK" altLang="sk-SK" sz="2800">
              <a:latin typeface="Georgia" panose="02040502050405020303" pitchFamily="18" charset="0"/>
            </a:endParaRPr>
          </a:p>
        </p:txBody>
      </p:sp>
      <p:pic>
        <p:nvPicPr>
          <p:cNvPr id="18436" name="Obrázok 2">
            <a:extLst>
              <a:ext uri="{FF2B5EF4-FFF2-40B4-BE49-F238E27FC236}">
                <a16:creationId xmlns:a16="http://schemas.microsoft.com/office/drawing/2014/main" id="{4DC28BB8-EAE9-4CCC-A293-933416800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11392"/>
            <a:ext cx="295275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ok 4">
            <a:extLst>
              <a:ext uri="{FF2B5EF4-FFF2-40B4-BE49-F238E27FC236}">
                <a16:creationId xmlns:a16="http://schemas.microsoft.com/office/drawing/2014/main" id="{D27E50A8-2CEF-4FF0-9900-37891127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2668592"/>
            <a:ext cx="342265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ok 6">
            <a:extLst>
              <a:ext uri="{FF2B5EF4-FFF2-40B4-BE49-F238E27FC236}">
                <a16:creationId xmlns:a16="http://schemas.microsoft.com/office/drawing/2014/main" id="{45733DA8-B842-4873-8585-4F0C5238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4" y="2668588"/>
            <a:ext cx="20939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27DD1B6D-2845-408B-B8DA-666AD3EB4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349250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Spôsobilosti  zdravotníckeho laboranta</a:t>
            </a:r>
          </a:p>
        </p:txBody>
      </p:sp>
      <p:sp>
        <p:nvSpPr>
          <p:cNvPr id="19459" name="Zástupný objekt pre obsah 3">
            <a:extLst>
              <a:ext uri="{FF2B5EF4-FFF2-40B4-BE49-F238E27FC236}">
                <a16:creationId xmlns:a16="http://schemas.microsoft.com/office/drawing/2014/main" id="{3F266068-BC7F-4348-A021-792806F27CC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0" y="1125542"/>
            <a:ext cx="4114800" cy="4391025"/>
          </a:xfrm>
        </p:spPr>
        <p:txBody>
          <a:bodyPr/>
          <a:lstStyle/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vyšetrovať zložky krvi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vyšetrovať moč a stolicu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spracovať a zafarbiť tkanivá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vykonávať laboratórnu diagnostiku mikroorganizmov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• ovládať údržbu a prácu 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s laboratórnymi prístrojmi</a:t>
            </a:r>
          </a:p>
        </p:txBody>
      </p:sp>
      <p:pic>
        <p:nvPicPr>
          <p:cNvPr id="19460" name="Zástupný objekt pre obsah 4">
            <a:extLst>
              <a:ext uri="{FF2B5EF4-FFF2-40B4-BE49-F238E27FC236}">
                <a16:creationId xmlns:a16="http://schemas.microsoft.com/office/drawing/2014/main" id="{87281009-CFAE-4C6A-AC13-E469C08D054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508000"/>
            <a:ext cx="2592388" cy="3816350"/>
          </a:xfrm>
        </p:spPr>
      </p:pic>
      <p:pic>
        <p:nvPicPr>
          <p:cNvPr id="19461" name="Obrázok 2">
            <a:extLst>
              <a:ext uri="{FF2B5EF4-FFF2-40B4-BE49-F238E27FC236}">
                <a16:creationId xmlns:a16="http://schemas.microsoft.com/office/drawing/2014/main" id="{100F7380-60CC-4E34-AF68-B91244D19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42" y="4156079"/>
            <a:ext cx="322897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CFF22-35EB-4753-8135-34213F8E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903237"/>
          </a:xfrm>
          <a:extLst/>
        </p:spPr>
        <p:txBody>
          <a:bodyPr/>
          <a:lstStyle/>
          <a:p>
            <a:pPr>
              <a:defRPr/>
            </a:pPr>
            <a:r>
              <a:rPr lang="sk-SK" altLang="sk-SK" sz="2400" dirty="0">
                <a:highlight>
                  <a:srgbClr val="FFFF00"/>
                </a:highlight>
                <a:latin typeface="Georgia Pro Black" panose="02040A02050405020203" pitchFamily="18" charset="0"/>
              </a:rPr>
              <a:t>Kritériá prijímacieho konania pre študijný odbor masér</a:t>
            </a:r>
            <a:endParaRPr lang="sk-SK" sz="2400" dirty="0"/>
          </a:p>
        </p:txBody>
      </p:sp>
      <p:sp>
        <p:nvSpPr>
          <p:cNvPr id="23555" name="Zástupný objekt pre obsah 2">
            <a:extLst>
              <a:ext uri="{FF2B5EF4-FFF2-40B4-BE49-F238E27FC236}">
                <a16:creationId xmlns:a16="http://schemas.microsoft.com/office/drawing/2014/main" id="{5D7FA89C-48AA-4FB3-AC90-DD3D77218F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549275"/>
            <a:ext cx="8229600" cy="59753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talentová skúška -- 50 b (modelovanie, práca s drôtom, sed-ľah, gymnastická zostava, vytrvalostný člnkový beh) – podmienka – bez nej sa nepostupuje ďalej (160 min.)                                                                                                   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písomný test SJL – 20 b (30 min.)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písomný test BIO – 20 b (30 min.)</a:t>
            </a:r>
          </a:p>
          <a:p>
            <a:pPr marL="0" indent="0">
              <a:buFontTx/>
              <a:buNone/>
            </a:pPr>
            <a:r>
              <a:rPr lang="sk-SK" altLang="sk-SK" sz="2400" dirty="0"/>
              <a:t>•</a:t>
            </a:r>
            <a:r>
              <a:rPr lang="sk-SK" altLang="sk-SK" sz="1800" dirty="0"/>
              <a:t> </a:t>
            </a:r>
            <a:r>
              <a:rPr lang="sk-SK" altLang="sk-SK" sz="1800" dirty="0">
                <a:latin typeface="Georgia Pro Black" panose="02040A02050405020203" pitchFamily="18" charset="0"/>
              </a:rPr>
              <a:t>prospech SJL – 144 b (2. polrok 7. a 8. roč., 1. polrok 9. roč.)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prospech BIO – 144 b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prospech MAT – 48 b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prospech CHE – 48 b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úspech v olympiáde BIO – 5 b......(spolu 479 b).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V prípade slovného hodnotenia sa vytvorí na  základe stupnice kmeňovej ZŠ prevodový systém na klasifikáciu známkou.</a:t>
            </a:r>
          </a:p>
          <a:p>
            <a:pPr marL="0" indent="0">
              <a:buFontTx/>
              <a:buNone/>
            </a:pPr>
            <a:r>
              <a:rPr lang="sk-SK" altLang="sk-SK" sz="1800" dirty="0">
                <a:latin typeface="Georgia Pro Black" panose="02040A02050405020203" pitchFamily="18" charset="0"/>
              </a:rPr>
              <a:t>• V prípade, že je uchádzač na konci klasifikačného obdobia hodnotený v niektorom predmete „absolvoval“, nahradí sa toto hodnotenie hodnotením známkou daného predmetu z najbližšieho polroka/roka.</a:t>
            </a:r>
          </a:p>
          <a:p>
            <a:pPr marL="0" indent="0">
              <a:buNone/>
            </a:pPr>
            <a:r>
              <a:rPr lang="sk-SK" altLang="sk-SK" sz="1600" dirty="0">
                <a:latin typeface="Georgia Pro Black" panose="02040A02050405020203" pitchFamily="18" charset="0"/>
              </a:rPr>
              <a:t>• V prípade rovnakého počtu bodov uchádzačov sa prihliada na body: </a:t>
            </a:r>
            <a:r>
              <a:rPr lang="sk-SK" altLang="sk-SK" sz="1600" dirty="0" err="1">
                <a:latin typeface="Georgia Pro Black" panose="02040A02050405020203" pitchFamily="18" charset="0"/>
              </a:rPr>
              <a:t>talentovka</a:t>
            </a:r>
            <a:r>
              <a:rPr lang="sk-SK" altLang="sk-SK" sz="1600" dirty="0">
                <a:latin typeface="Georgia Pro Black" panose="02040A02050405020203" pitchFamily="18" charset="0"/>
              </a:rPr>
              <a:t> -&gt;test BIO -&gt; prospech BIO-&gt; test SJL -&gt; prospech MAT -&gt; prospech CHE.</a:t>
            </a:r>
          </a:p>
          <a:p>
            <a:pPr marL="0" indent="0">
              <a:buFontTx/>
              <a:buNone/>
            </a:pPr>
            <a:endParaRPr lang="sk-SK" altLang="sk-SK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6745D8-32B9-4BA6-B83D-E394BB46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-32084"/>
            <a:ext cx="8229600" cy="61261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•</a:t>
            </a:r>
            <a:r>
              <a:rPr lang="sk-SK" altLang="sk-SK" sz="1800" dirty="0"/>
              <a:t> </a:t>
            </a:r>
            <a:r>
              <a:rPr lang="sk-SK" altLang="sk-SK" sz="1800" dirty="0">
                <a:latin typeface="Georgia Pro Black" panose="02040A02050405020203" pitchFamily="18" charset="0"/>
              </a:rPr>
              <a:t>Žiak, ktorý dosiahol v externom testovaní  žiakov  deviateho ročníka (Testovanie 9 2024) úspešnosť najmenej 80 % v každom z predmetov, bude prijatý bez prijímacej skúšky, no musí spraviť talentovú skúšku !</a:t>
            </a:r>
          </a:p>
          <a:p>
            <a:pPr marL="0" indent="0"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• Poradovník uchádzačov 1. – 30. miesto,</a:t>
            </a:r>
            <a:r>
              <a:rPr lang="sk-SK" altLang="sk-SK" sz="1800" dirty="0"/>
              <a:t> </a:t>
            </a:r>
            <a:r>
              <a:rPr lang="sk-SK" altLang="sk-SK" sz="1800" dirty="0">
                <a:latin typeface="Georgia Pro Black" panose="02040A02050405020203" pitchFamily="18" charset="0"/>
              </a:rPr>
              <a:t>120 bodov a viac – splnenie podmienok prijímacieho konania,</a:t>
            </a:r>
          </a:p>
          <a:p>
            <a:pPr marL="0" indent="0">
              <a:buFontTx/>
              <a:buNone/>
              <a:defRPr/>
            </a:pPr>
            <a:r>
              <a:rPr lang="sk-SK" altLang="sk-SK" sz="1800" dirty="0" err="1">
                <a:latin typeface="Georgia Pro Black" panose="02040A02050405020203" pitchFamily="18" charset="0"/>
              </a:rPr>
              <a:t>talentovka</a:t>
            </a:r>
            <a:r>
              <a:rPr lang="sk-SK" altLang="sk-SK" sz="1800" dirty="0">
                <a:latin typeface="Georgia Pro Black" panose="02040A02050405020203" pitchFamily="18" charset="0"/>
              </a:rPr>
              <a:t> minimálne 18 bodov, za každú časť aspoň 2 body.</a:t>
            </a:r>
          </a:p>
          <a:p>
            <a:pPr marL="0" indent="0"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• Podmienkou prijatia žiaka je úspešné ukončenie 9. ročníka ZŠ.</a:t>
            </a:r>
          </a:p>
          <a:p>
            <a:pPr marL="0" indent="0"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• Náhradný termín pre uchádzačov, ktorí sa zo zdravotných dôvodov nemohli prijímacieho konania zúčastniť a boli riadne ospravedlnení bude realizovaný najneskôr do 31. 08.2024.</a:t>
            </a:r>
          </a:p>
          <a:p>
            <a:pPr marL="0" indent="0"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  • 17. mája 2024 budú záujemcom o štúdium zverejnené a zaslané výsledky prijímacieho konania.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• Do 22. mája 2024 musí zákonný zástupca žiaka zaslať potvrdenie o nastúpení/nenastúpení prijatého žiaka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na SZŠ v Trnave.</a:t>
            </a:r>
          </a:p>
          <a:p>
            <a:pPr marL="0" indent="0">
              <a:buFontTx/>
              <a:buNone/>
              <a:defRPr/>
            </a:pPr>
            <a:r>
              <a:rPr lang="sk-SK" altLang="sk-SK" sz="1800" dirty="0">
                <a:latin typeface="Georgia Pro Black" panose="02040A02050405020203" pitchFamily="18" charset="0"/>
              </a:rPr>
              <a:t>• Odvolať sa je možné do 5 dní od doručenia rozhodnutia riaditeľky školy.</a:t>
            </a:r>
          </a:p>
          <a:p>
            <a:pPr marL="0" indent="0">
              <a:buFontTx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CF858C70-C910-41C5-B74F-379B4C10E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692150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Spôsobilosť maséra</a:t>
            </a:r>
          </a:p>
        </p:txBody>
      </p:sp>
      <p:sp>
        <p:nvSpPr>
          <p:cNvPr id="21507" name="Zástupný objekt pre obsah 3">
            <a:extLst>
              <a:ext uri="{FF2B5EF4-FFF2-40B4-BE49-F238E27FC236}">
                <a16:creationId xmlns:a16="http://schemas.microsoft.com/office/drawing/2014/main" id="{FAFC794A-6231-45FE-985C-1670795BB6D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140200" y="620713"/>
            <a:ext cx="4546600" cy="4895850"/>
          </a:xfrm>
        </p:spPr>
        <p:txBody>
          <a:bodyPr/>
          <a:lstStyle/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Vykonávať odborné masérske činnosti  a odborné činnosti v odvetviach fyzikálnej terapie, v hydroterapii, balneoterapii, fototerapii a termoterapii.</a:t>
            </a:r>
          </a:p>
          <a:p>
            <a:pPr marL="0" indent="0">
              <a:buNone/>
            </a:pPr>
            <a:r>
              <a:rPr lang="sk-SK" altLang="sk-SK" sz="2800">
                <a:latin typeface="Georgia" panose="02040502050405020303" pitchFamily="18" charset="0"/>
              </a:rPr>
              <a:t>Vykonávať reflexnú masáž,  klasickú masáž, manuálnu lymfodrenáž</a:t>
            </a:r>
            <a:r>
              <a:rPr lang="sk-SK" altLang="sk-SK" sz="200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21508" name="Zástupný objekt pre obsah 4">
            <a:extLst>
              <a:ext uri="{FF2B5EF4-FFF2-40B4-BE49-F238E27FC236}">
                <a16:creationId xmlns:a16="http://schemas.microsoft.com/office/drawing/2014/main" id="{1CCB030B-EA59-4BE6-8109-6467A9D8EE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4" y="1165229"/>
            <a:ext cx="3014663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3263FDFF-5E5A-4A67-A4FC-55231F270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113" y="271467"/>
            <a:ext cx="8856662" cy="2320925"/>
          </a:xfrm>
        </p:spPr>
        <p:txBody>
          <a:bodyPr/>
          <a:lstStyle/>
          <a:p>
            <a:pPr algn="l"/>
            <a:r>
              <a:rPr lang="sk-SK" altLang="sk-SK" sz="3200" b="1" dirty="0">
                <a:latin typeface="Georgia" panose="02040502050405020303" pitchFamily="18" charset="0"/>
              </a:rPr>
              <a:t>Masér sa uplatní </a:t>
            </a:r>
            <a:r>
              <a:rPr lang="sk-SK" altLang="sk-SK" sz="2800" dirty="0">
                <a:latin typeface="Georgia" panose="02040502050405020303" pitchFamily="18" charset="0"/>
              </a:rPr>
              <a:t>v štátnych aj neštátnych zdravotníckych zariadeniach, kúpeľných zariadeniach, 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vo </a:t>
            </a:r>
            <a:r>
              <a:rPr lang="sk-SK" altLang="sk-SK" sz="2800" dirty="0" err="1">
                <a:latin typeface="Georgia" panose="02040502050405020303" pitchFamily="18" charset="0"/>
              </a:rPr>
              <a:t>wellnesse</a:t>
            </a:r>
            <a:r>
              <a:rPr lang="sk-SK" altLang="sk-SK" sz="2800" dirty="0">
                <a:latin typeface="Georgia" panose="02040502050405020303" pitchFamily="18" charset="0"/>
              </a:rPr>
              <a:t> a sociálnych zariadeniach. Má možnosť 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podnikať na základe živnostenského oprávnenia alebo pokračovať v štúdiu na VŠ, VOŠ –DFT.</a:t>
            </a:r>
            <a:br>
              <a:rPr lang="sk-SK" altLang="sk-SK" dirty="0"/>
            </a:br>
            <a:endParaRPr lang="sk-SK" altLang="sk-SK" sz="2400" b="1" dirty="0">
              <a:latin typeface="Georgia" panose="02040502050405020303" pitchFamily="18" charset="0"/>
            </a:endParaRPr>
          </a:p>
        </p:txBody>
      </p:sp>
      <p:pic>
        <p:nvPicPr>
          <p:cNvPr id="20483" name="Zástupný objekt pre obsah 8">
            <a:extLst>
              <a:ext uri="{FF2B5EF4-FFF2-40B4-BE49-F238E27FC236}">
                <a16:creationId xmlns:a16="http://schemas.microsoft.com/office/drawing/2014/main" id="{8E03C213-DB50-4C3D-93B6-C444B1855C8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4" y="2436813"/>
            <a:ext cx="4335463" cy="3543300"/>
          </a:xfrm>
        </p:spPr>
      </p:pic>
      <p:pic>
        <p:nvPicPr>
          <p:cNvPr id="20484" name="Zástupný objekt pre obsah 4">
            <a:extLst>
              <a:ext uri="{FF2B5EF4-FFF2-40B4-BE49-F238E27FC236}">
                <a16:creationId xmlns:a16="http://schemas.microsoft.com/office/drawing/2014/main" id="{B2FDD8BD-7A57-400E-907D-09C866B939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742" y="2781304"/>
            <a:ext cx="3868737" cy="28543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2F7DA021-CEFE-4F8C-B6FA-2A2D4AE95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"/>
            <a:ext cx="8229600" cy="6308725"/>
          </a:xfrm>
        </p:spPr>
        <p:txBody>
          <a:bodyPr/>
          <a:lstStyle/>
          <a:p>
            <a:br>
              <a:rPr lang="sk-SK" altLang="sk-SK" sz="2000"/>
            </a:br>
            <a:endParaRPr lang="sk-SK" altLang="sk-SK" sz="2000"/>
          </a:p>
        </p:txBody>
      </p:sp>
      <p:pic>
        <p:nvPicPr>
          <p:cNvPr id="22531" name="Obrázok 2">
            <a:extLst>
              <a:ext uri="{FF2B5EF4-FFF2-40B4-BE49-F238E27FC236}">
                <a16:creationId xmlns:a16="http://schemas.microsoft.com/office/drawing/2014/main" id="{C9A48B6D-3DF7-4E96-A9D4-FA8F0BD0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4" y="115888"/>
            <a:ext cx="4176713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ok 4">
            <a:extLst>
              <a:ext uri="{FF2B5EF4-FFF2-40B4-BE49-F238E27FC236}">
                <a16:creationId xmlns:a16="http://schemas.microsoft.com/office/drawing/2014/main" id="{8DF3DB74-BE23-4CAA-8549-3D73B9ED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42" y="119067"/>
            <a:ext cx="4105275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ok 6">
            <a:extLst>
              <a:ext uri="{FF2B5EF4-FFF2-40B4-BE49-F238E27FC236}">
                <a16:creationId xmlns:a16="http://schemas.microsoft.com/office/drawing/2014/main" id="{A1F5D6B9-9EC3-4B72-8FE9-AD145F11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017838"/>
            <a:ext cx="4267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A8F9EE3-3FBD-4DCD-9570-1194A6102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28779"/>
            <a:ext cx="8229600" cy="2016125"/>
          </a:xfrm>
        </p:spPr>
        <p:txBody>
          <a:bodyPr/>
          <a:lstStyle/>
          <a:p>
            <a:br>
              <a:rPr lang="sk-SK" altLang="sk-SK" sz="3200" b="1" dirty="0">
                <a:latin typeface="Georgia" panose="02040502050405020303" pitchFamily="18" charset="0"/>
              </a:rPr>
            </a:br>
            <a:r>
              <a:rPr lang="sk-SK" altLang="sk-SK" sz="3200" b="1" dirty="0">
                <a:latin typeface="Georgia" panose="02040502050405020303" pitchFamily="18" charset="0"/>
              </a:rPr>
              <a:t> </a:t>
            </a:r>
            <a:br>
              <a:rPr lang="sk-SK" altLang="sk-SK" sz="3200" b="1" dirty="0">
                <a:latin typeface="Georgia" panose="02040502050405020303" pitchFamily="18" charset="0"/>
              </a:rPr>
            </a:br>
            <a:r>
              <a:rPr lang="sk-SK" altLang="sk-SK" sz="3200" b="1" dirty="0">
                <a:latin typeface="Georgia" panose="02040502050405020303" pitchFamily="18" charset="0"/>
              </a:rPr>
              <a:t>Inkluzívna koncepcia školy</a:t>
            </a:r>
            <a:br>
              <a:rPr lang="sk-SK" altLang="sk-SK" sz="3200" b="1" dirty="0">
                <a:latin typeface="Georgia" panose="02040502050405020303" pitchFamily="18" charset="0"/>
              </a:rPr>
            </a:br>
            <a:br>
              <a:rPr lang="sk-SK" altLang="sk-SK" sz="3200" b="1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bezbariérový areál školy, ŠI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spoznávanie nových krajín, kultúr prostredníctvom mobilít projektu Erasmus+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sociálne štipendium, Župné štipendium TTSK 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aktívna spolupráca s CPP Trnava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školský psychológ, školský špeciálny pedagóg,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školský poradca, koordinátor prevencie 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 školský podporný tím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inklúzia žiakov so ŠVVP (VPU)</a:t>
            </a:r>
            <a:br>
              <a:rPr lang="sk-SK" altLang="sk-SK" sz="2800" dirty="0">
                <a:latin typeface="Georgia" panose="02040502050405020303" pitchFamily="18" charset="0"/>
              </a:rPr>
            </a:br>
            <a:r>
              <a:rPr lang="sk-SK" altLang="sk-SK" sz="2800" dirty="0">
                <a:latin typeface="Georgia" panose="02040502050405020303" pitchFamily="18" charset="0"/>
              </a:rPr>
              <a:t>• podporné opatrenia</a:t>
            </a:r>
            <a:br>
              <a:rPr lang="sk-SK" altLang="sk-SK" sz="2800" dirty="0">
                <a:latin typeface="Georgia" panose="02040502050405020303" pitchFamily="18" charset="0"/>
              </a:rPr>
            </a:br>
            <a:br>
              <a:rPr lang="sk-SK" altLang="sk-SK" sz="2800" b="1" dirty="0">
                <a:latin typeface="Georgia" panose="02040502050405020303" pitchFamily="18" charset="0"/>
              </a:rPr>
            </a:br>
            <a:endParaRPr lang="sk-SK" altLang="sk-SK" sz="2800" dirty="0">
              <a:latin typeface="Georgia" panose="02040502050405020303" pitchFamily="18" charset="0"/>
            </a:endParaRPr>
          </a:p>
        </p:txBody>
      </p:sp>
      <p:sp>
        <p:nvSpPr>
          <p:cNvPr id="13315" name="Zástupný objekt pre obsah 2">
            <a:extLst>
              <a:ext uri="{FF2B5EF4-FFF2-40B4-BE49-F238E27FC236}">
                <a16:creationId xmlns:a16="http://schemas.microsoft.com/office/drawing/2014/main" id="{17CE2FCE-F7FD-4C82-8A44-DA384C9CD4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1116632" y="3068959"/>
            <a:ext cx="10089182" cy="3700145"/>
          </a:xfrm>
        </p:spPr>
        <p:txBody>
          <a:bodyPr/>
          <a:lstStyle/>
          <a:p>
            <a:pPr marL="0" indent="0" algn="ctr">
              <a:buNone/>
              <a:defRPr/>
            </a:pPr>
            <a:endParaRPr lang="sk-SK" altLang="sk-SK" sz="2400" b="1" dirty="0">
              <a:latin typeface="Georgia" panose="02040502050405020303" pitchFamily="18" charset="0"/>
            </a:endParaRPr>
          </a:p>
          <a:p>
            <a:pPr>
              <a:defRPr/>
            </a:pPr>
            <a:endParaRPr lang="sk-SK" altLang="sk-SK" dirty="0"/>
          </a:p>
        </p:txBody>
      </p:sp>
      <p:pic>
        <p:nvPicPr>
          <p:cNvPr id="23556" name="Grafický objekt 2" descr="Osoba na vozíku">
            <a:extLst>
              <a:ext uri="{FF2B5EF4-FFF2-40B4-BE49-F238E27FC236}">
                <a16:creationId xmlns:a16="http://schemas.microsoft.com/office/drawing/2014/main" id="{1B03043E-67D9-42E9-A475-6D91DD86D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1158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5151821B-E982-4BFD-9D7E-1272DB67A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6700" cy="476250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             Štúdium na SZŠ v Trnave</a:t>
            </a:r>
          </a:p>
        </p:txBody>
      </p:sp>
      <p:sp>
        <p:nvSpPr>
          <p:cNvPr id="24579" name="Zástupný objekt pre text 2">
            <a:extLst>
              <a:ext uri="{FF2B5EF4-FFF2-40B4-BE49-F238E27FC236}">
                <a16:creationId xmlns:a16="http://schemas.microsoft.com/office/drawing/2014/main" id="{1F988C16-1970-4786-A9E3-A8FBEE55D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0242" y="1052517"/>
            <a:ext cx="3868737" cy="46037"/>
          </a:xfrm>
        </p:spPr>
        <p:txBody>
          <a:bodyPr/>
          <a:lstStyle/>
          <a:p>
            <a:r>
              <a:rPr lang="sk-SK" altLang="sk-SK">
                <a:latin typeface="Georgia" panose="02040502050405020303" pitchFamily="18" charset="0"/>
              </a:rPr>
              <a:t>Pracoviská</a:t>
            </a:r>
          </a:p>
        </p:txBody>
      </p:sp>
      <p:sp>
        <p:nvSpPr>
          <p:cNvPr id="24580" name="Zástupný objekt pre obsah 3">
            <a:extLst>
              <a:ext uri="{FF2B5EF4-FFF2-40B4-BE49-F238E27FC236}">
                <a16:creationId xmlns:a16="http://schemas.microsoft.com/office/drawing/2014/main" id="{B9F8FE36-01F9-4589-BF6B-EC06D426180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30242" y="1484313"/>
            <a:ext cx="3868737" cy="4705350"/>
          </a:xfrm>
        </p:spPr>
        <p:txBody>
          <a:bodyPr/>
          <a:lstStyle/>
          <a:p>
            <a:r>
              <a:rPr lang="sk-SK" altLang="sk-SK">
                <a:latin typeface="Georgia" panose="02040502050405020303" pitchFamily="18" charset="0"/>
              </a:rPr>
              <a:t>zdravotnícke zariadenia</a:t>
            </a:r>
          </a:p>
          <a:p>
            <a:r>
              <a:rPr lang="sk-SK" altLang="sk-SK">
                <a:latin typeface="Georgia" panose="02040502050405020303" pitchFamily="18" charset="0"/>
              </a:rPr>
              <a:t>kúpele </a:t>
            </a:r>
          </a:p>
          <a:p>
            <a:r>
              <a:rPr lang="sk-SK" altLang="sk-SK">
                <a:latin typeface="Georgia" panose="02040502050405020303" pitchFamily="18" charset="0"/>
              </a:rPr>
              <a:t>lekárne</a:t>
            </a:r>
          </a:p>
          <a:p>
            <a:r>
              <a:rPr lang="sk-SK" altLang="sk-SK">
                <a:latin typeface="Georgia" panose="02040502050405020303" pitchFamily="18" charset="0"/>
              </a:rPr>
              <a:t>domovy sociálnych služieb</a:t>
            </a:r>
          </a:p>
        </p:txBody>
      </p:sp>
      <p:sp>
        <p:nvSpPr>
          <p:cNvPr id="24581" name="Zástupný objekt pre text 4">
            <a:extLst>
              <a:ext uri="{FF2B5EF4-FFF2-40B4-BE49-F238E27FC236}">
                <a16:creationId xmlns:a16="http://schemas.microsoft.com/office/drawing/2014/main" id="{381753E4-39B4-4B83-B307-D0F4EE40992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29150" y="522292"/>
            <a:ext cx="3887788" cy="962025"/>
          </a:xfrm>
        </p:spPr>
        <p:txBody>
          <a:bodyPr/>
          <a:lstStyle/>
          <a:p>
            <a:endParaRPr lang="sk-SK" altLang="sk-SK">
              <a:latin typeface="Georgia" panose="02040502050405020303" pitchFamily="18" charset="0"/>
            </a:endParaRPr>
          </a:p>
          <a:p>
            <a:r>
              <a:rPr lang="sk-SK" altLang="sk-SK">
                <a:latin typeface="Georgia" panose="02040502050405020303" pitchFamily="18" charset="0"/>
              </a:rPr>
              <a:t>Odborné učebne </a:t>
            </a:r>
          </a:p>
          <a:p>
            <a:endParaRPr lang="sk-SK" altLang="sk-SK">
              <a:latin typeface="Georgia" panose="02040502050405020303" pitchFamily="18" charset="0"/>
            </a:endParaRPr>
          </a:p>
        </p:txBody>
      </p:sp>
      <p:sp>
        <p:nvSpPr>
          <p:cNvPr id="24582" name="Zástupný objekt pre obsah 5">
            <a:extLst>
              <a:ext uri="{FF2B5EF4-FFF2-40B4-BE49-F238E27FC236}">
                <a16:creationId xmlns:a16="http://schemas.microsoft.com/office/drawing/2014/main" id="{0E1EC429-18E9-45FB-AA6F-EF3DCBA833C8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284667" y="1052513"/>
            <a:ext cx="4232275" cy="5472112"/>
          </a:xfrm>
        </p:spPr>
        <p:txBody>
          <a:bodyPr/>
          <a:lstStyle/>
          <a:p>
            <a:r>
              <a:rPr lang="sk-SK" altLang="sk-SK" sz="2400">
                <a:latin typeface="Georgia" panose="02040502050405020303" pitchFamily="18" charset="0"/>
              </a:rPr>
              <a:t>odborné učebne fyziky, biológie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jazykové učebne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učebne prvej pomoci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učebne výpočtovej techniky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multimediálna učebňa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chemické laboratóriá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odborné učebne pre ošetrovanie chorých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odborné učebne pre fyzioterapeutov, masérov</a:t>
            </a:r>
          </a:p>
          <a:p>
            <a:r>
              <a:rPr lang="sk-SK" altLang="sk-SK" sz="2400">
                <a:latin typeface="Georgia" panose="02040502050405020303" pitchFamily="18" charset="0"/>
              </a:rPr>
              <a:t>odborné učebne pre farmáciu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5EED6BB9-79D6-4F39-B9DC-9CB0E8DC96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92"/>
            <a:ext cx="8229600" cy="936625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Priestory SZŠ v Trnave</a:t>
            </a:r>
            <a:br>
              <a:rPr lang="sk-SK" altLang="sk-SK" sz="3600" b="1">
                <a:latin typeface="Georgia" panose="02040502050405020303" pitchFamily="18" charset="0"/>
              </a:rPr>
            </a:br>
            <a:endParaRPr lang="sk-SK" altLang="sk-SK" sz="3600" b="1">
              <a:latin typeface="Georgia" panose="02040502050405020303" pitchFamily="18" charset="0"/>
            </a:endParaRPr>
          </a:p>
        </p:txBody>
      </p:sp>
      <p:pic>
        <p:nvPicPr>
          <p:cNvPr id="25603" name="Zástupný objekt pre obsah 5">
            <a:extLst>
              <a:ext uri="{FF2B5EF4-FFF2-40B4-BE49-F238E27FC236}">
                <a16:creationId xmlns:a16="http://schemas.microsoft.com/office/drawing/2014/main" id="{F03425FD-3D3A-4C37-88E0-268D5CBD12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888" y="1196979"/>
            <a:ext cx="4038600" cy="3095625"/>
          </a:xfrm>
        </p:spPr>
      </p:pic>
      <p:pic>
        <p:nvPicPr>
          <p:cNvPr id="25604" name="Zástupný objekt pre obsah 7">
            <a:extLst>
              <a:ext uri="{FF2B5EF4-FFF2-40B4-BE49-F238E27FC236}">
                <a16:creationId xmlns:a16="http://schemas.microsoft.com/office/drawing/2014/main" id="{DCE0BE95-1C82-499C-80CA-52783B406B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5" y="1392242"/>
            <a:ext cx="4038600" cy="2808287"/>
          </a:xfrm>
        </p:spPr>
      </p:pic>
      <p:pic>
        <p:nvPicPr>
          <p:cNvPr id="25605" name="Obrázok 11">
            <a:extLst>
              <a:ext uri="{FF2B5EF4-FFF2-40B4-BE49-F238E27FC236}">
                <a16:creationId xmlns:a16="http://schemas.microsoft.com/office/drawing/2014/main" id="{28A4A0F5-27CD-49AD-BF44-1077FEDA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4" y="4359275"/>
            <a:ext cx="331152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ázok 13">
            <a:extLst>
              <a:ext uri="{FF2B5EF4-FFF2-40B4-BE49-F238E27FC236}">
                <a16:creationId xmlns:a16="http://schemas.microsoft.com/office/drawing/2014/main" id="{63555740-4EE4-4043-AF91-4D5F2ACE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7067"/>
            <a:ext cx="3960812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Obdĺžnik 1">
            <a:extLst>
              <a:ext uri="{FF2B5EF4-FFF2-40B4-BE49-F238E27FC236}">
                <a16:creationId xmlns:a16="http://schemas.microsoft.com/office/drawing/2014/main" id="{7ADB6E02-B352-42A9-8759-BCA284EB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509588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>
                <a:latin typeface="Georgia" panose="02040502050405020303" pitchFamily="18" charset="0"/>
              </a:rPr>
              <a:t>virtuálna prehliadka školy, video: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>
                <a:latin typeface="Georgia" panose="02040502050405020303" pitchFamily="18" charset="0"/>
                <a:hlinkClick r:id="rId6"/>
              </a:rPr>
              <a:t>https://szstt.edupage.org/text62/</a:t>
            </a:r>
            <a:endParaRPr lang="sk-SK" altLang="sk-SK" sz="1800" b="1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9789E0D4-56E7-486C-B8E6-A504FB7DE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667250"/>
          </a:xfrm>
        </p:spPr>
        <p:txBody>
          <a:bodyPr/>
          <a:lstStyle/>
          <a:p>
            <a:pPr eaLnBrk="1" hangingPunct="1"/>
            <a:endParaRPr lang="sk-SK" altLang="sk-SK" dirty="0"/>
          </a:p>
        </p:txBody>
      </p:sp>
      <p:graphicFrame>
        <p:nvGraphicFramePr>
          <p:cNvPr id="5123" name="Objekt 2">
            <a:extLst>
              <a:ext uri="{FF2B5EF4-FFF2-40B4-BE49-F238E27FC236}">
                <a16:creationId xmlns:a16="http://schemas.microsoft.com/office/drawing/2014/main" id="{E4EB4B1F-2311-4549-93F8-26226B1453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222083"/>
              </p:ext>
            </p:extLst>
          </p:nvPr>
        </p:nvGraphicFramePr>
        <p:xfrm>
          <a:off x="515938" y="914400"/>
          <a:ext cx="8037512" cy="572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Document" r:id="rId3" imgW="9035979" imgH="6433951" progId="Word.Document.12">
                  <p:embed/>
                </p:oleObj>
              </mc:Choice>
              <mc:Fallback>
                <p:oleObj name="Document" r:id="rId3" imgW="9035979" imgH="6433951" progId="Word.Document.12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914400"/>
                        <a:ext cx="8037512" cy="572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05C8350D-3459-41BA-AF3C-A62A8FD5B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339850"/>
          </a:xfrm>
        </p:spPr>
        <p:txBody>
          <a:bodyPr/>
          <a:lstStyle/>
          <a:p>
            <a:r>
              <a:rPr lang="sk-SK" altLang="sk-SK" sz="3200" b="1">
                <a:latin typeface="Georgia" panose="02040502050405020303" pitchFamily="18" charset="0"/>
              </a:rPr>
              <a:t>Súčasťou areálu školy je školský internát a školská jedáleň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3862E1-C032-4EA5-B12D-8B38D8DF0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281488"/>
          </a:xfrm>
          <a:extLst/>
        </p:spPr>
        <p:txBody>
          <a:bodyPr/>
          <a:lstStyle/>
          <a:p>
            <a:pPr>
              <a:defRPr/>
            </a:pPr>
            <a:r>
              <a:rPr lang="sk-SK" dirty="0">
                <a:latin typeface="Georgia" panose="02040502050405020303" pitchFamily="18" charset="0"/>
              </a:rPr>
              <a:t>kapacita internátu - 190 lôžok </a:t>
            </a:r>
          </a:p>
          <a:p>
            <a:pPr>
              <a:defRPr/>
            </a:pPr>
            <a:r>
              <a:rPr lang="sk-SK" dirty="0">
                <a:latin typeface="Georgia" panose="02040502050405020303" pitchFamily="18" charset="0"/>
              </a:rPr>
              <a:t>bunkový systém: 2 a 3-posteľové</a:t>
            </a:r>
          </a:p>
          <a:p>
            <a:pPr marL="0" indent="0">
              <a:buNone/>
              <a:defRPr/>
            </a:pPr>
            <a:r>
              <a:rPr lang="sk-SK" dirty="0">
                <a:latin typeface="Georgia" panose="02040502050405020303" pitchFamily="18" charset="0"/>
              </a:rPr>
              <a:t> izby so spoločným soc. zariadením</a:t>
            </a:r>
          </a:p>
          <a:p>
            <a:pPr marL="0" indent="0">
              <a:buNone/>
              <a:defRPr/>
            </a:pPr>
            <a:r>
              <a:rPr lang="sk-SK" dirty="0">
                <a:latin typeface="Georgia" panose="02040502050405020303" pitchFamily="18" charset="0"/>
              </a:rPr>
              <a:t>• možnosť stravovania v školskej jedálni </a:t>
            </a:r>
          </a:p>
          <a:p>
            <a:pPr marL="0" indent="0" algn="ctr">
              <a:buNone/>
              <a:defRPr/>
            </a:pPr>
            <a:r>
              <a:rPr lang="sk-SK" dirty="0">
                <a:latin typeface="Georgia" panose="02040502050405020303" pitchFamily="18" charset="0"/>
              </a:rPr>
              <a:t>          pre žiakov ŠI (raňajky, obedy, večere) a      pre dochádzajúcich žiakov SZŠ</a:t>
            </a:r>
          </a:p>
          <a:p>
            <a:pPr marL="0" indent="0">
              <a:buNone/>
              <a:defRPr/>
            </a:pPr>
            <a:r>
              <a:rPr lang="sk-SK" dirty="0">
                <a:latin typeface="Georgia" panose="02040502050405020303" pitchFamily="18" charset="0"/>
              </a:rPr>
              <a:t>                • bufet, automat</a:t>
            </a:r>
          </a:p>
        </p:txBody>
      </p:sp>
      <p:pic>
        <p:nvPicPr>
          <p:cNvPr id="26628" name="Grafický objekt 4" descr="Spánok">
            <a:extLst>
              <a:ext uri="{FF2B5EF4-FFF2-40B4-BE49-F238E27FC236}">
                <a16:creationId xmlns:a16="http://schemas.microsoft.com/office/drawing/2014/main" id="{BD666EF5-35CE-43EE-9293-E250F3A7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157788"/>
            <a:ext cx="914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Grafický objekt 6" descr="Prestieranie">
            <a:extLst>
              <a:ext uri="{FF2B5EF4-FFF2-40B4-BE49-F238E27FC236}">
                <a16:creationId xmlns:a16="http://schemas.microsoft.com/office/drawing/2014/main" id="{C2CF718E-89F5-4D70-A3A0-1CEA1ED4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941888"/>
            <a:ext cx="914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ázok 3">
            <a:extLst>
              <a:ext uri="{FF2B5EF4-FFF2-40B4-BE49-F238E27FC236}">
                <a16:creationId xmlns:a16="http://schemas.microsoft.com/office/drawing/2014/main" id="{41F3C1D4-9EB1-4DDD-B531-8DE88D85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1484313"/>
            <a:ext cx="2271712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1F0DB616-1C34-483D-901F-EF6A65622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sk-SK" altLang="sk-SK" sz="3600" b="1">
                <a:latin typeface="Georgia" panose="02040502050405020303" pitchFamily="18" charset="0"/>
              </a:rPr>
            </a:br>
            <a:br>
              <a:rPr lang="sk-SK" altLang="sk-SK" sz="3600" b="1">
                <a:latin typeface="Georgia" panose="02040502050405020303" pitchFamily="18" charset="0"/>
              </a:rPr>
            </a:br>
            <a:br>
              <a:rPr lang="sk-SK" altLang="sk-SK" sz="3600" b="1">
                <a:latin typeface="Georgia" panose="02040502050405020303" pitchFamily="18" charset="0"/>
              </a:rPr>
            </a:br>
            <a:r>
              <a:rPr lang="sk-SK" altLang="sk-SK" sz="3600" b="1">
                <a:latin typeface="Georgia" panose="02040502050405020303" pitchFamily="18" charset="0"/>
              </a:rPr>
              <a:t>Aktivity Strednej zdravotníckej školy v Trnave</a:t>
            </a:r>
            <a:br>
              <a:rPr lang="sk-SK" altLang="sk-SK" sz="3600" b="1">
                <a:latin typeface="Georgia" panose="02040502050405020303" pitchFamily="18" charset="0"/>
              </a:rPr>
            </a:br>
            <a:br>
              <a:rPr lang="sk-SK" altLang="sk-SK" sz="3600" b="1">
                <a:latin typeface="Georgia" panose="02040502050405020303" pitchFamily="18" charset="0"/>
              </a:rPr>
            </a:br>
            <a:endParaRPr lang="sk-SK" altLang="sk-SK" sz="3600" b="1">
              <a:latin typeface="Georgia" panose="02040502050405020303" pitchFamily="18" charset="0"/>
            </a:endParaRPr>
          </a:p>
        </p:txBody>
      </p:sp>
      <p:sp>
        <p:nvSpPr>
          <p:cNvPr id="27651" name="Zástupný objekt pre obsah 2">
            <a:extLst>
              <a:ext uri="{FF2B5EF4-FFF2-40B4-BE49-F238E27FC236}">
                <a16:creationId xmlns:a16="http://schemas.microsoft.com/office/drawing/2014/main" id="{8D148DE6-7BE5-4E1D-8723-4AA91D908F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988" y="2060575"/>
            <a:ext cx="7129462" cy="2376488"/>
          </a:xfrm>
        </p:spPr>
        <p:txBody>
          <a:bodyPr/>
          <a:lstStyle/>
          <a:p>
            <a:pPr marL="0" indent="0" algn="ctr">
              <a:buNone/>
            </a:pPr>
            <a:r>
              <a:rPr lang="sk-SK" altLang="sk-SK" sz="4400" b="1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sk-SK" altLang="sk-SK" sz="4400" b="1">
                <a:solidFill>
                  <a:srgbClr val="FF0000"/>
                </a:solidFill>
                <a:latin typeface="Georgia" panose="02040502050405020303" pitchFamily="18" charset="0"/>
              </a:rPr>
              <a:t>„Vzdelaj sa, zapoj sa, zaži! Pridaj sa k nám!“</a:t>
            </a:r>
          </a:p>
          <a:p>
            <a:pPr marL="0" indent="0" algn="ctr">
              <a:buNone/>
            </a:pPr>
            <a:endParaRPr lang="sk-SK" altLang="sk-SK" sz="44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sk-SK" altLang="sk-SK" sz="1800" b="1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sk-SK" altLang="sk-SK" sz="1800" b="1">
                <a:latin typeface="Georgia" panose="02040502050405020303" pitchFamily="18" charset="0"/>
              </a:rPr>
              <a:t>              </a:t>
            </a:r>
          </a:p>
          <a:p>
            <a:pPr marL="0" indent="0">
              <a:buNone/>
            </a:pPr>
            <a:endParaRPr lang="sk-SK" altLang="sk-SK" sz="1800" b="1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sk-SK" altLang="sk-SK" sz="4400" b="1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sk-SK" altLang="sk-SK" sz="44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B11CAC85-B87F-44EF-A99E-785B8CEFE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sk-SK" altLang="sk-SK" sz="3200" dirty="0"/>
            </a:br>
            <a:r>
              <a:rPr lang="sk-SK" altLang="sk-SK" sz="2800" b="1" dirty="0">
                <a:latin typeface="Georgia" panose="02040502050405020303" pitchFamily="18" charset="0"/>
              </a:rPr>
              <a:t>Zahraničné študijné odborné stáže v rámci projektu ERASMUS+, </a:t>
            </a:r>
            <a:r>
              <a:rPr lang="sk-SK" altLang="sk-SK" sz="2800" b="1" dirty="0" err="1">
                <a:latin typeface="Georgia" panose="02040502050405020303" pitchFamily="18" charset="0"/>
              </a:rPr>
              <a:t>eTwinning</a:t>
            </a:r>
            <a:r>
              <a:rPr lang="sk-SK" altLang="sk-SK" sz="2800" b="1" dirty="0">
                <a:latin typeface="Georgia" panose="02040502050405020303" pitchFamily="18" charset="0"/>
              </a:rPr>
              <a:t>, </a:t>
            </a:r>
            <a:r>
              <a:rPr lang="sk-SK" altLang="sk-SK" sz="2800" b="1" dirty="0" err="1">
                <a:latin typeface="Georgia" panose="02040502050405020303" pitchFamily="18" charset="0"/>
              </a:rPr>
              <a:t>DofE</a:t>
            </a:r>
            <a:r>
              <a:rPr lang="sk-SK" altLang="sk-SK" sz="2800" b="1" dirty="0">
                <a:latin typeface="Georgia" panose="02040502050405020303" pitchFamily="18" charset="0"/>
              </a:rPr>
              <a:t>... </a:t>
            </a:r>
            <a:br>
              <a:rPr lang="sk-SK" altLang="sk-SK" sz="2800" b="1" dirty="0">
                <a:latin typeface="Georgia" panose="02040502050405020303" pitchFamily="18" charset="0"/>
              </a:rPr>
            </a:br>
            <a:endParaRPr lang="sk-SK" altLang="sk-SK" sz="2800" b="1" dirty="0">
              <a:latin typeface="Georgia" panose="02040502050405020303" pitchFamily="18" charset="0"/>
            </a:endParaRPr>
          </a:p>
        </p:txBody>
      </p:sp>
      <p:pic>
        <p:nvPicPr>
          <p:cNvPr id="28676" name="Zástupný objekt pre obsah 4">
            <a:extLst>
              <a:ext uri="{FF2B5EF4-FFF2-40B4-BE49-F238E27FC236}">
                <a16:creationId xmlns:a16="http://schemas.microsoft.com/office/drawing/2014/main" id="{161A55B8-A00B-483A-9A39-83A5FD74D2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402" y="2080419"/>
            <a:ext cx="6899275" cy="2697162"/>
          </a:xfr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FCC2B00D-D5B8-40E7-9D26-EB5C172A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61" y="1329159"/>
            <a:ext cx="3335839" cy="557128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916A9CA6-E9F7-4260-8186-6359E9C1B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altLang="sk-SK"/>
          </a:p>
        </p:txBody>
      </p:sp>
      <p:pic>
        <p:nvPicPr>
          <p:cNvPr id="29699" name="Zástupný objekt pre obsah 4">
            <a:extLst>
              <a:ext uri="{FF2B5EF4-FFF2-40B4-BE49-F238E27FC236}">
                <a16:creationId xmlns:a16="http://schemas.microsoft.com/office/drawing/2014/main" id="{2EBA4F75-7FC0-4962-8120-39D60D6F8A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9" y="2284417"/>
            <a:ext cx="4392613" cy="3621087"/>
          </a:xfrm>
        </p:spPr>
      </p:pic>
      <p:pic>
        <p:nvPicPr>
          <p:cNvPr id="29700" name="Obrázok 6">
            <a:extLst>
              <a:ext uri="{FF2B5EF4-FFF2-40B4-BE49-F238E27FC236}">
                <a16:creationId xmlns:a16="http://schemas.microsoft.com/office/drawing/2014/main" id="{37671E41-A63A-48B5-AC75-E8B749C6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6075"/>
            <a:ext cx="41148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ok 8">
            <a:extLst>
              <a:ext uri="{FF2B5EF4-FFF2-40B4-BE49-F238E27FC236}">
                <a16:creationId xmlns:a16="http://schemas.microsoft.com/office/drawing/2014/main" id="{474FCC73-E511-4B32-BEF0-4126B36A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2" y="504829"/>
            <a:ext cx="64801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E23A1B71-F8A6-4F83-B8D0-6A1A6F4A5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altLang="sk-SK"/>
          </a:p>
        </p:txBody>
      </p:sp>
      <p:pic>
        <p:nvPicPr>
          <p:cNvPr id="30723" name="Zástupný objekt pre obsah 4">
            <a:extLst>
              <a:ext uri="{FF2B5EF4-FFF2-40B4-BE49-F238E27FC236}">
                <a16:creationId xmlns:a16="http://schemas.microsoft.com/office/drawing/2014/main" id="{49F750E7-C113-42E6-A9F9-9A357D076D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4" y="115888"/>
            <a:ext cx="4906963" cy="3313112"/>
          </a:xfrm>
        </p:spPr>
      </p:pic>
      <p:pic>
        <p:nvPicPr>
          <p:cNvPr id="30724" name="Obrázok 6">
            <a:extLst>
              <a:ext uri="{FF2B5EF4-FFF2-40B4-BE49-F238E27FC236}">
                <a16:creationId xmlns:a16="http://schemas.microsoft.com/office/drawing/2014/main" id="{464FE88B-0DBF-435C-A1E0-03CCC429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2713"/>
            <a:ext cx="38163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ok 8">
            <a:extLst>
              <a:ext uri="{FF2B5EF4-FFF2-40B4-BE49-F238E27FC236}">
                <a16:creationId xmlns:a16="http://schemas.microsoft.com/office/drawing/2014/main" id="{A12DBF9F-9B6F-41FB-AAE7-8DB84223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2742"/>
            <a:ext cx="47625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CD0C7650-3CA3-484C-B4BC-C3078ECE6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sk-SK" altLang="sk-SK" sz="3200" b="1">
                <a:latin typeface="Georgia" panose="02040502050405020303" pitchFamily="18" charset="0"/>
              </a:rPr>
              <a:t>SÚŤAŽE</a:t>
            </a:r>
            <a:br>
              <a:rPr lang="sk-SK" altLang="sk-SK" sz="3200" b="1">
                <a:latin typeface="Georgia" panose="02040502050405020303" pitchFamily="18" charset="0"/>
              </a:rPr>
            </a:br>
            <a:r>
              <a:rPr lang="sk-SK" altLang="sk-SK" sz="3200" b="1">
                <a:latin typeface="Georgia" panose="02040502050405020303" pitchFamily="18" charset="0"/>
              </a:rPr>
              <a:t>SOČ, predmetové olympiády, športové  a vedomostné súťaže, súťaže PRP...</a:t>
            </a:r>
          </a:p>
        </p:txBody>
      </p:sp>
      <p:pic>
        <p:nvPicPr>
          <p:cNvPr id="31747" name="Zástupný objekt pre obsah 4">
            <a:extLst>
              <a:ext uri="{FF2B5EF4-FFF2-40B4-BE49-F238E27FC236}">
                <a16:creationId xmlns:a16="http://schemas.microsoft.com/office/drawing/2014/main" id="{1E1A3FAA-0EFC-4DCE-8319-40381B90F9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1467" y="1700213"/>
            <a:ext cx="3394075" cy="4525962"/>
          </a:xfrm>
        </p:spPr>
      </p:pic>
      <p:pic>
        <p:nvPicPr>
          <p:cNvPr id="31748" name="Obrázok 6">
            <a:extLst>
              <a:ext uri="{FF2B5EF4-FFF2-40B4-BE49-F238E27FC236}">
                <a16:creationId xmlns:a16="http://schemas.microsoft.com/office/drawing/2014/main" id="{DD9A327A-3D63-456B-8BBA-D71E5A5E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7" y="1557338"/>
            <a:ext cx="33940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ok 2">
            <a:extLst>
              <a:ext uri="{FF2B5EF4-FFF2-40B4-BE49-F238E27FC236}">
                <a16:creationId xmlns:a16="http://schemas.microsoft.com/office/drawing/2014/main" id="{D3CC7E72-42EE-48BD-AEB9-8C802E8E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4" y="3278188"/>
            <a:ext cx="4930775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ok 4">
            <a:extLst>
              <a:ext uri="{FF2B5EF4-FFF2-40B4-BE49-F238E27FC236}">
                <a16:creationId xmlns:a16="http://schemas.microsoft.com/office/drawing/2014/main" id="{5992EFAB-BEA9-4FCF-9D3F-8C473119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0"/>
            <a:ext cx="47767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ok 8">
            <a:extLst>
              <a:ext uri="{FF2B5EF4-FFF2-40B4-BE49-F238E27FC236}">
                <a16:creationId xmlns:a16="http://schemas.microsoft.com/office/drawing/2014/main" id="{FFB8E556-A494-4F32-8F65-2EDBAFD3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2" y="188913"/>
            <a:ext cx="3533775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ok 2">
            <a:extLst>
              <a:ext uri="{FF2B5EF4-FFF2-40B4-BE49-F238E27FC236}">
                <a16:creationId xmlns:a16="http://schemas.microsoft.com/office/drawing/2014/main" id="{19852AD9-CF98-4CB2-B220-5F03BC0B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5892"/>
            <a:ext cx="329088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Obrázok 4">
            <a:extLst>
              <a:ext uri="{FF2B5EF4-FFF2-40B4-BE49-F238E27FC236}">
                <a16:creationId xmlns:a16="http://schemas.microsoft.com/office/drawing/2014/main" id="{C65FB0B0-A726-45BC-A601-F46B4588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7" y="115888"/>
            <a:ext cx="41036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F7B5AB64-5C10-48ED-961B-BF2560749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7" y="3645024"/>
            <a:ext cx="4386461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ok 2">
            <a:extLst>
              <a:ext uri="{FF2B5EF4-FFF2-40B4-BE49-F238E27FC236}">
                <a16:creationId xmlns:a16="http://schemas.microsoft.com/office/drawing/2014/main" id="{7A2A7F2F-426A-4627-B92E-8F6E9E77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1325"/>
            <a:ext cx="36449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rázok 4">
            <a:extLst>
              <a:ext uri="{FF2B5EF4-FFF2-40B4-BE49-F238E27FC236}">
                <a16:creationId xmlns:a16="http://schemas.microsoft.com/office/drawing/2014/main" id="{9C55FBBD-3462-4FEB-B825-0E5789A4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333379"/>
            <a:ext cx="378936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ázok 6">
            <a:extLst>
              <a:ext uri="{FF2B5EF4-FFF2-40B4-BE49-F238E27FC236}">
                <a16:creationId xmlns:a16="http://schemas.microsoft.com/office/drawing/2014/main" id="{3DEAEA6A-EC6B-434D-B8FF-C30AB8807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4" y="3644900"/>
            <a:ext cx="37893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677845E8-A5AE-4A61-8D5F-435E5DDF7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200" b="1">
                <a:latin typeface="Georgia" panose="02040502050405020303" pitchFamily="18" charset="0"/>
              </a:rPr>
              <a:t>Besedy, odborné prednášky, zahraničné výlety, divadelné predstavenia...</a:t>
            </a:r>
          </a:p>
        </p:txBody>
      </p:sp>
      <p:pic>
        <p:nvPicPr>
          <p:cNvPr id="35843" name="Zástupný objekt pre obsah 8">
            <a:extLst>
              <a:ext uri="{FF2B5EF4-FFF2-40B4-BE49-F238E27FC236}">
                <a16:creationId xmlns:a16="http://schemas.microsoft.com/office/drawing/2014/main" id="{0AC82DFC-DED5-405C-B721-A497C745B4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5100" y="1665288"/>
            <a:ext cx="3792538" cy="2800350"/>
          </a:xfrm>
        </p:spPr>
      </p:pic>
      <p:pic>
        <p:nvPicPr>
          <p:cNvPr id="35844" name="Obrázok 10">
            <a:extLst>
              <a:ext uri="{FF2B5EF4-FFF2-40B4-BE49-F238E27FC236}">
                <a16:creationId xmlns:a16="http://schemas.microsoft.com/office/drawing/2014/main" id="{A4832C67-7957-453E-85C0-582BBAFF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3" y="1665292"/>
            <a:ext cx="51482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ázok 12">
            <a:extLst>
              <a:ext uri="{FF2B5EF4-FFF2-40B4-BE49-F238E27FC236}">
                <a16:creationId xmlns:a16="http://schemas.microsoft.com/office/drawing/2014/main" id="{577D9C19-ACA3-48E1-BE9C-1C48EC7A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4" y="3830642"/>
            <a:ext cx="363061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8BCBB110-2ABF-4EA1-AD3A-B45895A762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43608" y="332656"/>
            <a:ext cx="6858000" cy="5112568"/>
          </a:xfrm>
          <a:extLst/>
        </p:spPr>
        <p:txBody>
          <a:bodyPr/>
          <a:lstStyle/>
          <a:p>
            <a:pPr eaLnBrk="1" hangingPunct="1">
              <a:defRPr/>
            </a:pP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  <a:t>Dátumy a aktuálne </a:t>
            </a:r>
            <a:r>
              <a:rPr lang="sk-SK" alt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  <a:t>kritériá prijímacieho konania </a:t>
            </a:r>
            <a:br>
              <a:rPr lang="sk-SK" alt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r>
              <a:rPr lang="sk-SK" alt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  <a:t>na SZŠ v šk. r. 2024/2025</a:t>
            </a:r>
            <a:br>
              <a:rPr lang="sk-SK" alt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r>
              <a:rPr lang="sk-SK" altLang="sk-S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  <a:t>pre študijné odbory: praktická sestra, masér, farmaceutický laborant a zdravotnícky laborant</a:t>
            </a: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br>
              <a:rPr lang="sk-SK" alt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</a:br>
            <a:endParaRPr lang="sk-SK" alt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Georgia" panose="02040502050405020303" pitchFamily="18" charset="0"/>
            </a:endParaRPr>
          </a:p>
        </p:txBody>
      </p:sp>
      <p:sp>
        <p:nvSpPr>
          <p:cNvPr id="6147" name="Podnadpis 2">
            <a:extLst>
              <a:ext uri="{FF2B5EF4-FFF2-40B4-BE49-F238E27FC236}">
                <a16:creationId xmlns:a16="http://schemas.microsoft.com/office/drawing/2014/main" id="{5550FA3D-33CD-4135-9CB8-98ADF267B77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8313" y="2420888"/>
            <a:ext cx="8496300" cy="3887841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lang="sk-SK" altLang="sk-SK" sz="2000" b="1" dirty="0">
                <a:latin typeface="Georgia" panose="02040502050405020303" pitchFamily="18" charset="0"/>
              </a:rPr>
              <a:t>Aktuálne kritériá sú zverejnené na webovej stránke školy: </a:t>
            </a:r>
            <a:r>
              <a:rPr lang="sk-SK" altLang="sk-SK" sz="2000" b="1" dirty="0">
                <a:latin typeface="Georgia" panose="02040502050405020303" pitchFamily="18" charset="0"/>
                <a:hlinkClick r:id="rId2"/>
              </a:rPr>
              <a:t>https://szstt.edupage.org/text19/</a:t>
            </a:r>
            <a:endParaRPr lang="sk-SK" altLang="sk-SK" sz="2000" b="1" dirty="0">
              <a:latin typeface="Georgia" panose="02040502050405020303" pitchFamily="18" charset="0"/>
            </a:endParaRPr>
          </a:p>
          <a:p>
            <a:pPr algn="l" eaLnBrk="1" hangingPunct="1">
              <a:defRPr/>
            </a:pPr>
            <a:r>
              <a:rPr lang="sk-SK" altLang="sk-SK" sz="2000" b="1" dirty="0">
                <a:solidFill>
                  <a:srgbClr val="FF0000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Termíny prijímacieho konania pre št. odbor: </a:t>
            </a:r>
          </a:p>
          <a:p>
            <a:pPr algn="l" eaLnBrk="1" hangingPunct="1">
              <a:defRPr/>
            </a:pPr>
            <a:r>
              <a:rPr lang="sk-SK" altLang="sk-SK" sz="2000" b="1" dirty="0">
                <a:solidFill>
                  <a:srgbClr val="FF0000"/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•praktická sestra, farmaceutický a zdravotnícky laborant:</a:t>
            </a:r>
          </a:p>
          <a:p>
            <a:pPr algn="l" eaLnBrk="1" hangingPunct="1">
              <a:defRPr/>
            </a:pPr>
            <a:r>
              <a:rPr lang="sk-SK" altLang="sk-SK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  <a:t> I. termín: 02.05.2024 (03.05.2024)</a:t>
            </a:r>
          </a:p>
          <a:p>
            <a:pPr algn="l" eaLnBrk="1" hangingPunct="1">
              <a:defRPr/>
            </a:pPr>
            <a:r>
              <a:rPr lang="sk-SK" altLang="sk-SK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Georgia" panose="02040502050405020303" pitchFamily="18" charset="0"/>
              </a:rPr>
              <a:t> II. termín  06.05.2024 (07.05.2024)</a:t>
            </a:r>
          </a:p>
          <a:p>
            <a:pPr algn="l" eaLnBrk="1" hangingPunct="1">
              <a:defRPr/>
            </a:pPr>
            <a:r>
              <a:rPr lang="sk-SK" altLang="sk-SK" sz="1800" dirty="0">
                <a:solidFill>
                  <a:srgbClr val="FF0000"/>
                </a:solidFill>
                <a:highlight>
                  <a:srgbClr val="FFFF00"/>
                </a:highlight>
                <a:latin typeface="Georgia Pro Black" panose="02040A02050405020203" pitchFamily="18" charset="0"/>
              </a:rPr>
              <a:t>• odbor masér:</a:t>
            </a:r>
          </a:p>
          <a:p>
            <a:pPr algn="l" eaLnBrk="1" hangingPunct="1">
              <a:defRPr/>
            </a:pPr>
            <a:r>
              <a:rPr lang="sk-SK" altLang="sk-SK" sz="1800" b="1" dirty="0">
                <a:solidFill>
                  <a:srgbClr val="FF0000"/>
                </a:solidFill>
                <a:highlight>
                  <a:srgbClr val="FFFF00"/>
                </a:highlight>
                <a:latin typeface="Georgia Pro Black" panose="02040A02050405020203" pitchFamily="18" charset="0"/>
              </a:rPr>
              <a:t>I. termín: 29.04. 2024 (30.04.2024)</a:t>
            </a:r>
          </a:p>
          <a:p>
            <a:pPr algn="l" eaLnBrk="1" hangingPunct="1">
              <a:defRPr/>
            </a:pPr>
            <a:r>
              <a:rPr lang="sk-SK" altLang="sk-SK" sz="1800" b="1" dirty="0">
                <a:solidFill>
                  <a:srgbClr val="FF0000"/>
                </a:solidFill>
                <a:highlight>
                  <a:srgbClr val="FFFF00"/>
                </a:highlight>
                <a:latin typeface="Georgia Pro Black" panose="02040A02050405020203" pitchFamily="18" charset="0"/>
              </a:rPr>
              <a:t>II. termín: 09.05.2024 (10.05.2024).</a:t>
            </a:r>
            <a:endParaRPr lang="sk-SK" altLang="sk-SK" sz="1800" b="1" dirty="0">
              <a:solidFill>
                <a:srgbClr val="FF0000"/>
              </a:solidFill>
              <a:highlight>
                <a:srgbClr val="FFFF00"/>
              </a:highlight>
              <a:latin typeface="Georgia" panose="02040502050405020303" pitchFamily="18" charset="0"/>
            </a:endParaRPr>
          </a:p>
          <a:p>
            <a:pPr algn="l" eaLnBrk="1" hangingPunct="1">
              <a:defRPr/>
            </a:pPr>
            <a:r>
              <a:rPr lang="sk-SK" altLang="sk-SK" sz="2000" dirty="0"/>
              <a:t>•</a:t>
            </a:r>
            <a:r>
              <a:rPr lang="sk-SK" altLang="sk-SK" sz="2000" b="1" dirty="0">
                <a:highlight>
                  <a:srgbClr val="FFFFA3"/>
                </a:highlight>
                <a:latin typeface="Georgia" panose="02040502050405020303" pitchFamily="18" charset="0"/>
              </a:rPr>
              <a:t>Potrebné je priložiť potvrdenie o zdravotnej spôsobilosti žiaka </a:t>
            </a:r>
          </a:p>
          <a:p>
            <a:pPr algn="l" eaLnBrk="1" hangingPunct="1">
              <a:defRPr/>
            </a:pPr>
            <a:r>
              <a:rPr lang="sk-SK" altLang="sk-SK" sz="2000" b="1" dirty="0">
                <a:latin typeface="Georgia" panose="02040502050405020303" pitchFamily="18" charset="0"/>
              </a:rPr>
              <a:t>na účel študovať zvolený odbor od </a:t>
            </a:r>
            <a:r>
              <a:rPr lang="sk-SK" altLang="sk-SK" sz="2000" dirty="0">
                <a:latin typeface="Georgia Pro Black" panose="02040A02050405020203" pitchFamily="18" charset="0"/>
              </a:rPr>
              <a:t>lekára pre deti a dorast</a:t>
            </a:r>
            <a:r>
              <a:rPr lang="sk-SK" altLang="sk-SK" sz="2000" b="1" dirty="0">
                <a:latin typeface="Georgia Pro Black" panose="02040A02050405020203" pitchFamily="18" charset="0"/>
              </a:rPr>
              <a:t> </a:t>
            </a:r>
            <a:r>
              <a:rPr lang="sk-SK" altLang="sk-SK" sz="2000" b="1" dirty="0">
                <a:latin typeface="Georgia" panose="02040502050405020303" pitchFamily="18" charset="0"/>
              </a:rPr>
              <a:t>!!!</a:t>
            </a:r>
          </a:p>
          <a:p>
            <a:pPr algn="l" eaLnBrk="1" hangingPunct="1">
              <a:defRPr/>
            </a:pPr>
            <a:endParaRPr lang="sk-SK" altLang="sk-SK" sz="2800" b="1" dirty="0">
              <a:latin typeface="Georgia" panose="02040502050405020303" pitchFamily="18" charset="0"/>
            </a:endParaRPr>
          </a:p>
        </p:txBody>
      </p:sp>
      <p:pic>
        <p:nvPicPr>
          <p:cNvPr id="6148" name="Grafický objekt 2" descr="Megafón">
            <a:extLst>
              <a:ext uri="{FF2B5EF4-FFF2-40B4-BE49-F238E27FC236}">
                <a16:creationId xmlns:a16="http://schemas.microsoft.com/office/drawing/2014/main" id="{F18058C2-A8CC-4932-B247-49CD94092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" y="0"/>
            <a:ext cx="1266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ok 2">
            <a:extLst>
              <a:ext uri="{FF2B5EF4-FFF2-40B4-BE49-F238E27FC236}">
                <a16:creationId xmlns:a16="http://schemas.microsoft.com/office/drawing/2014/main" id="{209A8945-186E-488D-B65E-D698FE3A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3951283"/>
            <a:ext cx="36957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Obrázok 4">
            <a:extLst>
              <a:ext uri="{FF2B5EF4-FFF2-40B4-BE49-F238E27FC236}">
                <a16:creationId xmlns:a16="http://schemas.microsoft.com/office/drawing/2014/main" id="{C881AF3D-6670-45AC-8C70-E79D26DB6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917"/>
            <a:ext cx="4681538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Obrázok 6">
            <a:extLst>
              <a:ext uri="{FF2B5EF4-FFF2-40B4-BE49-F238E27FC236}">
                <a16:creationId xmlns:a16="http://schemas.microsoft.com/office/drawing/2014/main" id="{C7926172-891E-4AF2-A171-726AEA9F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127000"/>
            <a:ext cx="3509962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Obrázok 3">
            <a:extLst>
              <a:ext uri="{FF2B5EF4-FFF2-40B4-BE49-F238E27FC236}">
                <a16:creationId xmlns:a16="http://schemas.microsoft.com/office/drawing/2014/main" id="{2C78931C-BC11-435F-A0F1-BB1AC1D1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99" y="2739377"/>
            <a:ext cx="54356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ok 5">
            <a:extLst>
              <a:ext uri="{FF2B5EF4-FFF2-40B4-BE49-F238E27FC236}">
                <a16:creationId xmlns:a16="http://schemas.microsoft.com/office/drawing/2014/main" id="{06306B3C-FAFA-4438-AC0F-793EA7E4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976937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ok 2">
            <a:extLst>
              <a:ext uri="{FF2B5EF4-FFF2-40B4-BE49-F238E27FC236}">
                <a16:creationId xmlns:a16="http://schemas.microsoft.com/office/drawing/2014/main" id="{EE2058EE-0FAC-482B-A57E-D884471A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3375"/>
            <a:ext cx="29527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ok 4">
            <a:extLst>
              <a:ext uri="{FF2B5EF4-FFF2-40B4-BE49-F238E27FC236}">
                <a16:creationId xmlns:a16="http://schemas.microsoft.com/office/drawing/2014/main" id="{D7F80E3A-E971-4822-B60C-9FD43806D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981079"/>
            <a:ext cx="5021262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5B0F57B3-A0B0-45ED-B161-759D06D98A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Záujmové útvary a aktivity školy </a:t>
            </a:r>
            <a:br>
              <a:rPr lang="sk-SK" altLang="sk-SK" sz="3600" b="1">
                <a:latin typeface="Georgia" panose="02040502050405020303" pitchFamily="18" charset="0"/>
              </a:rPr>
            </a:br>
            <a:r>
              <a:rPr lang="sk-SK" altLang="sk-SK" sz="3600" b="1">
                <a:latin typeface="Georgia" panose="02040502050405020303" pitchFamily="18" charset="0"/>
              </a:rPr>
              <a:t>a školského internátu</a:t>
            </a:r>
          </a:p>
        </p:txBody>
      </p:sp>
      <p:pic>
        <p:nvPicPr>
          <p:cNvPr id="40963" name="Obrázok 8">
            <a:extLst>
              <a:ext uri="{FF2B5EF4-FFF2-40B4-BE49-F238E27FC236}">
                <a16:creationId xmlns:a16="http://schemas.microsoft.com/office/drawing/2014/main" id="{38285B23-A4A8-4163-9FD6-0C3E15B8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00204"/>
            <a:ext cx="3744912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Zástupný objekt pre obsah 4">
            <a:extLst>
              <a:ext uri="{FF2B5EF4-FFF2-40B4-BE49-F238E27FC236}">
                <a16:creationId xmlns:a16="http://schemas.microsoft.com/office/drawing/2014/main" id="{91CA4691-FF2A-4CDE-835E-B2A4496132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7642"/>
            <a:ext cx="4826000" cy="3379787"/>
          </a:xfrm>
        </p:spPr>
      </p:pic>
      <p:pic>
        <p:nvPicPr>
          <p:cNvPr id="40965" name="Obrázok 6">
            <a:extLst>
              <a:ext uri="{FF2B5EF4-FFF2-40B4-BE49-F238E27FC236}">
                <a16:creationId xmlns:a16="http://schemas.microsoft.com/office/drawing/2014/main" id="{661BE64D-BAC4-4D4F-ACFF-8287EFBE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221167"/>
            <a:ext cx="273685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ázok 8">
            <a:extLst>
              <a:ext uri="{FF2B5EF4-FFF2-40B4-BE49-F238E27FC236}">
                <a16:creationId xmlns:a16="http://schemas.microsoft.com/office/drawing/2014/main" id="{607F1BC2-86E1-440A-A1B9-49AD5512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454150"/>
            <a:ext cx="3671888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281EEED0-6535-4B4B-95DF-83F571E26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4450"/>
            <a:ext cx="8229600" cy="1143000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Aktivity zamerané na podporu, ochranu života a zdravia</a:t>
            </a:r>
          </a:p>
        </p:txBody>
      </p:sp>
      <p:pic>
        <p:nvPicPr>
          <p:cNvPr id="41987" name="Zástupný objekt pre obsah 4">
            <a:extLst>
              <a:ext uri="{FF2B5EF4-FFF2-40B4-BE49-F238E27FC236}">
                <a16:creationId xmlns:a16="http://schemas.microsoft.com/office/drawing/2014/main" id="{56BFA966-08C7-467D-AD3A-D6C23A31E5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13" y="1181100"/>
            <a:ext cx="3548062" cy="2336800"/>
          </a:xfrm>
        </p:spPr>
      </p:pic>
      <p:pic>
        <p:nvPicPr>
          <p:cNvPr id="41988" name="Obrázok 6">
            <a:extLst>
              <a:ext uri="{FF2B5EF4-FFF2-40B4-BE49-F238E27FC236}">
                <a16:creationId xmlns:a16="http://schemas.microsoft.com/office/drawing/2014/main" id="{4D4B85F4-35A4-4653-B010-2D909D08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7" y="3789363"/>
            <a:ext cx="441483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ok 8">
            <a:extLst>
              <a:ext uri="{FF2B5EF4-FFF2-40B4-BE49-F238E27FC236}">
                <a16:creationId xmlns:a16="http://schemas.microsoft.com/office/drawing/2014/main" id="{7F279795-C299-4916-AF43-951E5528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87450"/>
            <a:ext cx="3816350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ok 2">
            <a:extLst>
              <a:ext uri="{FF2B5EF4-FFF2-40B4-BE49-F238E27FC236}">
                <a16:creationId xmlns:a16="http://schemas.microsoft.com/office/drawing/2014/main" id="{9D7721C4-2380-4424-BE71-FAE1A516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9" y="3429000"/>
            <a:ext cx="41767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Obrázok 4">
            <a:extLst>
              <a:ext uri="{FF2B5EF4-FFF2-40B4-BE49-F238E27FC236}">
                <a16:creationId xmlns:a16="http://schemas.microsoft.com/office/drawing/2014/main" id="{632671BE-7D24-4594-87E9-42DF6D45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9" y="274638"/>
            <a:ext cx="4968875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Obrázok 6">
            <a:extLst>
              <a:ext uri="{FF2B5EF4-FFF2-40B4-BE49-F238E27FC236}">
                <a16:creationId xmlns:a16="http://schemas.microsoft.com/office/drawing/2014/main" id="{AD08D2F8-2EE8-4268-962D-685AFDD2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95329"/>
            <a:ext cx="381635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1D647A8B-5B0E-4E1A-B6EF-B86917F93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altLang="sk-SK"/>
          </a:p>
        </p:txBody>
      </p:sp>
      <p:pic>
        <p:nvPicPr>
          <p:cNvPr id="44035" name="Obrázok 3">
            <a:extLst>
              <a:ext uri="{FF2B5EF4-FFF2-40B4-BE49-F238E27FC236}">
                <a16:creationId xmlns:a16="http://schemas.microsoft.com/office/drawing/2014/main" id="{F6935517-900D-4589-A6F0-7B50938A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" y="296863"/>
            <a:ext cx="4105275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Obrázok 5">
            <a:extLst>
              <a:ext uri="{FF2B5EF4-FFF2-40B4-BE49-F238E27FC236}">
                <a16:creationId xmlns:a16="http://schemas.microsoft.com/office/drawing/2014/main" id="{31646D1F-2BA1-4D1C-9E9A-1D7B3CC5D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76254"/>
            <a:ext cx="46291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ázok 7">
            <a:extLst>
              <a:ext uri="{FF2B5EF4-FFF2-40B4-BE49-F238E27FC236}">
                <a16:creationId xmlns:a16="http://schemas.microsoft.com/office/drawing/2014/main" id="{9E959B1D-C513-4EDF-85A3-8F298236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92" y="3125788"/>
            <a:ext cx="51466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ok 3">
            <a:extLst>
              <a:ext uri="{FF2B5EF4-FFF2-40B4-BE49-F238E27FC236}">
                <a16:creationId xmlns:a16="http://schemas.microsoft.com/office/drawing/2014/main" id="{5CDC041E-A6C8-416E-8174-BD593596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7" y="320675"/>
            <a:ext cx="24225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Obrázok 5">
            <a:extLst>
              <a:ext uri="{FF2B5EF4-FFF2-40B4-BE49-F238E27FC236}">
                <a16:creationId xmlns:a16="http://schemas.microsoft.com/office/drawing/2014/main" id="{F66AF333-E258-467E-9469-05836937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63529"/>
            <a:ext cx="48006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Obrázok 7">
            <a:extLst>
              <a:ext uri="{FF2B5EF4-FFF2-40B4-BE49-F238E27FC236}">
                <a16:creationId xmlns:a16="http://schemas.microsoft.com/office/drawing/2014/main" id="{6F2A387E-C4CE-4FA1-8BF6-22B3860E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42" y="3225800"/>
            <a:ext cx="417512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40C6C679-35A8-43AE-96D3-F05AFE377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7788"/>
            <a:ext cx="8229600" cy="914400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                                     Imatrikulácie,</a:t>
            </a:r>
            <a:br>
              <a:rPr lang="sk-SK" altLang="sk-SK" sz="3600" b="1">
                <a:latin typeface="Georgia" panose="02040502050405020303" pitchFamily="18" charset="0"/>
              </a:rPr>
            </a:br>
            <a:r>
              <a:rPr lang="sk-SK" altLang="sk-SK" sz="3600" b="1">
                <a:latin typeface="Georgia" panose="02040502050405020303" pitchFamily="18" charset="0"/>
              </a:rPr>
              <a:t>                               stužkové slávnosti</a:t>
            </a:r>
          </a:p>
        </p:txBody>
      </p:sp>
      <p:pic>
        <p:nvPicPr>
          <p:cNvPr id="46083" name="Grafický objekt 8" descr="Stuhy">
            <a:extLst>
              <a:ext uri="{FF2B5EF4-FFF2-40B4-BE49-F238E27FC236}">
                <a16:creationId xmlns:a16="http://schemas.microsoft.com/office/drawing/2014/main" id="{FAD44162-EE8F-4A7E-9589-4B5549B0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446881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Grafický objekt 10" descr="Tlieskajúce ruky">
            <a:extLst>
              <a:ext uri="{FF2B5EF4-FFF2-40B4-BE49-F238E27FC236}">
                <a16:creationId xmlns:a16="http://schemas.microsoft.com/office/drawing/2014/main" id="{7F892E0B-DAA5-450C-AFB6-E6C7C4BE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Zástupný objekt pre obsah 4">
            <a:extLst>
              <a:ext uri="{FF2B5EF4-FFF2-40B4-BE49-F238E27FC236}">
                <a16:creationId xmlns:a16="http://schemas.microsoft.com/office/drawing/2014/main" id="{D37130EB-5D2B-4886-BF81-9A275BF5FB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4" y="217488"/>
            <a:ext cx="3325813" cy="1833562"/>
          </a:xfrm>
        </p:spPr>
      </p:pic>
      <p:pic>
        <p:nvPicPr>
          <p:cNvPr id="46086" name="Obrázok 6">
            <a:extLst>
              <a:ext uri="{FF2B5EF4-FFF2-40B4-BE49-F238E27FC236}">
                <a16:creationId xmlns:a16="http://schemas.microsoft.com/office/drawing/2014/main" id="{D73B1028-8F97-4C73-9A15-893E1A5B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60463"/>
            <a:ext cx="39433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Obrázok 8">
            <a:extLst>
              <a:ext uri="{FF2B5EF4-FFF2-40B4-BE49-F238E27FC236}">
                <a16:creationId xmlns:a16="http://schemas.microsoft.com/office/drawing/2014/main" id="{901CD986-1E69-4E6B-8FAF-CB64EC46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1150"/>
            <a:ext cx="48958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4">
            <a:extLst>
              <a:ext uri="{FF2B5EF4-FFF2-40B4-BE49-F238E27FC236}">
                <a16:creationId xmlns:a16="http://schemas.microsoft.com/office/drawing/2014/main" id="{89288A49-41AF-44D5-A48C-01B9ECF1F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"/>
            <a:ext cx="8229600" cy="836613"/>
          </a:xfrm>
        </p:spPr>
        <p:txBody>
          <a:bodyPr/>
          <a:lstStyle/>
          <a:p>
            <a:r>
              <a:rPr lang="sk-SK" altLang="sk-SK" sz="3600" b="1">
                <a:latin typeface="Georgia" panose="02040502050405020303" pitchFamily="18" charset="0"/>
              </a:rPr>
              <a:t>Ďakujeme za pozornosť !</a:t>
            </a:r>
          </a:p>
        </p:txBody>
      </p:sp>
      <p:pic>
        <p:nvPicPr>
          <p:cNvPr id="47107" name="Obrázok 2">
            <a:extLst>
              <a:ext uri="{FF2B5EF4-FFF2-40B4-BE49-F238E27FC236}">
                <a16:creationId xmlns:a16="http://schemas.microsoft.com/office/drawing/2014/main" id="{A772C822-A165-43C4-A0BB-E0EAB303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4" y="836613"/>
            <a:ext cx="77771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E1E7D760-E6A7-453F-BA5C-0AFF608B5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2800" b="1">
                <a:latin typeface="Georgia" panose="02040502050405020303" pitchFamily="18" charset="0"/>
              </a:rPr>
              <a:t>Výhody štúdia </a:t>
            </a:r>
            <a:br>
              <a:rPr lang="sk-SK" altLang="sk-SK" sz="2800" b="1">
                <a:latin typeface="Georgia" panose="02040502050405020303" pitchFamily="18" charset="0"/>
              </a:rPr>
            </a:br>
            <a:r>
              <a:rPr lang="sk-SK" altLang="sk-SK" sz="2800" b="1">
                <a:latin typeface="Georgia" panose="02040502050405020303" pitchFamily="18" charset="0"/>
              </a:rPr>
              <a:t>na Strednej zdravotníckej škole v Trnave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42AAE5-8E18-4D62-9944-A27FB5148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42"/>
            <a:ext cx="8229600" cy="48910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</a:t>
            </a:r>
            <a:r>
              <a:rPr lang="sk-SK" sz="2000" b="1" dirty="0">
                <a:latin typeface="Georgia" panose="02040502050405020303" pitchFamily="18" charset="0"/>
              </a:rPr>
              <a:t>vysoká miera uplatnenia absolventov na trhu práce v SR,EU 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</a:t>
            </a:r>
            <a:r>
              <a:rPr lang="sk-SK" sz="2000" b="1" dirty="0">
                <a:latin typeface="Georgia" panose="02040502050405020303" pitchFamily="18" charset="0"/>
              </a:rPr>
              <a:t>nízka miera nezamestnanosti </a:t>
            </a:r>
            <a:r>
              <a:rPr lang="sk-SK" sz="2000" dirty="0">
                <a:latin typeface="Georgia" panose="02040502050405020303" pitchFamily="18" charset="0"/>
              </a:rPr>
              <a:t>                                                                                                                                                                           ● </a:t>
            </a:r>
            <a:r>
              <a:rPr lang="sk-SK" sz="2000" b="1" dirty="0">
                <a:latin typeface="Georgia" panose="02040502050405020303" pitchFamily="18" charset="0"/>
              </a:rPr>
              <a:t>dôraz kladieme na odbornú zložku vzdelávania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</a:t>
            </a:r>
            <a:r>
              <a:rPr lang="sk-SK" sz="2000" b="1" dirty="0">
                <a:latin typeface="Georgia" panose="02040502050405020303" pitchFamily="18" charset="0"/>
              </a:rPr>
              <a:t>podpora odborných zručností (</a:t>
            </a:r>
            <a:r>
              <a:rPr lang="sk-SK" sz="2000" b="1" dirty="0" err="1">
                <a:latin typeface="Georgia" panose="02040502050405020303" pitchFamily="18" charset="0"/>
              </a:rPr>
              <a:t>Euroweek</a:t>
            </a:r>
            <a:r>
              <a:rPr lang="sk-SK" sz="2000" b="1" dirty="0">
                <a:latin typeface="Georgia" panose="02040502050405020303" pitchFamily="18" charset="0"/>
              </a:rPr>
              <a:t>) 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</a:t>
            </a:r>
            <a:r>
              <a:rPr lang="sk-SK" sz="2000" b="1" dirty="0">
                <a:latin typeface="Georgia" panose="02040502050405020303" pitchFamily="18" charset="0"/>
              </a:rPr>
              <a:t>odborné študijné stáže v Európe ˗ program Erasmus+ </a:t>
            </a:r>
          </a:p>
          <a:p>
            <a:pPr marL="0" indent="0">
              <a:buNone/>
              <a:defRPr/>
            </a:pPr>
            <a:r>
              <a:rPr lang="sk-SK" sz="2000" b="1" dirty="0">
                <a:latin typeface="Georgia" panose="02040502050405020303" pitchFamily="18" charset="0"/>
              </a:rPr>
              <a:t>(Česká republika, Anglicko, Nemecko, Španielsko, Írsko) </a:t>
            </a:r>
            <a:r>
              <a:rPr lang="sk-SK" sz="2000" dirty="0">
                <a:latin typeface="Georgia" panose="02040502050405020303" pitchFamily="18" charset="0"/>
              </a:rPr>
              <a:t>                                                      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projektová výučba </a:t>
            </a:r>
            <a:r>
              <a:rPr lang="sk-SK" sz="2000" dirty="0" err="1">
                <a:latin typeface="Georgia" panose="02040502050405020303" pitchFamily="18" charset="0"/>
              </a:rPr>
              <a:t>eTwinning</a:t>
            </a:r>
            <a:r>
              <a:rPr lang="sk-SK" sz="2000" dirty="0"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</a:t>
            </a:r>
            <a:r>
              <a:rPr lang="sk-SK" sz="2000" b="1" dirty="0" err="1">
                <a:latin typeface="Georgia" panose="02040502050405020303" pitchFamily="18" charset="0"/>
              </a:rPr>
              <a:t>DofE</a:t>
            </a:r>
            <a:endParaRPr lang="sk-SK" sz="2000" b="1" dirty="0">
              <a:latin typeface="Georgia" panose="02040502050405020303" pitchFamily="18" charset="0"/>
            </a:endParaRP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</a:t>
            </a:r>
            <a:r>
              <a:rPr lang="sk-SK" sz="2000" b="1" dirty="0">
                <a:latin typeface="Georgia" panose="02040502050405020303" pitchFamily="18" charset="0"/>
              </a:rPr>
              <a:t>ISIC preukaz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moderne zrekonštruované priestory školy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●  súčasťou areálu školy je </a:t>
            </a:r>
            <a:r>
              <a:rPr lang="sk-SK" sz="2000" b="1" dirty="0">
                <a:latin typeface="Georgia" panose="02040502050405020303" pitchFamily="18" charset="0"/>
              </a:rPr>
              <a:t>školský internát a jedáleň, hádzanárske ihrisko a tenisové kurty                                                  </a:t>
            </a:r>
            <a:r>
              <a:rPr lang="sk-SK" sz="3600" dirty="0">
                <a:latin typeface="Georgia" panose="02040502050405020303" pitchFamily="18" charset="0"/>
              </a:rPr>
              <a:t>•</a:t>
            </a:r>
            <a:r>
              <a:rPr lang="sk-SK" sz="2000" dirty="0">
                <a:latin typeface="Georgia" panose="02040502050405020303" pitchFamily="18" charset="0"/>
              </a:rPr>
              <a:t>(</a:t>
            </a:r>
            <a:r>
              <a:rPr lang="sk-SK" sz="2000" b="1" dirty="0" err="1">
                <a:latin typeface="Georgia" panose="02040502050405020303" pitchFamily="18" charset="0"/>
              </a:rPr>
              <a:t>wifi</a:t>
            </a:r>
            <a:r>
              <a:rPr lang="sk-SK" sz="2000" dirty="0">
                <a:latin typeface="Georgia" panose="02040502050405020303" pitchFamily="18" charset="0"/>
              </a:rPr>
              <a:t>) </a:t>
            </a:r>
          </a:p>
          <a:p>
            <a:pPr marL="0" indent="0">
              <a:buNone/>
              <a:defRPr/>
            </a:pPr>
            <a:r>
              <a:rPr lang="sk-SK" sz="2000" dirty="0">
                <a:latin typeface="Georgia" panose="02040502050405020303" pitchFamily="18" charset="0"/>
              </a:rPr>
              <a:t>                                                                                                                                                                                    </a:t>
            </a:r>
          </a:p>
          <a:p>
            <a:pPr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D66B1F64-A300-4F2A-B493-7DF01E3C2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42554"/>
            <a:ext cx="8229600" cy="1143000"/>
          </a:xfrm>
        </p:spPr>
        <p:txBody>
          <a:bodyPr/>
          <a:lstStyle/>
          <a:p>
            <a:r>
              <a:rPr lang="sk-SK" altLang="sk-SK" sz="2800">
                <a:latin typeface="Georgia Pro Black" panose="020B0604020202020204" pitchFamily="18" charset="0"/>
              </a:rPr>
              <a:t>Štipendium pre NOO – praktická sestra  </a:t>
            </a:r>
            <a:br>
              <a:rPr lang="sk-SK" altLang="sk-SK" sz="2800">
                <a:latin typeface="Georgia Pro Black" panose="020B0604020202020204" pitchFamily="18" charset="0"/>
              </a:rPr>
            </a:br>
            <a:r>
              <a:rPr lang="sk-SK" altLang="sk-SK" sz="2800">
                <a:latin typeface="Georgia Pro Black" panose="020B0604020202020204" pitchFamily="18" charset="0"/>
              </a:rPr>
              <a:t>v 1. a 2. ročníku</a:t>
            </a:r>
          </a:p>
        </p:txBody>
      </p:sp>
      <p:pic>
        <p:nvPicPr>
          <p:cNvPr id="9219" name="Zástupný objekt pre obsah 2">
            <a:extLst>
              <a:ext uri="{FF2B5EF4-FFF2-40B4-BE49-F238E27FC236}">
                <a16:creationId xmlns:a16="http://schemas.microsoft.com/office/drawing/2014/main" id="{0F57D12E-51B3-4322-9848-76DFD91AC63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4038600" cy="3608388"/>
          </a:xfrm>
        </p:spPr>
      </p:pic>
      <p:sp>
        <p:nvSpPr>
          <p:cNvPr id="9220" name="Zástupný objekt pre obsah 3">
            <a:extLst>
              <a:ext uri="{FF2B5EF4-FFF2-40B4-BE49-F238E27FC236}">
                <a16:creationId xmlns:a16="http://schemas.microsoft.com/office/drawing/2014/main" id="{916D4134-0695-4D6C-BF3F-72CA184D653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sk-SK" altLang="sk-SK" dirty="0">
                <a:latin typeface="Georgia" panose="02040502050405020303" pitchFamily="18" charset="0"/>
              </a:rPr>
              <a:t>motivačné štipendium vo výške </a:t>
            </a:r>
          </a:p>
          <a:p>
            <a:pPr marL="0" indent="0">
              <a:buNone/>
              <a:defRPr/>
            </a:pPr>
            <a:r>
              <a:rPr lang="sk-SK" altLang="sk-SK" dirty="0">
                <a:latin typeface="Georgia" panose="02040502050405020303" pitchFamily="18" charset="0"/>
              </a:rPr>
              <a:t>50 eur/mesačne</a:t>
            </a:r>
          </a:p>
          <a:p>
            <a:pPr>
              <a:defRPr/>
            </a:pPr>
            <a:r>
              <a:rPr lang="sk-SK" altLang="sk-SK" dirty="0">
                <a:latin typeface="Georgia" panose="02040502050405020303" pitchFamily="18" charset="0"/>
              </a:rPr>
              <a:t>BUS karta</a:t>
            </a:r>
          </a:p>
          <a:p>
            <a:pPr>
              <a:defRPr/>
            </a:pPr>
            <a:r>
              <a:rPr lang="sk-SK" altLang="sk-SK" dirty="0">
                <a:latin typeface="Georgia" panose="02040502050405020303" pitchFamily="18" charset="0"/>
              </a:rPr>
              <a:t>ubytovanie v školskom internáte zdarma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kt 2">
            <a:extLst>
              <a:ext uri="{FF2B5EF4-FFF2-40B4-BE49-F238E27FC236}">
                <a16:creationId xmlns:a16="http://schemas.microsoft.com/office/drawing/2014/main" id="{8D1FA436-220A-4BDA-B21D-EBCF93FCC4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567465"/>
              </p:ext>
            </p:extLst>
          </p:nvPr>
        </p:nvGraphicFramePr>
        <p:xfrm>
          <a:off x="2339752" y="116632"/>
          <a:ext cx="6408712" cy="6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Document" r:id="rId3" imgW="5762038" imgH="9035854" progId="Word.Document.12">
                  <p:embed/>
                </p:oleObj>
              </mc:Choice>
              <mc:Fallback>
                <p:oleObj name="Document" r:id="rId3" imgW="5762038" imgH="9035854" progId="Word.Document.12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16632"/>
                        <a:ext cx="6408712" cy="65527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79A71-C30B-48C2-A5D2-6976B86D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32315"/>
            <a:ext cx="8229600" cy="731837"/>
          </a:xfrm>
          <a:extLst/>
        </p:spPr>
        <p:txBody>
          <a:bodyPr/>
          <a:lstStyle/>
          <a:p>
            <a:pPr>
              <a:defRPr/>
            </a:pPr>
            <a:r>
              <a:rPr lang="sk-SK" altLang="sk-SK" sz="2400" dirty="0">
                <a:highlight>
                  <a:srgbClr val="FFFF00"/>
                </a:highlight>
                <a:latin typeface="Georgia Pro Black" panose="02040A02050405020203" pitchFamily="18" charset="0"/>
              </a:rPr>
              <a:t>Kritériá prijímacieho konania pre študijný odbor praktická sestra</a:t>
            </a:r>
            <a:endParaRPr lang="sk-SK" sz="2400" dirty="0"/>
          </a:p>
        </p:txBody>
      </p:sp>
      <p:sp>
        <p:nvSpPr>
          <p:cNvPr id="9219" name="Zástupný objekt pre obsah 2">
            <a:extLst>
              <a:ext uri="{FF2B5EF4-FFF2-40B4-BE49-F238E27FC236}">
                <a16:creationId xmlns:a16="http://schemas.microsoft.com/office/drawing/2014/main" id="{F931C7C5-BE7A-4B24-9EB5-E136439040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731838"/>
            <a:ext cx="8229600" cy="66579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písomný test SJL – 20 b (30 min.)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písomný test BIO – 20 b (30 min.)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prospech SJL – 144 b </a:t>
            </a:r>
            <a:r>
              <a:rPr lang="sk-SK" altLang="sk-SK" sz="1600" dirty="0">
                <a:latin typeface="Georgia Pro Black" panose="02040A02050405020203" pitchFamily="18" charset="0"/>
              </a:rPr>
              <a:t>(2. polrok 7. a 8. roč. a 1. polrok 9. roč.)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prospech BIO – 144 b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prospech MAT – 48 b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prospech CHE – 96 b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úspech v olympiáde BIO – 5 b.........(spolu 477 b)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V prípade slovného hodnotenia sa vytvorí na  základe stupnice kmeňovej ZŠ prevodový systém na klasifikáciu známkou.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V prípade, že je uchádzač na konci klasifikačného obdobia hodnotený v niektorom predmete „absolvoval“, nahradí sa toto hodnotenie hodnotením známkou daného predmetu z najbližšieho polroka/roka.</a:t>
            </a:r>
          </a:p>
          <a:p>
            <a:pPr marL="0" indent="0"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Podmienkou prijatia žiaka je úspešné ukončenie 9. ročníka ZŠ. </a:t>
            </a:r>
            <a:endParaRPr lang="sk-SK" altLang="sk-SK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ĺžnik 1">
            <a:extLst>
              <a:ext uri="{FF2B5EF4-FFF2-40B4-BE49-F238E27FC236}">
                <a16:creationId xmlns:a16="http://schemas.microsoft.com/office/drawing/2014/main" id="{98F001BA-DAA7-42F4-A980-B99B93736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9850"/>
            <a:ext cx="84963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V prípade rovnakého počtu bodov uchádzačov sa prihliada na body: test BIO-&gt; prospech BIO -&gt; test SJL -&gt; prospech MAT -&gt; prospech CHE.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 Žiak, ktorý dosiahol v externom testovaní  žiakov  deviateho ročníka (Testovanie 9 2024) úspešnosť najmenej 80 % v každom z predmetov, bude prijatý bez prijímacej skúšky (477 b) 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Poradovník uchádzačov pre 1. – 60. miesto,</a:t>
            </a:r>
            <a:r>
              <a:rPr lang="sk-SK" altLang="sk-SK" sz="2000" dirty="0"/>
              <a:t> </a:t>
            </a:r>
            <a:r>
              <a:rPr lang="sk-SK" altLang="sk-SK" sz="2000" dirty="0">
                <a:latin typeface="Georgia Pro Black" panose="02040A02050405020203" pitchFamily="18" charset="0"/>
              </a:rPr>
              <a:t>119 bodov a viac – splnenie podmienok prijímacieho konania.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Náhradný termín pre uchádzačov, ktorí sa zo zdravotných dôvodov nemohli prijímacieho konania zúčastniť a boli riadne ospravedlnení, bude realizovaný najneskôr do 31.08.2024.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  • 17. mája 2024 budú uchádzačom o štúdium zverejnené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a zaslané výsledky prijímacieho konania.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Do 22. mája 2024 musí zákonný zástupca žiaka zaslať potvrdenie o nastúpení/nenastúpení prijatého žiaka na SZŠ v Trnave.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2000" dirty="0">
                <a:latin typeface="Georgia Pro Black" panose="02040A02050405020203" pitchFamily="18" charset="0"/>
              </a:rPr>
              <a:t>• Odvolať sa je možné do 5 dní od doručenia rozhodnutia riaditeľky školy.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9798</TotalTime>
  <Words>2097</Words>
  <Application>Microsoft Office PowerPoint</Application>
  <PresentationFormat>Prezentácia na obrazovke (4:3)</PresentationFormat>
  <Paragraphs>171</Paragraphs>
  <Slides>49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49</vt:i4>
      </vt:variant>
    </vt:vector>
  </HeadingPairs>
  <TitlesOfParts>
    <vt:vector size="55" baseType="lpstr">
      <vt:lpstr>Arial</vt:lpstr>
      <vt:lpstr>Calibri</vt:lpstr>
      <vt:lpstr>Georgia</vt:lpstr>
      <vt:lpstr>Georgia Pro Black</vt:lpstr>
      <vt:lpstr>Diseño predeterminado</vt:lpstr>
      <vt:lpstr>Document</vt:lpstr>
      <vt:lpstr>                  Stredná zdravotnícka škola                  Daxnerova č. 6                    917 92 Trnava</vt:lpstr>
      <vt:lpstr>STREDNÁ ZDRAVOTNÍCKA ŠKOLA Daxnerova č. 6  917 92 TRNAVA   e-mail školy: szstt@zupa-tt.sk Telefón:+421 33 5914133 - spojovateľka                +421 33 5914140 - fax   Dôležité informácie nájdete na: https://szstt.edupage.org/text19/ sekretariát školy:+421 33 5914161  hlavata.veronika@zupa-tt.sk    </vt:lpstr>
      <vt:lpstr>Prezentácia programu PowerPoint</vt:lpstr>
      <vt:lpstr>    Dátumy a aktuálne kritériá prijímacieho konania  na SZŠ v šk. r. 2024/2025 pre študijné odbory: praktická sestra, masér, farmaceutický laborant a zdravotnícky laborant       </vt:lpstr>
      <vt:lpstr>Výhody štúdia  na Strednej zdravotníckej škole v Trnave</vt:lpstr>
      <vt:lpstr>Štipendium pre NOO – praktická sestra   v 1. a 2. ročníku</vt:lpstr>
      <vt:lpstr>Prezentácia programu PowerPoint</vt:lpstr>
      <vt:lpstr>Kritériá prijímacieho konania pre študijný odbor praktická sestra</vt:lpstr>
      <vt:lpstr>Prezentácia programu PowerPoint</vt:lpstr>
      <vt:lpstr>Praktická sestra sa uplatní Praktická sestra je zdravotnícky pracovník, ktorý sa uplatní v zariadeniach zdravotnej starostlivosti a v zariadeniach poskytujúcich sociálnu službu. Možnosti ďalšieho uplatnenia: vzdelávacie programy pomaturitného a vysokoškolského štúdia.</vt:lpstr>
      <vt:lpstr>Uplatnenie praktickej sestry: • všetky úseky zdravotnej starostlivosti poskytovanej formou ambulantnej a ústavnej zdravotnej starostlivosti     (FN, NsP, sanatóriá, LDCH, geriatrické centrá,    psychiatrické liečebne).  • zariadenia sociálnej starostlivosti       (domovy dôchodcov, detské domovy, DSS, penzióny,  denné  stacionáre, domovy opatrovateľskej služby...)  • administratívne úseky v zdravotníckych zariadeniach (centrálny príjem, podateľňa, oddelenie operatívnej evidencie, dokumentačný pracovník na oddelení).  • pokračovanie v štúdiu: VOV – DVS,  špecializačné štúdium,  alebo na vysokej škole.  </vt:lpstr>
      <vt:lpstr>Kompetencie praktickej sestry</vt:lpstr>
      <vt:lpstr>Spôsobilosť praktickej sestry</vt:lpstr>
      <vt:lpstr>Kritériá prijímacieho konania  pre študijný odbor: farmaceutický a zdravotnícky laborant</vt:lpstr>
      <vt:lpstr>Prezentácia programu PowerPoint</vt:lpstr>
      <vt:lpstr>Farmaceutický laborant sa uplatní vo všetkých úsekoch lekárenskej starostlivosti – vo verejných i nemocničných lekárňach, v laboratóriách analýzy liečiv,  vo výrobe, kontrole a distribúcii liečiv.</vt:lpstr>
      <vt:lpstr>Kompetencie farmaceutického laboranta</vt:lpstr>
      <vt:lpstr>Spôsobilosti  farmaceutického laboranta</vt:lpstr>
      <vt:lpstr>Zdravotnícky laborant sa uplatní v zariadeniach spoločných vyšetrovacích metód a zložiek,   na pracoviskách verejného zdravotníctva.</vt:lpstr>
      <vt:lpstr>Kompetencie zdravotníckeho laboranta</vt:lpstr>
      <vt:lpstr>Spôsobilosti  zdravotníckeho laboranta</vt:lpstr>
      <vt:lpstr>Kritériá prijímacieho konania pre študijný odbor masér</vt:lpstr>
      <vt:lpstr>Prezentácia programu PowerPoint</vt:lpstr>
      <vt:lpstr>Spôsobilosť maséra</vt:lpstr>
      <vt:lpstr>Masér sa uplatní v štátnych aj neštátnych zdravotníckych zariadeniach, kúpeľných zariadeniach,  vo wellnesse a sociálnych zariadeniach. Má možnosť  podnikať na základe živnostenského oprávnenia alebo pokračovať v štúdiu na VŠ, VOŠ –DFT. </vt:lpstr>
      <vt:lpstr> </vt:lpstr>
      <vt:lpstr>   Inkluzívna koncepcia školy  • bezbariérový areál školy, ŠI • spoznávanie nových krajín, kultúr prostredníctvom mobilít projektu Erasmus+ • sociálne štipendium, Župné štipendium TTSK  • aktívna spolupráca s CPP Trnava • školský psychológ, školský špeciálny pedagóg, školský poradca, koordinátor prevencie  •  školský podporný tím • inklúzia žiakov so ŠVVP (VPU) • podporné opatrenia  </vt:lpstr>
      <vt:lpstr>             Štúdium na SZŠ v Trnave</vt:lpstr>
      <vt:lpstr>Priestory SZŠ v Trnave </vt:lpstr>
      <vt:lpstr>Súčasťou areálu školy je školský internát a školská jedáleň</vt:lpstr>
      <vt:lpstr>   Aktivity Strednej zdravotníckej školy v Trnave  </vt:lpstr>
      <vt:lpstr> Zahraničné študijné odborné stáže v rámci projektu ERASMUS+, eTwinning, DofE...  </vt:lpstr>
      <vt:lpstr>Prezentácia programu PowerPoint</vt:lpstr>
      <vt:lpstr>Prezentácia programu PowerPoint</vt:lpstr>
      <vt:lpstr>SÚŤAŽE SOČ, predmetové olympiády, športové  a vedomostné súťaže, súťaže PRP...</vt:lpstr>
      <vt:lpstr>Prezentácia programu PowerPoint</vt:lpstr>
      <vt:lpstr>Prezentácia programu PowerPoint</vt:lpstr>
      <vt:lpstr>Prezentácia programu PowerPoint</vt:lpstr>
      <vt:lpstr>Besedy, odborné prednášky, zahraničné výlety, divadelné predstavenia...</vt:lpstr>
      <vt:lpstr>Prezentácia programu PowerPoint</vt:lpstr>
      <vt:lpstr>Prezentácia programu PowerPoint</vt:lpstr>
      <vt:lpstr>Prezentácia programu PowerPoint</vt:lpstr>
      <vt:lpstr>Záujmové útvary a aktivity školy  a školského internátu</vt:lpstr>
      <vt:lpstr>Aktivity zamerané na podporu, ochranu života a zdravia</vt:lpstr>
      <vt:lpstr>Prezentácia programu PowerPoint</vt:lpstr>
      <vt:lpstr>Prezentácia programu PowerPoint</vt:lpstr>
      <vt:lpstr>Prezentácia programu PowerPoint</vt:lpstr>
      <vt:lpstr>                                     Imatrikulácie,                                stužkové slávnosti</vt:lpstr>
      <vt:lpstr>Ďakujeme za pozornosť !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Admin</cp:lastModifiedBy>
  <cp:revision>962</cp:revision>
  <dcterms:created xsi:type="dcterms:W3CDTF">2010-05-23T14:28:12Z</dcterms:created>
  <dcterms:modified xsi:type="dcterms:W3CDTF">2023-11-19T16:44:12Z</dcterms:modified>
</cp:coreProperties>
</file>