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60" r:id="rId4"/>
    <p:sldId id="273" r:id="rId5"/>
    <p:sldId id="274" r:id="rId6"/>
    <p:sldId id="263" r:id="rId7"/>
    <p:sldId id="275" r:id="rId8"/>
    <p:sldId id="257" r:id="rId9"/>
    <p:sldId id="258" r:id="rId10"/>
    <p:sldId id="276" r:id="rId11"/>
    <p:sldId id="259" r:id="rId12"/>
    <p:sldId id="261" r:id="rId13"/>
    <p:sldId id="279" r:id="rId14"/>
    <p:sldId id="277" r:id="rId15"/>
    <p:sldId id="265" r:id="rId16"/>
    <p:sldId id="266" r:id="rId17"/>
    <p:sldId id="278" r:id="rId18"/>
    <p:sldId id="264" r:id="rId19"/>
    <p:sldId id="281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 varScale="1">
        <p:scale>
          <a:sx n="42" d="100"/>
          <a:sy n="42" d="100"/>
        </p:scale>
        <p:origin x="6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6CB65-5B5E-4436-8A9F-41F4F672B6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C74F157-785D-4BF5-89EA-AC0627DCF568}">
      <dgm:prSet phldrT="[Tekst]"/>
      <dgm:spPr/>
      <dgm:t>
        <a:bodyPr/>
        <a:lstStyle/>
        <a:p>
          <a:r>
            <a:rPr lang="pl-PL" dirty="0" smtClean="0"/>
            <a:t>1-2</a:t>
          </a:r>
          <a:endParaRPr lang="pl-PL" dirty="0"/>
        </a:p>
      </dgm:t>
    </dgm:pt>
    <dgm:pt modelId="{88FD10AB-8B75-43B2-B9B5-8448D242D66F}" type="parTrans" cxnId="{8FF7EE05-D1FD-4514-B9BC-07EB2E11949F}">
      <dgm:prSet/>
      <dgm:spPr/>
      <dgm:t>
        <a:bodyPr/>
        <a:lstStyle/>
        <a:p>
          <a:endParaRPr lang="pl-PL"/>
        </a:p>
      </dgm:t>
    </dgm:pt>
    <dgm:pt modelId="{D8894C23-0E39-4B7F-9F08-442C5FB2026E}" type="sibTrans" cxnId="{8FF7EE05-D1FD-4514-B9BC-07EB2E11949F}">
      <dgm:prSet/>
      <dgm:spPr/>
      <dgm:t>
        <a:bodyPr/>
        <a:lstStyle/>
        <a:p>
          <a:endParaRPr lang="pl-PL"/>
        </a:p>
      </dgm:t>
    </dgm:pt>
    <dgm:pt modelId="{7D8DA464-08C8-45DE-A975-D834880DFFA2}">
      <dgm:prSet/>
      <dgm:spPr/>
      <dgm:t>
        <a:bodyPr/>
        <a:lstStyle/>
        <a:p>
          <a:r>
            <a:rPr lang="pl-PL" dirty="0" smtClean="0">
              <a:latin typeface="Bahnschrift Light" pitchFamily="34" charset="0"/>
            </a:rPr>
            <a:t>Złożenie wniosku stypendialnego i praca nad planem programu stypendialnego</a:t>
          </a:r>
          <a:endParaRPr lang="pl-PL" dirty="0">
            <a:latin typeface="Bahnschrift Light" pitchFamily="34" charset="0"/>
          </a:endParaRPr>
        </a:p>
      </dgm:t>
    </dgm:pt>
    <dgm:pt modelId="{22B1E352-2CA8-4853-B745-780D10939553}" type="parTrans" cxnId="{5F207137-7F38-4753-AF52-6826440E1763}">
      <dgm:prSet/>
      <dgm:spPr/>
      <dgm:t>
        <a:bodyPr/>
        <a:lstStyle/>
        <a:p>
          <a:endParaRPr lang="pl-PL"/>
        </a:p>
      </dgm:t>
    </dgm:pt>
    <dgm:pt modelId="{A1CD22E6-37FC-4821-8900-E23ECC10EAB1}" type="sibTrans" cxnId="{5F207137-7F38-4753-AF52-6826440E1763}">
      <dgm:prSet/>
      <dgm:spPr/>
      <dgm:t>
        <a:bodyPr/>
        <a:lstStyle/>
        <a:p>
          <a:endParaRPr lang="pl-PL"/>
        </a:p>
      </dgm:t>
    </dgm:pt>
    <dgm:pt modelId="{EFC4EF86-6464-492F-8022-B2C19898C56D}" type="pres">
      <dgm:prSet presAssocID="{0D16CB65-5B5E-4436-8A9F-41F4F672B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E2B5835-B38A-4AE6-9DB5-8BA415DA8C09}" type="pres">
      <dgm:prSet presAssocID="{AC74F157-785D-4BF5-89EA-AC0627DCF568}" presName="composite" presStyleCnt="0"/>
      <dgm:spPr/>
    </dgm:pt>
    <dgm:pt modelId="{E9ECF003-ADBF-4DB1-942D-46300AB043A2}" type="pres">
      <dgm:prSet presAssocID="{AC74F157-785D-4BF5-89EA-AC0627DCF568}" presName="parentText" presStyleLbl="alignNode1" presStyleIdx="0" presStyleCnt="1" custScaleX="51722" custScaleY="48135" custLinFactNeighborX="7600" custLinFactNeighborY="8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EB5C49-4804-41AB-B537-266AFD146900}" type="pres">
      <dgm:prSet presAssocID="{AC74F157-785D-4BF5-89EA-AC0627DCF568}" presName="descendantText" presStyleLbl="alignAcc1" presStyleIdx="0" presStyleCnt="1" custScaleX="85962" custScaleY="63962" custLinFactNeighborX="-17339" custLinFactNeighborY="-188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207137-7F38-4753-AF52-6826440E1763}" srcId="{AC74F157-785D-4BF5-89EA-AC0627DCF568}" destId="{7D8DA464-08C8-45DE-A975-D834880DFFA2}" srcOrd="0" destOrd="0" parTransId="{22B1E352-2CA8-4853-B745-780D10939553}" sibTransId="{A1CD22E6-37FC-4821-8900-E23ECC10EAB1}"/>
    <dgm:cxn modelId="{59779C33-83E2-453A-9C07-EC701BBDA80F}" type="presOf" srcId="{AC74F157-785D-4BF5-89EA-AC0627DCF568}" destId="{E9ECF003-ADBF-4DB1-942D-46300AB043A2}" srcOrd="0" destOrd="0" presId="urn:microsoft.com/office/officeart/2005/8/layout/chevron2"/>
    <dgm:cxn modelId="{B6477D12-8B71-4B00-BB4E-77C54F138CAA}" type="presOf" srcId="{7D8DA464-08C8-45DE-A975-D834880DFFA2}" destId="{B1EB5C49-4804-41AB-B537-266AFD146900}" srcOrd="0" destOrd="0" presId="urn:microsoft.com/office/officeart/2005/8/layout/chevron2"/>
    <dgm:cxn modelId="{6E47A999-31D7-4C01-A1C1-FE685D7666F7}" type="presOf" srcId="{0D16CB65-5B5E-4436-8A9F-41F4F672B625}" destId="{EFC4EF86-6464-492F-8022-B2C19898C56D}" srcOrd="0" destOrd="0" presId="urn:microsoft.com/office/officeart/2005/8/layout/chevron2"/>
    <dgm:cxn modelId="{8FF7EE05-D1FD-4514-B9BC-07EB2E11949F}" srcId="{0D16CB65-5B5E-4436-8A9F-41F4F672B625}" destId="{AC74F157-785D-4BF5-89EA-AC0627DCF568}" srcOrd="0" destOrd="0" parTransId="{88FD10AB-8B75-43B2-B9B5-8448D242D66F}" sibTransId="{D8894C23-0E39-4B7F-9F08-442C5FB2026E}"/>
    <dgm:cxn modelId="{0999DA70-BDA8-41B0-AE16-C7915045B3A0}" type="presParOf" srcId="{EFC4EF86-6464-492F-8022-B2C19898C56D}" destId="{1E2B5835-B38A-4AE6-9DB5-8BA415DA8C09}" srcOrd="0" destOrd="0" presId="urn:microsoft.com/office/officeart/2005/8/layout/chevron2"/>
    <dgm:cxn modelId="{A7E184C1-1260-4469-B9A0-A91FD1203E1F}" type="presParOf" srcId="{1E2B5835-B38A-4AE6-9DB5-8BA415DA8C09}" destId="{E9ECF003-ADBF-4DB1-942D-46300AB043A2}" srcOrd="0" destOrd="0" presId="urn:microsoft.com/office/officeart/2005/8/layout/chevron2"/>
    <dgm:cxn modelId="{1D0BA081-DEF0-45DF-A38D-83D899FF8FC7}" type="presParOf" srcId="{1E2B5835-B38A-4AE6-9DB5-8BA415DA8C09}" destId="{B1EB5C49-4804-41AB-B537-266AFD1469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6CB65-5B5E-4436-8A9F-41F4F672B6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06E1E4-D2AD-4D48-9880-76F246A16CF8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44563547-D87F-4A69-9B06-ACA552B1A759}" type="parTrans" cxnId="{095DD013-099C-4EB6-AADB-98A43954F46F}">
      <dgm:prSet/>
      <dgm:spPr/>
      <dgm:t>
        <a:bodyPr/>
        <a:lstStyle/>
        <a:p>
          <a:endParaRPr lang="pl-PL"/>
        </a:p>
      </dgm:t>
    </dgm:pt>
    <dgm:pt modelId="{6ABFA777-CFC9-476E-838F-300B63399A23}" type="sibTrans" cxnId="{095DD013-099C-4EB6-AADB-98A43954F46F}">
      <dgm:prSet/>
      <dgm:spPr/>
      <dgm:t>
        <a:bodyPr/>
        <a:lstStyle/>
        <a:p>
          <a:endParaRPr lang="pl-PL"/>
        </a:p>
      </dgm:t>
    </dgm:pt>
    <dgm:pt modelId="{AAAC2339-EACF-4110-9948-A3E8C3D75FA7}">
      <dgm:prSet phldrT="[Tekst]"/>
      <dgm:spPr/>
      <dgm:t>
        <a:bodyPr/>
        <a:lstStyle/>
        <a:p>
          <a:r>
            <a:rPr lang="pl-PL" b="0" dirty="0" smtClean="0">
              <a:latin typeface="Bahnschrift Light" pitchFamily="34" charset="0"/>
            </a:rPr>
            <a:t>Studiowanie literatury biologiczno-chemicznej, w tym dotyczącej ludzkiego DNA, wirusów itp.</a:t>
          </a:r>
          <a:endParaRPr lang="pl-PL" b="0" dirty="0">
            <a:latin typeface="Bahnschrift Light" pitchFamily="34" charset="0"/>
          </a:endParaRPr>
        </a:p>
      </dgm:t>
    </dgm:pt>
    <dgm:pt modelId="{1FCB3781-F83A-4537-8621-C3BF5439DAC5}" type="parTrans" cxnId="{87F70365-6122-48CE-A063-DB87ABD12F0A}">
      <dgm:prSet/>
      <dgm:spPr/>
      <dgm:t>
        <a:bodyPr/>
        <a:lstStyle/>
        <a:p>
          <a:endParaRPr lang="pl-PL"/>
        </a:p>
      </dgm:t>
    </dgm:pt>
    <dgm:pt modelId="{F8688314-8D24-4AC8-87AC-052F313A451E}" type="sibTrans" cxnId="{87F70365-6122-48CE-A063-DB87ABD12F0A}">
      <dgm:prSet/>
      <dgm:spPr/>
      <dgm:t>
        <a:bodyPr/>
        <a:lstStyle/>
        <a:p>
          <a:endParaRPr lang="pl-PL"/>
        </a:p>
      </dgm:t>
    </dgm:pt>
    <dgm:pt modelId="{EFC4EF86-6464-492F-8022-B2C19898C56D}" type="pres">
      <dgm:prSet presAssocID="{0D16CB65-5B5E-4436-8A9F-41F4F672B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221047-1856-4BF4-9055-4F791BD7272E}" type="pres">
      <dgm:prSet presAssocID="{4506E1E4-D2AD-4D48-9880-76F246A16CF8}" presName="composite" presStyleCnt="0"/>
      <dgm:spPr/>
    </dgm:pt>
    <dgm:pt modelId="{A35E6A35-C72D-493E-80F3-AFDE9F56FD23}" type="pres">
      <dgm:prSet presAssocID="{4506E1E4-D2AD-4D48-9880-76F246A16CF8}" presName="parentText" presStyleLbl="alignNode1" presStyleIdx="0" presStyleCnt="1" custScaleX="47463" custScaleY="44794" custLinFactNeighborX="10126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0C193C-600E-4BDD-A56B-4C44F2764C9C}" type="pres">
      <dgm:prSet presAssocID="{4506E1E4-D2AD-4D48-9880-76F246A16CF8}" presName="descendantText" presStyleLbl="alignAcc1" presStyleIdx="0" presStyleCnt="1" custScaleX="86980" custScaleY="70089" custLinFactNeighborX="-13538" custLinFactNeighborY="-152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EC9808-45EE-4FAA-BFA2-CC5E867FDFFA}" type="presOf" srcId="{4506E1E4-D2AD-4D48-9880-76F246A16CF8}" destId="{A35E6A35-C72D-493E-80F3-AFDE9F56FD23}" srcOrd="0" destOrd="0" presId="urn:microsoft.com/office/officeart/2005/8/layout/chevron2"/>
    <dgm:cxn modelId="{87F70365-6122-48CE-A063-DB87ABD12F0A}" srcId="{4506E1E4-D2AD-4D48-9880-76F246A16CF8}" destId="{AAAC2339-EACF-4110-9948-A3E8C3D75FA7}" srcOrd="0" destOrd="0" parTransId="{1FCB3781-F83A-4537-8621-C3BF5439DAC5}" sibTransId="{F8688314-8D24-4AC8-87AC-052F313A451E}"/>
    <dgm:cxn modelId="{0F07D9E7-2138-40E7-B7DC-0D3F86A8A7F2}" type="presOf" srcId="{AAAC2339-EACF-4110-9948-A3E8C3D75FA7}" destId="{9B0C193C-600E-4BDD-A56B-4C44F2764C9C}" srcOrd="0" destOrd="0" presId="urn:microsoft.com/office/officeart/2005/8/layout/chevron2"/>
    <dgm:cxn modelId="{095DD013-099C-4EB6-AADB-98A43954F46F}" srcId="{0D16CB65-5B5E-4436-8A9F-41F4F672B625}" destId="{4506E1E4-D2AD-4D48-9880-76F246A16CF8}" srcOrd="0" destOrd="0" parTransId="{44563547-D87F-4A69-9B06-ACA552B1A759}" sibTransId="{6ABFA777-CFC9-476E-838F-300B63399A23}"/>
    <dgm:cxn modelId="{7826F447-4439-4E1D-BD6D-F9F0F2671F79}" type="presOf" srcId="{0D16CB65-5B5E-4436-8A9F-41F4F672B625}" destId="{EFC4EF86-6464-492F-8022-B2C19898C56D}" srcOrd="0" destOrd="0" presId="urn:microsoft.com/office/officeart/2005/8/layout/chevron2"/>
    <dgm:cxn modelId="{752EFD0F-CB5F-47A7-95B6-469564A2620B}" type="presParOf" srcId="{EFC4EF86-6464-492F-8022-B2C19898C56D}" destId="{DE221047-1856-4BF4-9055-4F791BD7272E}" srcOrd="0" destOrd="0" presId="urn:microsoft.com/office/officeart/2005/8/layout/chevron2"/>
    <dgm:cxn modelId="{C71FE517-5143-413D-A318-528479558B31}" type="presParOf" srcId="{DE221047-1856-4BF4-9055-4F791BD7272E}" destId="{A35E6A35-C72D-493E-80F3-AFDE9F56FD23}" srcOrd="0" destOrd="0" presId="urn:microsoft.com/office/officeart/2005/8/layout/chevron2"/>
    <dgm:cxn modelId="{386DBB66-45F5-43AE-A460-955286314A77}" type="presParOf" srcId="{DE221047-1856-4BF4-9055-4F791BD7272E}" destId="{9B0C193C-600E-4BDD-A56B-4C44F2764C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6CB65-5B5E-4436-8A9F-41F4F672B6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06E1E4-D2AD-4D48-9880-76F246A16CF8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44563547-D87F-4A69-9B06-ACA552B1A759}" type="parTrans" cxnId="{095DD013-099C-4EB6-AADB-98A43954F46F}">
      <dgm:prSet/>
      <dgm:spPr/>
      <dgm:t>
        <a:bodyPr/>
        <a:lstStyle/>
        <a:p>
          <a:endParaRPr lang="pl-PL"/>
        </a:p>
      </dgm:t>
    </dgm:pt>
    <dgm:pt modelId="{6ABFA777-CFC9-476E-838F-300B63399A23}" type="sibTrans" cxnId="{095DD013-099C-4EB6-AADB-98A43954F46F}">
      <dgm:prSet/>
      <dgm:spPr/>
      <dgm:t>
        <a:bodyPr/>
        <a:lstStyle/>
        <a:p>
          <a:endParaRPr lang="pl-PL"/>
        </a:p>
      </dgm:t>
    </dgm:pt>
    <dgm:pt modelId="{AAAC2339-EACF-4110-9948-A3E8C3D75FA7}">
      <dgm:prSet phldrT="[Tekst]"/>
      <dgm:spPr/>
      <dgm:t>
        <a:bodyPr/>
        <a:lstStyle/>
        <a:p>
          <a:r>
            <a:rPr lang="pl-PL" b="0" dirty="0" smtClean="0">
              <a:latin typeface="Bahnschrift Light" pitchFamily="34" charset="0"/>
            </a:rPr>
            <a:t>Zapoznanie się z wystawą dotyczącą ludzkiego ciała w </a:t>
          </a:r>
          <a:r>
            <a:rPr lang="pl-PL" b="0" dirty="0" err="1" smtClean="0">
              <a:latin typeface="Bahnschrift Light" pitchFamily="34" charset="0"/>
            </a:rPr>
            <a:t>Musee</a:t>
          </a:r>
          <a:r>
            <a:rPr lang="pl-PL" b="0" dirty="0" smtClean="0">
              <a:latin typeface="Bahnschrift Light" pitchFamily="34" charset="0"/>
            </a:rPr>
            <a:t> de </a:t>
          </a:r>
          <a:r>
            <a:rPr lang="pl-PL" b="0" dirty="0" err="1" smtClean="0">
              <a:latin typeface="Bahnschrift Light" pitchFamily="34" charset="0"/>
            </a:rPr>
            <a:t>L'Homme</a:t>
          </a:r>
          <a:r>
            <a:rPr lang="pl-PL" b="0" dirty="0" smtClean="0">
              <a:latin typeface="Bahnschrift Light" pitchFamily="34" charset="0"/>
            </a:rPr>
            <a:t>, aktualnym stanem wiedzy nad rakiem, działaniem ludzkiego mózgu, badaniami genetycznymi w Cite des Sciences et de </a:t>
          </a:r>
          <a:r>
            <a:rPr lang="pl-PL" b="0" dirty="0" err="1" smtClean="0">
              <a:latin typeface="Bahnschrift Light" pitchFamily="34" charset="0"/>
            </a:rPr>
            <a:t>l'Industrie</a:t>
          </a:r>
          <a:r>
            <a:rPr lang="pl-PL" b="0" dirty="0" smtClean="0">
              <a:latin typeface="Bahnschrift Light" pitchFamily="34" charset="0"/>
            </a:rPr>
            <a:t>, badaniami nad reaktywnością w Muzeum </a:t>
          </a:r>
          <a:r>
            <a:rPr lang="pl-PL" b="0" dirty="0" err="1" smtClean="0">
              <a:latin typeface="Bahnschrift Light" pitchFamily="34" charset="0"/>
            </a:rPr>
            <a:t>M.Skłodowskiej-Curie</a:t>
          </a:r>
          <a:r>
            <a:rPr lang="pl-PL" b="0" dirty="0" smtClean="0">
              <a:latin typeface="Bahnschrift Light" pitchFamily="34" charset="0"/>
            </a:rPr>
            <a:t>, przebiegiem współpracy międzynarodowej w dziedzinie badań naukowych w UNESCO, podczas wycieczki edukacyjnej w Paryżu.</a:t>
          </a:r>
          <a:endParaRPr lang="pl-PL" b="0" dirty="0"/>
        </a:p>
      </dgm:t>
    </dgm:pt>
    <dgm:pt modelId="{1FCB3781-F83A-4537-8621-C3BF5439DAC5}" type="parTrans" cxnId="{87F70365-6122-48CE-A063-DB87ABD12F0A}">
      <dgm:prSet/>
      <dgm:spPr/>
      <dgm:t>
        <a:bodyPr/>
        <a:lstStyle/>
        <a:p>
          <a:endParaRPr lang="pl-PL"/>
        </a:p>
      </dgm:t>
    </dgm:pt>
    <dgm:pt modelId="{F8688314-8D24-4AC8-87AC-052F313A451E}" type="sibTrans" cxnId="{87F70365-6122-48CE-A063-DB87ABD12F0A}">
      <dgm:prSet/>
      <dgm:spPr/>
      <dgm:t>
        <a:bodyPr/>
        <a:lstStyle/>
        <a:p>
          <a:endParaRPr lang="pl-PL"/>
        </a:p>
      </dgm:t>
    </dgm:pt>
    <dgm:pt modelId="{EFC4EF86-6464-492F-8022-B2C19898C56D}" type="pres">
      <dgm:prSet presAssocID="{0D16CB65-5B5E-4436-8A9F-41F4F672B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221047-1856-4BF4-9055-4F791BD7272E}" type="pres">
      <dgm:prSet presAssocID="{4506E1E4-D2AD-4D48-9880-76F246A16CF8}" presName="composite" presStyleCnt="0"/>
      <dgm:spPr/>
    </dgm:pt>
    <dgm:pt modelId="{A35E6A35-C72D-493E-80F3-AFDE9F56FD23}" type="pres">
      <dgm:prSet presAssocID="{4506E1E4-D2AD-4D48-9880-76F246A16CF8}" presName="parentText" presStyleLbl="alignNode1" presStyleIdx="0" presStyleCnt="1" custScaleX="52341" custScaleY="64627" custLinFactNeighborX="10126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0C193C-600E-4BDD-A56B-4C44F2764C9C}" type="pres">
      <dgm:prSet presAssocID="{4506E1E4-D2AD-4D48-9880-76F246A16CF8}" presName="descendantText" presStyleLbl="alignAcc1" presStyleIdx="0" presStyleCnt="1" custScaleX="99983" custScaleY="105590" custLinFactNeighborX="-10933" custLinFactNeighborY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0837BA-52AD-4368-A8F9-9DC5D8200CAC}" type="presOf" srcId="{AAAC2339-EACF-4110-9948-A3E8C3D75FA7}" destId="{9B0C193C-600E-4BDD-A56B-4C44F2764C9C}" srcOrd="0" destOrd="0" presId="urn:microsoft.com/office/officeart/2005/8/layout/chevron2"/>
    <dgm:cxn modelId="{87F70365-6122-48CE-A063-DB87ABD12F0A}" srcId="{4506E1E4-D2AD-4D48-9880-76F246A16CF8}" destId="{AAAC2339-EACF-4110-9948-A3E8C3D75FA7}" srcOrd="0" destOrd="0" parTransId="{1FCB3781-F83A-4537-8621-C3BF5439DAC5}" sibTransId="{F8688314-8D24-4AC8-87AC-052F313A451E}"/>
    <dgm:cxn modelId="{AB777601-2275-4B38-B4B1-B78D00E459CB}" type="presOf" srcId="{0D16CB65-5B5E-4436-8A9F-41F4F672B625}" destId="{EFC4EF86-6464-492F-8022-B2C19898C56D}" srcOrd="0" destOrd="0" presId="urn:microsoft.com/office/officeart/2005/8/layout/chevron2"/>
    <dgm:cxn modelId="{A10D9D58-6037-47FB-9D59-A8878C407301}" type="presOf" srcId="{4506E1E4-D2AD-4D48-9880-76F246A16CF8}" destId="{A35E6A35-C72D-493E-80F3-AFDE9F56FD23}" srcOrd="0" destOrd="0" presId="urn:microsoft.com/office/officeart/2005/8/layout/chevron2"/>
    <dgm:cxn modelId="{095DD013-099C-4EB6-AADB-98A43954F46F}" srcId="{0D16CB65-5B5E-4436-8A9F-41F4F672B625}" destId="{4506E1E4-D2AD-4D48-9880-76F246A16CF8}" srcOrd="0" destOrd="0" parTransId="{44563547-D87F-4A69-9B06-ACA552B1A759}" sibTransId="{6ABFA777-CFC9-476E-838F-300B63399A23}"/>
    <dgm:cxn modelId="{9C42C50F-C3EC-4B1D-90AF-D306B0C8F209}" type="presParOf" srcId="{EFC4EF86-6464-492F-8022-B2C19898C56D}" destId="{DE221047-1856-4BF4-9055-4F791BD7272E}" srcOrd="0" destOrd="0" presId="urn:microsoft.com/office/officeart/2005/8/layout/chevron2"/>
    <dgm:cxn modelId="{9C7D4447-DEDF-404C-B6FA-05CA87F7A6E0}" type="presParOf" srcId="{DE221047-1856-4BF4-9055-4F791BD7272E}" destId="{A35E6A35-C72D-493E-80F3-AFDE9F56FD23}" srcOrd="0" destOrd="0" presId="urn:microsoft.com/office/officeart/2005/8/layout/chevron2"/>
    <dgm:cxn modelId="{A43E0444-54F2-43BE-89BC-B0B23D0202F3}" type="presParOf" srcId="{DE221047-1856-4BF4-9055-4F791BD7272E}" destId="{9B0C193C-600E-4BDD-A56B-4C44F2764C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16CB65-5B5E-4436-8A9F-41F4F672B6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06E1E4-D2AD-4D48-9880-76F246A16CF8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44563547-D87F-4A69-9B06-ACA552B1A759}" type="parTrans" cxnId="{095DD013-099C-4EB6-AADB-98A43954F46F}">
      <dgm:prSet/>
      <dgm:spPr/>
      <dgm:t>
        <a:bodyPr/>
        <a:lstStyle/>
        <a:p>
          <a:endParaRPr lang="pl-PL"/>
        </a:p>
      </dgm:t>
    </dgm:pt>
    <dgm:pt modelId="{6ABFA777-CFC9-476E-838F-300B63399A23}" type="sibTrans" cxnId="{095DD013-099C-4EB6-AADB-98A43954F46F}">
      <dgm:prSet/>
      <dgm:spPr/>
      <dgm:t>
        <a:bodyPr/>
        <a:lstStyle/>
        <a:p>
          <a:endParaRPr lang="pl-PL"/>
        </a:p>
      </dgm:t>
    </dgm:pt>
    <dgm:pt modelId="{AAAC2339-EACF-4110-9948-A3E8C3D75FA7}">
      <dgm:prSet phldrT="[Tekst]" custT="1"/>
      <dgm:spPr/>
      <dgm:t>
        <a:bodyPr/>
        <a:lstStyle/>
        <a:p>
          <a:endParaRPr lang="pl-PL" sz="2800" b="0" dirty="0">
            <a:latin typeface="Bahnschrift Light" pitchFamily="34" charset="0"/>
          </a:endParaRPr>
        </a:p>
      </dgm:t>
    </dgm:pt>
    <dgm:pt modelId="{1FCB3781-F83A-4537-8621-C3BF5439DAC5}" type="parTrans" cxnId="{87F70365-6122-48CE-A063-DB87ABD12F0A}">
      <dgm:prSet/>
      <dgm:spPr/>
      <dgm:t>
        <a:bodyPr/>
        <a:lstStyle/>
        <a:p>
          <a:endParaRPr lang="pl-PL"/>
        </a:p>
      </dgm:t>
    </dgm:pt>
    <dgm:pt modelId="{F8688314-8D24-4AC8-87AC-052F313A451E}" type="sibTrans" cxnId="{87F70365-6122-48CE-A063-DB87ABD12F0A}">
      <dgm:prSet/>
      <dgm:spPr/>
      <dgm:t>
        <a:bodyPr/>
        <a:lstStyle/>
        <a:p>
          <a:endParaRPr lang="pl-PL"/>
        </a:p>
      </dgm:t>
    </dgm:pt>
    <dgm:pt modelId="{EB0661BE-DD18-4748-89CC-04B57EE6D296}">
      <dgm:prSet custT="1"/>
      <dgm:spPr/>
      <dgm:t>
        <a:bodyPr/>
        <a:lstStyle/>
        <a:p>
          <a:r>
            <a:rPr lang="pl-PL" sz="2800" b="0" dirty="0" smtClean="0">
              <a:latin typeface="Bahnschrift Light" pitchFamily="34" charset="0"/>
            </a:rPr>
            <a:t>Nauka języka angielskiego na obozie językowym w Polsce</a:t>
          </a:r>
        </a:p>
      </dgm:t>
    </dgm:pt>
    <dgm:pt modelId="{C49C60D8-CC47-4F6D-AEDB-8822DA9554F8}" type="parTrans" cxnId="{431B1C83-0FE4-4CEC-8C6B-B2275FDE39FA}">
      <dgm:prSet/>
      <dgm:spPr/>
      <dgm:t>
        <a:bodyPr/>
        <a:lstStyle/>
        <a:p>
          <a:endParaRPr lang="pl-PL"/>
        </a:p>
      </dgm:t>
    </dgm:pt>
    <dgm:pt modelId="{B3FF234B-A1F5-4464-A115-CF990FB2BBB0}" type="sibTrans" cxnId="{431B1C83-0FE4-4CEC-8C6B-B2275FDE39FA}">
      <dgm:prSet/>
      <dgm:spPr/>
      <dgm:t>
        <a:bodyPr/>
        <a:lstStyle/>
        <a:p>
          <a:endParaRPr lang="pl-PL"/>
        </a:p>
      </dgm:t>
    </dgm:pt>
    <dgm:pt modelId="{EFC4EF86-6464-492F-8022-B2C19898C56D}" type="pres">
      <dgm:prSet presAssocID="{0D16CB65-5B5E-4436-8A9F-41F4F672B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221047-1856-4BF4-9055-4F791BD7272E}" type="pres">
      <dgm:prSet presAssocID="{4506E1E4-D2AD-4D48-9880-76F246A16CF8}" presName="composite" presStyleCnt="0"/>
      <dgm:spPr/>
    </dgm:pt>
    <dgm:pt modelId="{A35E6A35-C72D-493E-80F3-AFDE9F56FD23}" type="pres">
      <dgm:prSet presAssocID="{4506E1E4-D2AD-4D48-9880-76F246A16CF8}" presName="parentText" presStyleLbl="alignNode1" presStyleIdx="0" presStyleCnt="1" custScaleX="52341" custScaleY="64627" custLinFactNeighborX="10126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0C193C-600E-4BDD-A56B-4C44F2764C9C}" type="pres">
      <dgm:prSet presAssocID="{4506E1E4-D2AD-4D48-9880-76F246A16CF8}" presName="descendantText" presStyleLbl="alignAcc1" presStyleIdx="0" presStyleCnt="1" custScaleX="99983" custScaleY="105590" custLinFactNeighborX="-10933" custLinFactNeighborY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1B1C83-0FE4-4CEC-8C6B-B2275FDE39FA}" srcId="{4506E1E4-D2AD-4D48-9880-76F246A16CF8}" destId="{EB0661BE-DD18-4748-89CC-04B57EE6D296}" srcOrd="1" destOrd="0" parTransId="{C49C60D8-CC47-4F6D-AEDB-8822DA9554F8}" sibTransId="{B3FF234B-A1F5-4464-A115-CF990FB2BBB0}"/>
    <dgm:cxn modelId="{87F70365-6122-48CE-A063-DB87ABD12F0A}" srcId="{4506E1E4-D2AD-4D48-9880-76F246A16CF8}" destId="{AAAC2339-EACF-4110-9948-A3E8C3D75FA7}" srcOrd="0" destOrd="0" parTransId="{1FCB3781-F83A-4537-8621-C3BF5439DAC5}" sibTransId="{F8688314-8D24-4AC8-87AC-052F313A451E}"/>
    <dgm:cxn modelId="{C15ACAF7-CC52-48BB-A3D2-0B7FAB9D5D7A}" type="presOf" srcId="{EB0661BE-DD18-4748-89CC-04B57EE6D296}" destId="{9B0C193C-600E-4BDD-A56B-4C44F2764C9C}" srcOrd="0" destOrd="1" presId="urn:microsoft.com/office/officeart/2005/8/layout/chevron2"/>
    <dgm:cxn modelId="{62C72835-21CD-43E6-8179-63ED6B536739}" type="presOf" srcId="{4506E1E4-D2AD-4D48-9880-76F246A16CF8}" destId="{A35E6A35-C72D-493E-80F3-AFDE9F56FD23}" srcOrd="0" destOrd="0" presId="urn:microsoft.com/office/officeart/2005/8/layout/chevron2"/>
    <dgm:cxn modelId="{095DD013-099C-4EB6-AADB-98A43954F46F}" srcId="{0D16CB65-5B5E-4436-8A9F-41F4F672B625}" destId="{4506E1E4-D2AD-4D48-9880-76F246A16CF8}" srcOrd="0" destOrd="0" parTransId="{44563547-D87F-4A69-9B06-ACA552B1A759}" sibTransId="{6ABFA777-CFC9-476E-838F-300B63399A23}"/>
    <dgm:cxn modelId="{3A70455B-A05F-44D0-BA25-F69431FA4D8B}" type="presOf" srcId="{AAAC2339-EACF-4110-9948-A3E8C3D75FA7}" destId="{9B0C193C-600E-4BDD-A56B-4C44F2764C9C}" srcOrd="0" destOrd="0" presId="urn:microsoft.com/office/officeart/2005/8/layout/chevron2"/>
    <dgm:cxn modelId="{3C5B7128-C605-4581-A8FA-B1DD6823EC0E}" type="presOf" srcId="{0D16CB65-5B5E-4436-8A9F-41F4F672B625}" destId="{EFC4EF86-6464-492F-8022-B2C19898C56D}" srcOrd="0" destOrd="0" presId="urn:microsoft.com/office/officeart/2005/8/layout/chevron2"/>
    <dgm:cxn modelId="{127BB87F-F5BF-47F5-B938-6B1F9D6B5D77}" type="presParOf" srcId="{EFC4EF86-6464-492F-8022-B2C19898C56D}" destId="{DE221047-1856-4BF4-9055-4F791BD7272E}" srcOrd="0" destOrd="0" presId="urn:microsoft.com/office/officeart/2005/8/layout/chevron2"/>
    <dgm:cxn modelId="{BD7856C6-9FA2-40BE-B148-9BB60ADA1432}" type="presParOf" srcId="{DE221047-1856-4BF4-9055-4F791BD7272E}" destId="{A35E6A35-C72D-493E-80F3-AFDE9F56FD23}" srcOrd="0" destOrd="0" presId="urn:microsoft.com/office/officeart/2005/8/layout/chevron2"/>
    <dgm:cxn modelId="{3FD61401-364D-4270-85FC-D180C9D7D033}" type="presParOf" srcId="{DE221047-1856-4BF4-9055-4F791BD7272E}" destId="{9B0C193C-600E-4BDD-A56B-4C44F2764C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16CB65-5B5E-4436-8A9F-41F4F672B6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06E1E4-D2AD-4D48-9880-76F246A16CF8}">
      <dgm:prSet phldrT="[Tekst]"/>
      <dgm:spPr/>
      <dgm:t>
        <a:bodyPr/>
        <a:lstStyle/>
        <a:p>
          <a:r>
            <a:rPr lang="pl-PL" dirty="0" smtClean="0"/>
            <a:t>6</a:t>
          </a:r>
          <a:endParaRPr lang="pl-PL" dirty="0"/>
        </a:p>
      </dgm:t>
    </dgm:pt>
    <dgm:pt modelId="{44563547-D87F-4A69-9B06-ACA552B1A759}" type="parTrans" cxnId="{095DD013-099C-4EB6-AADB-98A43954F46F}">
      <dgm:prSet/>
      <dgm:spPr/>
      <dgm:t>
        <a:bodyPr/>
        <a:lstStyle/>
        <a:p>
          <a:endParaRPr lang="pl-PL"/>
        </a:p>
      </dgm:t>
    </dgm:pt>
    <dgm:pt modelId="{6ABFA777-CFC9-476E-838F-300B63399A23}" type="sibTrans" cxnId="{095DD013-099C-4EB6-AADB-98A43954F46F}">
      <dgm:prSet/>
      <dgm:spPr/>
      <dgm:t>
        <a:bodyPr/>
        <a:lstStyle/>
        <a:p>
          <a:endParaRPr lang="pl-PL"/>
        </a:p>
      </dgm:t>
    </dgm:pt>
    <dgm:pt modelId="{AAAC2339-EACF-4110-9948-A3E8C3D75FA7}">
      <dgm:prSet phldrT="[Tekst]" custT="1"/>
      <dgm:spPr/>
      <dgm:t>
        <a:bodyPr/>
        <a:lstStyle/>
        <a:p>
          <a:endParaRPr lang="pl-PL" sz="2400" b="0" dirty="0"/>
        </a:p>
      </dgm:t>
    </dgm:pt>
    <dgm:pt modelId="{1FCB3781-F83A-4537-8621-C3BF5439DAC5}" type="parTrans" cxnId="{87F70365-6122-48CE-A063-DB87ABD12F0A}">
      <dgm:prSet/>
      <dgm:spPr/>
      <dgm:t>
        <a:bodyPr/>
        <a:lstStyle/>
        <a:p>
          <a:endParaRPr lang="pl-PL"/>
        </a:p>
      </dgm:t>
    </dgm:pt>
    <dgm:pt modelId="{F8688314-8D24-4AC8-87AC-052F313A451E}" type="sibTrans" cxnId="{87F70365-6122-48CE-A063-DB87ABD12F0A}">
      <dgm:prSet/>
      <dgm:spPr/>
      <dgm:t>
        <a:bodyPr/>
        <a:lstStyle/>
        <a:p>
          <a:endParaRPr lang="pl-PL"/>
        </a:p>
      </dgm:t>
    </dgm:pt>
    <dgm:pt modelId="{EB0661BE-DD18-4748-89CC-04B57EE6D296}">
      <dgm:prSet custT="1"/>
      <dgm:spPr/>
      <dgm:t>
        <a:bodyPr/>
        <a:lstStyle/>
        <a:p>
          <a:r>
            <a:rPr lang="pl-PL" sz="2400" b="0" dirty="0" smtClean="0">
              <a:latin typeface="Bahnschrift Light" pitchFamily="34" charset="0"/>
            </a:rPr>
            <a:t>Praca na </a:t>
          </a:r>
          <a:r>
            <a:rPr lang="pl-PL" sz="2400" b="0" dirty="0" err="1" smtClean="0">
              <a:latin typeface="Bahnschrift Light" pitchFamily="34" charset="0"/>
            </a:rPr>
            <a:t>iPadzie</a:t>
          </a:r>
          <a:r>
            <a:rPr lang="pl-PL" sz="2400" b="0" dirty="0" smtClean="0">
              <a:latin typeface="Bahnschrift Light" pitchFamily="34" charset="0"/>
            </a:rPr>
            <a:t> z aplikacjami </a:t>
          </a:r>
          <a:r>
            <a:rPr lang="pl-PL" sz="2400" b="0" dirty="0" err="1" smtClean="0">
              <a:latin typeface="Bahnschrift Light" pitchFamily="34" charset="0"/>
            </a:rPr>
            <a:t>Anatomy</a:t>
          </a:r>
          <a:r>
            <a:rPr lang="pl-PL" sz="2400" b="0" dirty="0" smtClean="0">
              <a:latin typeface="Bahnschrift Light" pitchFamily="34" charset="0"/>
            </a:rPr>
            <a:t> Learning - Anatomia 3D oraz </a:t>
          </a:r>
          <a:r>
            <a:rPr lang="pl-PL" sz="2400" b="0" dirty="0" err="1" smtClean="0">
              <a:latin typeface="Bahnschrift Light" pitchFamily="34" charset="0"/>
            </a:rPr>
            <a:t>Organic</a:t>
          </a:r>
          <a:r>
            <a:rPr lang="pl-PL" sz="2400" b="0" dirty="0" smtClean="0">
              <a:latin typeface="Bahnschrift Light" pitchFamily="34" charset="0"/>
            </a:rPr>
            <a:t> </a:t>
          </a:r>
          <a:r>
            <a:rPr lang="pl-PL" sz="2400" b="0" dirty="0" err="1" smtClean="0">
              <a:latin typeface="Bahnschrift Light" pitchFamily="34" charset="0"/>
            </a:rPr>
            <a:t>Chemistry</a:t>
          </a:r>
          <a:r>
            <a:rPr lang="pl-PL" sz="2400" b="0" dirty="0" smtClean="0">
              <a:latin typeface="Bahnschrift Light" pitchFamily="34" charset="0"/>
            </a:rPr>
            <a:t> - </a:t>
          </a:r>
          <a:r>
            <a:rPr lang="pl-PL" sz="2400" b="0" dirty="0" err="1" smtClean="0">
              <a:latin typeface="Bahnschrift Light" pitchFamily="34" charset="0"/>
            </a:rPr>
            <a:t>Advanced</a:t>
          </a:r>
          <a:r>
            <a:rPr lang="pl-PL" sz="2400" b="0" dirty="0" smtClean="0">
              <a:latin typeface="Bahnschrift Light" pitchFamily="34" charset="0"/>
            </a:rPr>
            <a:t> </a:t>
          </a:r>
          <a:r>
            <a:rPr lang="pl-PL" sz="2400" b="0" dirty="0" err="1" smtClean="0">
              <a:latin typeface="Bahnschrift Light" pitchFamily="34" charset="0"/>
            </a:rPr>
            <a:t>Topics</a:t>
          </a:r>
          <a:r>
            <a:rPr lang="pl-PL" sz="2400" b="0" dirty="0" smtClean="0">
              <a:latin typeface="Bahnschrift Light" pitchFamily="34" charset="0"/>
            </a:rPr>
            <a:t> </a:t>
          </a:r>
          <a:r>
            <a:rPr lang="pl-PL" sz="2400" b="0" dirty="0" err="1" smtClean="0">
              <a:latin typeface="Bahnschrift Light" pitchFamily="34" charset="0"/>
            </a:rPr>
            <a:t>Bundle</a:t>
          </a:r>
          <a:r>
            <a:rPr lang="pl-PL" sz="2400" b="0" dirty="0" smtClean="0">
              <a:latin typeface="Bahnschrift Light" pitchFamily="34" charset="0"/>
            </a:rPr>
            <a:t> oraz przygotowanie sprawozdania z programu</a:t>
          </a:r>
        </a:p>
      </dgm:t>
    </dgm:pt>
    <dgm:pt modelId="{C49C60D8-CC47-4F6D-AEDB-8822DA9554F8}" type="parTrans" cxnId="{431B1C83-0FE4-4CEC-8C6B-B2275FDE39FA}">
      <dgm:prSet/>
      <dgm:spPr/>
      <dgm:t>
        <a:bodyPr/>
        <a:lstStyle/>
        <a:p>
          <a:endParaRPr lang="pl-PL"/>
        </a:p>
      </dgm:t>
    </dgm:pt>
    <dgm:pt modelId="{B3FF234B-A1F5-4464-A115-CF990FB2BBB0}" type="sibTrans" cxnId="{431B1C83-0FE4-4CEC-8C6B-B2275FDE39FA}">
      <dgm:prSet/>
      <dgm:spPr/>
      <dgm:t>
        <a:bodyPr/>
        <a:lstStyle/>
        <a:p>
          <a:endParaRPr lang="pl-PL"/>
        </a:p>
      </dgm:t>
    </dgm:pt>
    <dgm:pt modelId="{EFC4EF86-6464-492F-8022-B2C19898C56D}" type="pres">
      <dgm:prSet presAssocID="{0D16CB65-5B5E-4436-8A9F-41F4F672B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221047-1856-4BF4-9055-4F791BD7272E}" type="pres">
      <dgm:prSet presAssocID="{4506E1E4-D2AD-4D48-9880-76F246A16CF8}" presName="composite" presStyleCnt="0"/>
      <dgm:spPr/>
    </dgm:pt>
    <dgm:pt modelId="{A35E6A35-C72D-493E-80F3-AFDE9F56FD23}" type="pres">
      <dgm:prSet presAssocID="{4506E1E4-D2AD-4D48-9880-76F246A16CF8}" presName="parentText" presStyleLbl="alignNode1" presStyleIdx="0" presStyleCnt="1" custScaleX="52341" custScaleY="64627" custLinFactNeighborX="10126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0C193C-600E-4BDD-A56B-4C44F2764C9C}" type="pres">
      <dgm:prSet presAssocID="{4506E1E4-D2AD-4D48-9880-76F246A16CF8}" presName="descendantText" presStyleLbl="alignAcc1" presStyleIdx="0" presStyleCnt="1" custScaleX="99983" custScaleY="105590" custLinFactNeighborX="-10933" custLinFactNeighborY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1B1C83-0FE4-4CEC-8C6B-B2275FDE39FA}" srcId="{4506E1E4-D2AD-4D48-9880-76F246A16CF8}" destId="{EB0661BE-DD18-4748-89CC-04B57EE6D296}" srcOrd="1" destOrd="0" parTransId="{C49C60D8-CC47-4F6D-AEDB-8822DA9554F8}" sibTransId="{B3FF234B-A1F5-4464-A115-CF990FB2BBB0}"/>
    <dgm:cxn modelId="{87F70365-6122-48CE-A063-DB87ABD12F0A}" srcId="{4506E1E4-D2AD-4D48-9880-76F246A16CF8}" destId="{AAAC2339-EACF-4110-9948-A3E8C3D75FA7}" srcOrd="0" destOrd="0" parTransId="{1FCB3781-F83A-4537-8621-C3BF5439DAC5}" sibTransId="{F8688314-8D24-4AC8-87AC-052F313A451E}"/>
    <dgm:cxn modelId="{4FB099E7-2716-4D9A-AABC-240C56C53A06}" type="presOf" srcId="{AAAC2339-EACF-4110-9948-A3E8C3D75FA7}" destId="{9B0C193C-600E-4BDD-A56B-4C44F2764C9C}" srcOrd="0" destOrd="0" presId="urn:microsoft.com/office/officeart/2005/8/layout/chevron2"/>
    <dgm:cxn modelId="{A289F442-B855-42EE-8BBE-DCDE2CFC1143}" type="presOf" srcId="{4506E1E4-D2AD-4D48-9880-76F246A16CF8}" destId="{A35E6A35-C72D-493E-80F3-AFDE9F56FD23}" srcOrd="0" destOrd="0" presId="urn:microsoft.com/office/officeart/2005/8/layout/chevron2"/>
    <dgm:cxn modelId="{92432B9F-3A6A-4058-9081-7D54B2ED738C}" type="presOf" srcId="{0D16CB65-5B5E-4436-8A9F-41F4F672B625}" destId="{EFC4EF86-6464-492F-8022-B2C19898C56D}" srcOrd="0" destOrd="0" presId="urn:microsoft.com/office/officeart/2005/8/layout/chevron2"/>
    <dgm:cxn modelId="{CEC51027-038F-4396-AE91-1D20675B55E8}" type="presOf" srcId="{EB0661BE-DD18-4748-89CC-04B57EE6D296}" destId="{9B0C193C-600E-4BDD-A56B-4C44F2764C9C}" srcOrd="0" destOrd="1" presId="urn:microsoft.com/office/officeart/2005/8/layout/chevron2"/>
    <dgm:cxn modelId="{095DD013-099C-4EB6-AADB-98A43954F46F}" srcId="{0D16CB65-5B5E-4436-8A9F-41F4F672B625}" destId="{4506E1E4-D2AD-4D48-9880-76F246A16CF8}" srcOrd="0" destOrd="0" parTransId="{44563547-D87F-4A69-9B06-ACA552B1A759}" sibTransId="{6ABFA777-CFC9-476E-838F-300B63399A23}"/>
    <dgm:cxn modelId="{14513214-7ADF-4E6E-8280-C5C3D0813555}" type="presParOf" srcId="{EFC4EF86-6464-492F-8022-B2C19898C56D}" destId="{DE221047-1856-4BF4-9055-4F791BD7272E}" srcOrd="0" destOrd="0" presId="urn:microsoft.com/office/officeart/2005/8/layout/chevron2"/>
    <dgm:cxn modelId="{A7D1365A-C03D-408B-B6E5-FE6CB2A3F072}" type="presParOf" srcId="{DE221047-1856-4BF4-9055-4F791BD7272E}" destId="{A35E6A35-C72D-493E-80F3-AFDE9F56FD23}" srcOrd="0" destOrd="0" presId="urn:microsoft.com/office/officeart/2005/8/layout/chevron2"/>
    <dgm:cxn modelId="{5017F94A-9832-4E66-9293-806149EA3F84}" type="presParOf" srcId="{DE221047-1856-4BF4-9055-4F791BD7272E}" destId="{9B0C193C-600E-4BDD-A56B-4C44F2764C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F003-ADBF-4DB1-942D-46300AB043A2}">
      <dsp:nvSpPr>
        <dsp:cNvPr id="0" name=""/>
        <dsp:cNvSpPr/>
      </dsp:nvSpPr>
      <dsp:spPr>
        <a:xfrm rot="5400000">
          <a:off x="30574" y="1595811"/>
          <a:ext cx="2519390" cy="1723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dirty="0" smtClean="0"/>
            <a:t>1-2</a:t>
          </a:r>
          <a:endParaRPr lang="pl-PL" sz="4100" kern="1200" dirty="0"/>
        </a:p>
      </dsp:txBody>
      <dsp:txXfrm rot="-5400000">
        <a:off x="428618" y="2059418"/>
        <a:ext cx="1723302" cy="796088"/>
      </dsp:txXfrm>
    </dsp:sp>
    <dsp:sp modelId="{B1EB5C49-4804-41AB-B537-266AFD146900}">
      <dsp:nvSpPr>
        <dsp:cNvPr id="0" name=""/>
        <dsp:cNvSpPr/>
      </dsp:nvSpPr>
      <dsp:spPr>
        <a:xfrm rot="5400000">
          <a:off x="3998472" y="119324"/>
          <a:ext cx="2282216" cy="4296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>
              <a:latin typeface="Bahnschrift Light" pitchFamily="34" charset="0"/>
            </a:rPr>
            <a:t>Złożenie wniosku stypendialnego i praca nad planem programu stypendialnego</a:t>
          </a:r>
          <a:endParaRPr lang="pl-PL" sz="2900" kern="1200" dirty="0">
            <a:latin typeface="Bahnschrift Light" pitchFamily="34" charset="0"/>
          </a:endParaRPr>
        </a:p>
      </dsp:txBody>
      <dsp:txXfrm rot="-5400000">
        <a:off x="2991483" y="1237723"/>
        <a:ext cx="4184787" cy="2059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6A35-C72D-493E-80F3-AFDE9F56FD23}">
      <dsp:nvSpPr>
        <dsp:cNvPr id="0" name=""/>
        <dsp:cNvSpPr/>
      </dsp:nvSpPr>
      <dsp:spPr>
        <a:xfrm rot="5400000">
          <a:off x="118500" y="1543622"/>
          <a:ext cx="2344522" cy="1581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900" kern="1200" dirty="0" smtClean="0"/>
            <a:t>3</a:t>
          </a:r>
          <a:endParaRPr lang="pl-PL" sz="3900" kern="1200" dirty="0"/>
        </a:p>
      </dsp:txBody>
      <dsp:txXfrm rot="-5400000">
        <a:off x="500062" y="1952761"/>
        <a:ext cx="1581399" cy="763123"/>
      </dsp:txXfrm>
    </dsp:sp>
    <dsp:sp modelId="{9B0C193C-600E-4BDD-A56B-4C44F2764C9C}">
      <dsp:nvSpPr>
        <dsp:cNvPr id="0" name=""/>
        <dsp:cNvSpPr/>
      </dsp:nvSpPr>
      <dsp:spPr>
        <a:xfrm rot="5400000">
          <a:off x="4066410" y="167503"/>
          <a:ext cx="2500832" cy="4347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0" kern="1200" dirty="0" smtClean="0">
              <a:latin typeface="Bahnschrift Light" pitchFamily="34" charset="0"/>
            </a:rPr>
            <a:t>Studiowanie literatury biologiczno-chemicznej, w tym dotyczącej ludzkiego DNA, wirusów itp.</a:t>
          </a:r>
          <a:endParaRPr lang="pl-PL" sz="2900" b="0" kern="1200" dirty="0">
            <a:latin typeface="Bahnschrift Light" pitchFamily="34" charset="0"/>
          </a:endParaRPr>
        </a:p>
      </dsp:txBody>
      <dsp:txXfrm rot="-5400000">
        <a:off x="3143290" y="1212705"/>
        <a:ext cx="4224992" cy="2256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6A35-C72D-493E-80F3-AFDE9F56FD23}">
      <dsp:nvSpPr>
        <dsp:cNvPr id="0" name=""/>
        <dsp:cNvSpPr/>
      </dsp:nvSpPr>
      <dsp:spPr>
        <a:xfrm rot="5400000">
          <a:off x="-481732" y="1714577"/>
          <a:ext cx="3382583" cy="17439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4</a:t>
          </a:r>
          <a:endParaRPr lang="pl-PL" sz="6500" kern="1200" dirty="0"/>
        </a:p>
      </dsp:txBody>
      <dsp:txXfrm rot="-5400000">
        <a:off x="337597" y="1767213"/>
        <a:ext cx="1743927" cy="1638656"/>
      </dsp:txXfrm>
    </dsp:sp>
    <dsp:sp modelId="{9B0C193C-600E-4BDD-A56B-4C44F2764C9C}">
      <dsp:nvSpPr>
        <dsp:cNvPr id="0" name=""/>
        <dsp:cNvSpPr/>
      </dsp:nvSpPr>
      <dsp:spPr>
        <a:xfrm rot="5400000">
          <a:off x="3400785" y="118715"/>
          <a:ext cx="3767537" cy="4996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latin typeface="Bahnschrift Light" pitchFamily="34" charset="0"/>
            </a:rPr>
            <a:t>Zapoznanie się z wystawą dotyczącą ludzkiego ciała w </a:t>
          </a:r>
          <a:r>
            <a:rPr lang="pl-PL" sz="1900" b="0" kern="1200" dirty="0" err="1" smtClean="0">
              <a:latin typeface="Bahnschrift Light" pitchFamily="34" charset="0"/>
            </a:rPr>
            <a:t>Musee</a:t>
          </a:r>
          <a:r>
            <a:rPr lang="pl-PL" sz="1900" b="0" kern="1200" dirty="0" smtClean="0">
              <a:latin typeface="Bahnschrift Light" pitchFamily="34" charset="0"/>
            </a:rPr>
            <a:t> de </a:t>
          </a:r>
          <a:r>
            <a:rPr lang="pl-PL" sz="1900" b="0" kern="1200" dirty="0" err="1" smtClean="0">
              <a:latin typeface="Bahnschrift Light" pitchFamily="34" charset="0"/>
            </a:rPr>
            <a:t>L'Homme</a:t>
          </a:r>
          <a:r>
            <a:rPr lang="pl-PL" sz="1900" b="0" kern="1200" dirty="0" smtClean="0">
              <a:latin typeface="Bahnschrift Light" pitchFamily="34" charset="0"/>
            </a:rPr>
            <a:t>, aktualnym stanem wiedzy nad rakiem, działaniem ludzkiego mózgu, badaniami genetycznymi w Cite des Sciences et de </a:t>
          </a:r>
          <a:r>
            <a:rPr lang="pl-PL" sz="1900" b="0" kern="1200" dirty="0" err="1" smtClean="0">
              <a:latin typeface="Bahnschrift Light" pitchFamily="34" charset="0"/>
            </a:rPr>
            <a:t>l'Industrie</a:t>
          </a:r>
          <a:r>
            <a:rPr lang="pl-PL" sz="1900" b="0" kern="1200" dirty="0" smtClean="0">
              <a:latin typeface="Bahnschrift Light" pitchFamily="34" charset="0"/>
            </a:rPr>
            <a:t>, badaniami nad reaktywnością w Muzeum </a:t>
          </a:r>
          <a:r>
            <a:rPr lang="pl-PL" sz="1900" b="0" kern="1200" dirty="0" err="1" smtClean="0">
              <a:latin typeface="Bahnschrift Light" pitchFamily="34" charset="0"/>
            </a:rPr>
            <a:t>M.Skłodowskiej-Curie</a:t>
          </a:r>
          <a:r>
            <a:rPr lang="pl-PL" sz="1900" b="0" kern="1200" dirty="0" smtClean="0">
              <a:latin typeface="Bahnschrift Light" pitchFamily="34" charset="0"/>
            </a:rPr>
            <a:t>, przebiegiem współpracy międzynarodowej w dziedzinie badań naukowych w UNESCO, podczas wycieczki edukacyjnej w Paryżu.</a:t>
          </a:r>
          <a:endParaRPr lang="pl-PL" sz="1900" b="0" kern="1200" dirty="0"/>
        </a:p>
      </dsp:txBody>
      <dsp:txXfrm rot="-5400000">
        <a:off x="2786086" y="917330"/>
        <a:ext cx="4813019" cy="3399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6A35-C72D-493E-80F3-AFDE9F56FD23}">
      <dsp:nvSpPr>
        <dsp:cNvPr id="0" name=""/>
        <dsp:cNvSpPr/>
      </dsp:nvSpPr>
      <dsp:spPr>
        <a:xfrm rot="5400000">
          <a:off x="-481732" y="1714577"/>
          <a:ext cx="3382583" cy="17439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5</a:t>
          </a:r>
          <a:endParaRPr lang="pl-PL" sz="6500" kern="1200" dirty="0"/>
        </a:p>
      </dsp:txBody>
      <dsp:txXfrm rot="-5400000">
        <a:off x="337597" y="1767213"/>
        <a:ext cx="1743927" cy="1638656"/>
      </dsp:txXfrm>
    </dsp:sp>
    <dsp:sp modelId="{9B0C193C-600E-4BDD-A56B-4C44F2764C9C}">
      <dsp:nvSpPr>
        <dsp:cNvPr id="0" name=""/>
        <dsp:cNvSpPr/>
      </dsp:nvSpPr>
      <dsp:spPr>
        <a:xfrm rot="5400000">
          <a:off x="3400785" y="118715"/>
          <a:ext cx="3767537" cy="4996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800" b="0" kern="1200" dirty="0">
            <a:latin typeface="Bahnschrift Light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b="0" kern="1200" dirty="0" smtClean="0">
              <a:latin typeface="Bahnschrift Light" pitchFamily="34" charset="0"/>
            </a:rPr>
            <a:t>Nauka języka angielskiego na obozie językowym w Polsce</a:t>
          </a:r>
        </a:p>
      </dsp:txBody>
      <dsp:txXfrm rot="-5400000">
        <a:off x="2786086" y="917330"/>
        <a:ext cx="4813019" cy="3399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6A35-C72D-493E-80F3-AFDE9F56FD23}">
      <dsp:nvSpPr>
        <dsp:cNvPr id="0" name=""/>
        <dsp:cNvSpPr/>
      </dsp:nvSpPr>
      <dsp:spPr>
        <a:xfrm rot="5400000">
          <a:off x="-481732" y="1714577"/>
          <a:ext cx="3382583" cy="17439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6</a:t>
          </a:r>
          <a:endParaRPr lang="pl-PL" sz="6500" kern="1200" dirty="0"/>
        </a:p>
      </dsp:txBody>
      <dsp:txXfrm rot="-5400000">
        <a:off x="337597" y="1767213"/>
        <a:ext cx="1743927" cy="1638656"/>
      </dsp:txXfrm>
    </dsp:sp>
    <dsp:sp modelId="{9B0C193C-600E-4BDD-A56B-4C44F2764C9C}">
      <dsp:nvSpPr>
        <dsp:cNvPr id="0" name=""/>
        <dsp:cNvSpPr/>
      </dsp:nvSpPr>
      <dsp:spPr>
        <a:xfrm rot="5400000">
          <a:off x="3400785" y="118715"/>
          <a:ext cx="3767537" cy="4996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 smtClean="0">
              <a:latin typeface="Bahnschrift Light" pitchFamily="34" charset="0"/>
            </a:rPr>
            <a:t>Praca na </a:t>
          </a:r>
          <a:r>
            <a:rPr lang="pl-PL" sz="2400" b="0" kern="1200" dirty="0" err="1" smtClean="0">
              <a:latin typeface="Bahnschrift Light" pitchFamily="34" charset="0"/>
            </a:rPr>
            <a:t>iPadzie</a:t>
          </a:r>
          <a:r>
            <a:rPr lang="pl-PL" sz="2400" b="0" kern="1200" dirty="0" smtClean="0">
              <a:latin typeface="Bahnschrift Light" pitchFamily="34" charset="0"/>
            </a:rPr>
            <a:t> z aplikacjami </a:t>
          </a:r>
          <a:r>
            <a:rPr lang="pl-PL" sz="2400" b="0" kern="1200" dirty="0" err="1" smtClean="0">
              <a:latin typeface="Bahnschrift Light" pitchFamily="34" charset="0"/>
            </a:rPr>
            <a:t>Anatomy</a:t>
          </a:r>
          <a:r>
            <a:rPr lang="pl-PL" sz="2400" b="0" kern="1200" dirty="0" smtClean="0">
              <a:latin typeface="Bahnschrift Light" pitchFamily="34" charset="0"/>
            </a:rPr>
            <a:t> Learning - Anatomia 3D oraz </a:t>
          </a:r>
          <a:r>
            <a:rPr lang="pl-PL" sz="2400" b="0" kern="1200" dirty="0" err="1" smtClean="0">
              <a:latin typeface="Bahnschrift Light" pitchFamily="34" charset="0"/>
            </a:rPr>
            <a:t>Organic</a:t>
          </a:r>
          <a:r>
            <a:rPr lang="pl-PL" sz="2400" b="0" kern="1200" dirty="0" smtClean="0">
              <a:latin typeface="Bahnschrift Light" pitchFamily="34" charset="0"/>
            </a:rPr>
            <a:t> </a:t>
          </a:r>
          <a:r>
            <a:rPr lang="pl-PL" sz="2400" b="0" kern="1200" dirty="0" err="1" smtClean="0">
              <a:latin typeface="Bahnschrift Light" pitchFamily="34" charset="0"/>
            </a:rPr>
            <a:t>Chemistry</a:t>
          </a:r>
          <a:r>
            <a:rPr lang="pl-PL" sz="2400" b="0" kern="1200" dirty="0" smtClean="0">
              <a:latin typeface="Bahnschrift Light" pitchFamily="34" charset="0"/>
            </a:rPr>
            <a:t> - </a:t>
          </a:r>
          <a:r>
            <a:rPr lang="pl-PL" sz="2400" b="0" kern="1200" dirty="0" err="1" smtClean="0">
              <a:latin typeface="Bahnschrift Light" pitchFamily="34" charset="0"/>
            </a:rPr>
            <a:t>Advanced</a:t>
          </a:r>
          <a:r>
            <a:rPr lang="pl-PL" sz="2400" b="0" kern="1200" dirty="0" smtClean="0">
              <a:latin typeface="Bahnschrift Light" pitchFamily="34" charset="0"/>
            </a:rPr>
            <a:t> </a:t>
          </a:r>
          <a:r>
            <a:rPr lang="pl-PL" sz="2400" b="0" kern="1200" dirty="0" err="1" smtClean="0">
              <a:latin typeface="Bahnschrift Light" pitchFamily="34" charset="0"/>
            </a:rPr>
            <a:t>Topics</a:t>
          </a:r>
          <a:r>
            <a:rPr lang="pl-PL" sz="2400" b="0" kern="1200" dirty="0" smtClean="0">
              <a:latin typeface="Bahnschrift Light" pitchFamily="34" charset="0"/>
            </a:rPr>
            <a:t> </a:t>
          </a:r>
          <a:r>
            <a:rPr lang="pl-PL" sz="2400" b="0" kern="1200" dirty="0" err="1" smtClean="0">
              <a:latin typeface="Bahnschrift Light" pitchFamily="34" charset="0"/>
            </a:rPr>
            <a:t>Bundle</a:t>
          </a:r>
          <a:r>
            <a:rPr lang="pl-PL" sz="2400" b="0" kern="1200" dirty="0" smtClean="0">
              <a:latin typeface="Bahnschrift Light" pitchFamily="34" charset="0"/>
            </a:rPr>
            <a:t> oraz przygotowanie sprawozdania z programu</a:t>
          </a:r>
        </a:p>
      </dsp:txBody>
      <dsp:txXfrm rot="-5400000">
        <a:off x="2786086" y="917330"/>
        <a:ext cx="4813019" cy="339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0E31E0-9F0C-40A1-BD20-D8F26CD670FE}" type="datetimeFigureOut">
              <a:rPr lang="pl-PL" smtClean="0"/>
              <a:pPr/>
              <a:t>06.09.2023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957DC1-84CE-45A5-8C5A-53FAA09D27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Podsumowanie programu stypendialnego</a:t>
            </a:r>
            <a:br>
              <a:rPr lang="pl-PL" dirty="0" smtClean="0">
                <a:latin typeface="Bahnschrift Light" pitchFamily="34" charset="0"/>
              </a:rPr>
            </a:br>
            <a:r>
              <a:rPr lang="pl-PL" sz="1600" dirty="0" smtClean="0">
                <a:latin typeface="Bahnschrift Light" pitchFamily="34" charset="0"/>
              </a:rPr>
              <a:t>kierunek: </a:t>
            </a:r>
            <a:r>
              <a:rPr lang="pl-PL" sz="1600" dirty="0" err="1" smtClean="0">
                <a:latin typeface="Bahnschrift Light" pitchFamily="34" charset="0"/>
              </a:rPr>
              <a:t>biologia-chemia-język</a:t>
            </a:r>
            <a:r>
              <a:rPr lang="pl-PL" sz="1600" dirty="0" smtClean="0">
                <a:latin typeface="Bahnschrift Light" pitchFamily="34" charset="0"/>
              </a:rPr>
              <a:t> angielski</a:t>
            </a:r>
            <a:endParaRPr lang="pl-PL" sz="1600" dirty="0">
              <a:latin typeface="Bahnschrift Light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7772400" cy="119970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Bahnschrift Light" pitchFamily="34" charset="0"/>
              </a:rPr>
              <a:t>Nina </a:t>
            </a:r>
            <a:r>
              <a:rPr lang="pl-PL" dirty="0" err="1" smtClean="0">
                <a:latin typeface="Bahnschrift Light" pitchFamily="34" charset="0"/>
              </a:rPr>
              <a:t>Kaczkan</a:t>
            </a:r>
            <a:r>
              <a:rPr lang="pl-PL" dirty="0" smtClean="0">
                <a:latin typeface="Bahnschrift Light" pitchFamily="34" charset="0"/>
              </a:rPr>
              <a:t> 8f (2022/2023)</a:t>
            </a:r>
          </a:p>
          <a:p>
            <a:endParaRPr lang="pl-PL" dirty="0" smtClean="0">
              <a:latin typeface="Bahnschrift Light" pitchFamily="34" charset="0"/>
            </a:endParaRPr>
          </a:p>
          <a:p>
            <a:pPr algn="l"/>
            <a:r>
              <a:rPr lang="pl-PL" sz="1800" dirty="0" smtClean="0">
                <a:latin typeface="Bahnschrift Light" pitchFamily="34" charset="0"/>
              </a:rPr>
              <a:t>Opiekun programu: Małgorzata Sokołowska</a:t>
            </a:r>
          </a:p>
          <a:p>
            <a:pPr algn="l"/>
            <a:r>
              <a:rPr lang="pl-PL" sz="1800" dirty="0" smtClean="0">
                <a:latin typeface="Bahnschrift Light" pitchFamily="34" charset="0"/>
              </a:rPr>
              <a:t>Wychowawca: Kinga Tymińska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5214974" cy="452596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Bahnschrift Light" pitchFamily="34" charset="0"/>
              </a:rPr>
              <a:t>…oraz ukazuje ogrom pracy włożony w radioterapię, zw. też curieterapią (od nazwiska wynalazców).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786578" y="585789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Zastosowanie radu w rzeczach codziennego użytku przed pozyskaniem wiedzy o jego promieniotwórczości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643306" y="5786454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Replika fiolek z radem 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6581001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Taras uniwersyteckiego laboratorium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000728" y="250030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Pierwszy przyrząd do </a:t>
            </a:r>
            <a:r>
              <a:rPr lang="pl-PL" sz="1200" dirty="0" err="1" smtClean="0"/>
              <a:t>renthgena</a:t>
            </a:r>
            <a:r>
              <a:rPr lang="pl-PL" sz="1200" dirty="0" smtClean="0"/>
              <a:t>, jaki </a:t>
            </a:r>
            <a:r>
              <a:rPr lang="pl-PL" sz="1200" dirty="0" err="1" smtClean="0"/>
              <a:t>uzywała</a:t>
            </a:r>
            <a:r>
              <a:rPr lang="pl-PL" sz="1200" dirty="0" smtClean="0"/>
              <a:t> noblistka na frontach I wojny światowej </a:t>
            </a:r>
            <a:endParaRPr lang="pl-PL" sz="1200" dirty="0"/>
          </a:p>
        </p:txBody>
      </p:sp>
      <p:pic>
        <p:nvPicPr>
          <p:cNvPr id="7" name="Obraz 6" descr="Screenshot_20230831_181008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643050"/>
            <a:ext cx="2264985" cy="402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Screenshot_20230831_181035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1928802"/>
            <a:ext cx="2788707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 descr="Screenshot_20230831_181155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143248"/>
            <a:ext cx="1931071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Screenshot_20230831_181402_Phot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42852"/>
            <a:ext cx="1695451" cy="234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4038600" cy="452596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Bahnschrift Light" pitchFamily="34" charset="0"/>
              </a:rPr>
              <a:t>Siedziba </a:t>
            </a:r>
            <a:r>
              <a:rPr lang="pl-PL" sz="2000" dirty="0" smtClean="0">
                <a:solidFill>
                  <a:srgbClr val="FFFF00"/>
                </a:solidFill>
                <a:latin typeface="Bahnschrift Light" pitchFamily="34" charset="0"/>
              </a:rPr>
              <a:t>UNESCO</a:t>
            </a:r>
            <a:r>
              <a:rPr lang="pl-PL" sz="2000" dirty="0" smtClean="0">
                <a:latin typeface="Bahnschrift Light" pitchFamily="34" charset="0"/>
              </a:rPr>
              <a:t> – gmach wyspecjalizowanej organizacji ONZ, która zajmuje się działaniami w kierunku oświaty, nauki, sztuki i kultury.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43576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Wystawa: 25-lecie kobiet-naukowców. W tle m.in. prof. </a:t>
            </a:r>
            <a:r>
              <a:rPr lang="pl-PL" sz="1200" dirty="0" err="1" smtClean="0"/>
              <a:t>Janet</a:t>
            </a:r>
            <a:r>
              <a:rPr lang="pl-PL" sz="1200" dirty="0" smtClean="0"/>
              <a:t> </a:t>
            </a:r>
            <a:r>
              <a:rPr lang="pl-PL" sz="1200" dirty="0" err="1" smtClean="0"/>
              <a:t>Rossant</a:t>
            </a:r>
            <a:r>
              <a:rPr lang="pl-PL" sz="1200" dirty="0" smtClean="0"/>
              <a:t>, biolog z Kanady pracująca nad leczeniem chorób dziecięcych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786314" y="6000768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Gmach UNESCO-dziedziniec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86182" y="6581001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Sala plenarna w trakcie obrad</a:t>
            </a:r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214942" y="2714620"/>
            <a:ext cx="47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Gmach UNESCO-brama główna</a:t>
            </a:r>
            <a:endParaRPr lang="pl-PL" sz="1200" dirty="0"/>
          </a:p>
        </p:txBody>
      </p:sp>
      <p:pic>
        <p:nvPicPr>
          <p:cNvPr id="7" name="Obraz 6" descr="Screenshot_20230831_181753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7337" y="0"/>
            <a:ext cx="386666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Screenshot_20230831_181917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888409"/>
            <a:ext cx="2643206" cy="196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Screenshot_20230831_181942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071810"/>
            <a:ext cx="4286248" cy="290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Screenshot_20230831_181825_Phot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143116"/>
            <a:ext cx="4129422" cy="223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28596" y="285729"/>
            <a:ext cx="4643470" cy="3286148"/>
          </a:xfrm>
        </p:spPr>
        <p:txBody>
          <a:bodyPr>
            <a:normAutofit/>
          </a:bodyPr>
          <a:lstStyle/>
          <a:p>
            <a:r>
              <a:rPr lang="pl-PL" sz="2000" b="1" dirty="0" err="1" smtClean="0">
                <a:solidFill>
                  <a:srgbClr val="FFFF00"/>
                </a:solidFill>
                <a:latin typeface="Bahnschrift Light" pitchFamily="34" charset="0"/>
              </a:rPr>
              <a:t>Cité</a:t>
            </a:r>
            <a:r>
              <a:rPr lang="pl-PL" sz="2000" b="1" dirty="0" smtClean="0">
                <a:solidFill>
                  <a:srgbClr val="FFFF00"/>
                </a:solidFill>
                <a:latin typeface="Bahnschrift Light" pitchFamily="34" charset="0"/>
              </a:rPr>
              <a:t> des Sciences et de </a:t>
            </a:r>
            <a:r>
              <a:rPr lang="pl-PL" sz="2000" b="1" dirty="0" err="1" smtClean="0">
                <a:solidFill>
                  <a:srgbClr val="FFFF00"/>
                </a:solidFill>
                <a:latin typeface="Bahnschrift Light" pitchFamily="34" charset="0"/>
              </a:rPr>
              <a:t>l'Industrie</a:t>
            </a:r>
            <a:r>
              <a:rPr lang="pl-PL" sz="2000" b="1" dirty="0" smtClean="0">
                <a:solidFill>
                  <a:srgbClr val="FFFF00"/>
                </a:solidFill>
                <a:latin typeface="Bahnschrift Light" pitchFamily="34" charset="0"/>
              </a:rPr>
              <a:t> </a:t>
            </a:r>
            <a:r>
              <a:rPr lang="pl-PL" sz="2000" dirty="0" smtClean="0">
                <a:latin typeface="Bahnschrift Light" pitchFamily="34" charset="0"/>
              </a:rPr>
              <a:t>– to największe  muzeum nauki w Europie poświęcone m.in. matematyce, biologii, ludzkiemu życiu, przyrodzie i galaktykom. Znaną częścią „miasteczka” jest również La </a:t>
            </a:r>
            <a:r>
              <a:rPr lang="pl-PL" sz="2000" dirty="0" err="1" smtClean="0">
                <a:latin typeface="Bahnschrift Light" pitchFamily="34" charset="0"/>
              </a:rPr>
              <a:t>Cité</a:t>
            </a:r>
            <a:r>
              <a:rPr lang="pl-PL" sz="2000" dirty="0" smtClean="0">
                <a:latin typeface="Bahnschrift Light" pitchFamily="34" charset="0"/>
              </a:rPr>
              <a:t> de la </a:t>
            </a:r>
            <a:r>
              <a:rPr lang="pl-PL" sz="2000" dirty="0" err="1" smtClean="0">
                <a:latin typeface="Bahnschrift Light" pitchFamily="34" charset="0"/>
              </a:rPr>
              <a:t>santé</a:t>
            </a:r>
            <a:r>
              <a:rPr lang="pl-PL" sz="2000" dirty="0" smtClean="0">
                <a:latin typeface="Bahnschrift Light" pitchFamily="34" charset="0"/>
              </a:rPr>
              <a:t> (Miasteczko Zdrowia), gdzie można zgłębić wiedzę m.in. w zakresie walki z rakiem.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43504" y="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Badania nad </a:t>
            </a:r>
          </a:p>
          <a:p>
            <a:r>
              <a:rPr lang="pl-PL" sz="1200" dirty="0" smtClean="0"/>
              <a:t>modyfikacją </a:t>
            </a:r>
          </a:p>
          <a:p>
            <a:r>
              <a:rPr lang="pl-PL" sz="1200" dirty="0" smtClean="0"/>
              <a:t>genetyczną myszy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929422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Proces badań nad  </a:t>
            </a:r>
          </a:p>
          <a:p>
            <a:r>
              <a:rPr lang="pl-PL" sz="1200" dirty="0" smtClean="0"/>
              <a:t>rakiem jest bardzo </a:t>
            </a:r>
          </a:p>
          <a:p>
            <a:r>
              <a:rPr lang="pl-PL" sz="1200" dirty="0" smtClean="0"/>
              <a:t>intensywny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14364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Gmach-dziedziniec ze słynną szklaną kulą</a:t>
            </a:r>
          </a:p>
          <a:p>
            <a:r>
              <a:rPr lang="pl-PL" sz="1200" dirty="0" smtClean="0"/>
              <a:t>La </a:t>
            </a:r>
            <a:r>
              <a:rPr lang="pl-PL" sz="1200" dirty="0" err="1" smtClean="0"/>
              <a:t>Géode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29190" y="92867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Model myszy </a:t>
            </a:r>
            <a:r>
              <a:rPr lang="pl-PL" sz="1100" dirty="0" err="1" smtClean="0"/>
              <a:t>modyfiko</a:t>
            </a:r>
            <a:r>
              <a:rPr lang="pl-PL" sz="1100" dirty="0" smtClean="0"/>
              <a:t>-</a:t>
            </a:r>
          </a:p>
          <a:p>
            <a:r>
              <a:rPr lang="pl-PL" sz="1100" dirty="0" err="1" smtClean="0"/>
              <a:t>wanej</a:t>
            </a:r>
            <a:r>
              <a:rPr lang="pl-PL" sz="1100" dirty="0" smtClean="0"/>
              <a:t>  genetycznie</a:t>
            </a:r>
          </a:p>
          <a:p>
            <a:r>
              <a:rPr lang="pl-PL" sz="1100" dirty="0" smtClean="0"/>
              <a:t>z rakiem </a:t>
            </a:r>
          </a:p>
          <a:p>
            <a:r>
              <a:rPr lang="pl-PL" sz="1100" dirty="0" smtClean="0"/>
              <a:t>prostaty</a:t>
            </a:r>
            <a:endParaRPr lang="pl-PL" sz="1100" dirty="0"/>
          </a:p>
        </p:txBody>
      </p:sp>
      <p:pic>
        <p:nvPicPr>
          <p:cNvPr id="7" name="Obraz 6" descr="Screenshot_20230831_183328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04" y="1285860"/>
            <a:ext cx="3000396" cy="224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Screenshot_20230831_183626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9178"/>
            <a:ext cx="4000496" cy="273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 descr="Screenshot_20230831_183157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071810"/>
            <a:ext cx="2678247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 descr="Screenshot_20230831_183338_Phot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2416" y="0"/>
            <a:ext cx="2521584" cy="184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038600" cy="452596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Bahnschrift Light" pitchFamily="34" charset="0"/>
              </a:rPr>
              <a:t>Można również zapoznać się z tematem genetyki.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857884" y="41433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Zastosowanie pomysłu do przechowywania DNA dla zachowania bioróżnorodności na kolejne długie lata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42844" y="585789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Gra symulacyjna </a:t>
            </a:r>
          </a:p>
          <a:p>
            <a:r>
              <a:rPr lang="pl-PL" sz="1200" dirty="0" smtClean="0"/>
              <a:t>parowania chromosomów</a:t>
            </a:r>
            <a:endParaRPr lang="pl-PL" sz="1200" dirty="0"/>
          </a:p>
        </p:txBody>
      </p:sp>
      <p:pic>
        <p:nvPicPr>
          <p:cNvPr id="5" name="Obraz 4" descr="Screenshot_20230831_183238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213952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Screenshot_20230831_183719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1" y="-1"/>
            <a:ext cx="3143240" cy="414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Screenshot_20230831_183524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500570"/>
            <a:ext cx="3455888" cy="249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Zastosowane działania</a:t>
            </a:r>
            <a:endParaRPr lang="pl-PL" dirty="0">
              <a:latin typeface="Bahnschrift Light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428596" y="1195386"/>
          <a:ext cx="8329642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138642" cy="1590482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 smtClean="0"/>
              <a:t>Obóz zakładał pogłębienie wiedzy i praktykę języka angielskiego poprzez ciągły pobyt z </a:t>
            </a:r>
            <a:r>
              <a:rPr lang="pl-PL" sz="2000" dirty="0" err="1" smtClean="0"/>
              <a:t>native</a:t>
            </a:r>
            <a:r>
              <a:rPr lang="pl-PL" sz="2000" dirty="0" smtClean="0"/>
              <a:t> speakerami. Była to metoda immersji językowej dzięki różnym zabawom oraz konwersacjom.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Light" pitchFamily="34" charset="0"/>
              </a:rPr>
              <a:t>Obóz językowy </a:t>
            </a:r>
            <a:r>
              <a:rPr lang="pl-PL" dirty="0" err="1" smtClean="0">
                <a:latin typeface="Bahnschrift Light" pitchFamily="34" charset="0"/>
              </a:rPr>
              <a:t>Angloville</a:t>
            </a:r>
            <a:endParaRPr lang="pl-PL" dirty="0">
              <a:latin typeface="Bahnschrift Light" pitchFamily="34" charset="0"/>
            </a:endParaRPr>
          </a:p>
        </p:txBody>
      </p:sp>
      <p:pic>
        <p:nvPicPr>
          <p:cNvPr id="1031" name="Picture 7" descr="E:\2023\2023.07 Niny Angloville oraz Makan\Angloville\FB_IMG_1690974199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1043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E:\2023\2023.07 Niny Angloville oraz Makan\Angloville\FB_IMG_169097427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78" y="3214686"/>
            <a:ext cx="4643422" cy="347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428596" y="464344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Zajęcia i wszelkie rozmowy odbywały się wyłącznie w języku angielskim. </a:t>
            </a:r>
          </a:p>
          <a:p>
            <a:r>
              <a:rPr lang="pl-PL" sz="1200" dirty="0" smtClean="0"/>
              <a:t>Tu zajęcia z Tino z Zimbabwe, </a:t>
            </a:r>
            <a:r>
              <a:rPr lang="pl-PL" sz="1200" dirty="0" err="1" smtClean="0"/>
              <a:t>Eniolą</a:t>
            </a:r>
            <a:r>
              <a:rPr lang="pl-PL" sz="1200" dirty="0" smtClean="0"/>
              <a:t> z Nigerii, </a:t>
            </a:r>
            <a:r>
              <a:rPr lang="pl-PL" sz="1200" dirty="0" err="1" smtClean="0"/>
              <a:t>Amy</a:t>
            </a:r>
            <a:r>
              <a:rPr lang="pl-PL" sz="1200" dirty="0" smtClean="0"/>
              <a:t> ze Szkocji, </a:t>
            </a:r>
            <a:r>
              <a:rPr lang="pl-PL" sz="1200" dirty="0" err="1" smtClean="0"/>
              <a:t>Charlie’m</a:t>
            </a:r>
            <a:r>
              <a:rPr lang="pl-PL" sz="1200" dirty="0" smtClean="0"/>
              <a:t> z Wielkiej Brytanii oraz </a:t>
            </a:r>
            <a:r>
              <a:rPr lang="pl-PL" sz="1200" dirty="0" err="1" smtClean="0"/>
              <a:t>Jonah</a:t>
            </a:r>
            <a:r>
              <a:rPr lang="pl-PL" sz="1200" dirty="0" smtClean="0"/>
              <a:t> z Kanady 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3\2023.07 Niny Angloville oraz Makan\Angloville\FB_IMG_1690976882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63324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2023\2023.07 Niny Angloville oraz Makan\Angloville\IMG-20230729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373529" cy="3022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E:\2023\2023.07 Niny Angloville oraz Makan\Angloville\IMG-20230726-WA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429000"/>
            <a:ext cx="3857652" cy="289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pole tekstowe 10"/>
          <p:cNvSpPr txBox="1"/>
          <p:nvPr/>
        </p:nvSpPr>
        <p:spPr>
          <a:xfrm>
            <a:off x="5643570" y="3071810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Certyfikat ukończenia kursu językowego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6143644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Zajęcia z </a:t>
            </a:r>
            <a:r>
              <a:rPr lang="pl-PL" sz="1200" dirty="0" err="1" smtClean="0"/>
              <a:t>Jack’iem</a:t>
            </a:r>
            <a:r>
              <a:rPr lang="pl-PL" sz="1200" dirty="0" smtClean="0"/>
              <a:t> z Hongkongu i </a:t>
            </a:r>
            <a:r>
              <a:rPr lang="pl-PL" sz="1200" dirty="0" err="1" smtClean="0"/>
              <a:t>Tom’em</a:t>
            </a:r>
            <a:r>
              <a:rPr lang="pl-PL" sz="1200" dirty="0" smtClean="0"/>
              <a:t> z Australii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Zastosowane działania</a:t>
            </a:r>
            <a:endParaRPr lang="pl-PL" dirty="0">
              <a:latin typeface="Bahnschrift Light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428596" y="1195386"/>
          <a:ext cx="8329642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38600" cy="4525963"/>
          </a:xfrm>
        </p:spPr>
        <p:txBody>
          <a:bodyPr>
            <a:normAutofit/>
          </a:bodyPr>
          <a:lstStyle/>
          <a:p>
            <a:r>
              <a:rPr lang="pl-PL" sz="2000" dirty="0" err="1" smtClean="0">
                <a:latin typeface="Bahnschrift Light" pitchFamily="34" charset="0"/>
              </a:rPr>
              <a:t>Anatomy</a:t>
            </a:r>
            <a:r>
              <a:rPr lang="pl-PL" sz="2000" dirty="0" smtClean="0">
                <a:latin typeface="Bahnschrift Light" pitchFamily="34" charset="0"/>
              </a:rPr>
              <a:t> Learning – </a:t>
            </a:r>
          </a:p>
          <a:p>
            <a:pPr>
              <a:buNone/>
            </a:pPr>
            <a:r>
              <a:rPr lang="pl-PL" sz="2000" dirty="0" smtClean="0">
                <a:latin typeface="Bahnschrift Light" pitchFamily="34" charset="0"/>
              </a:rPr>
              <a:t>Anatomia 3D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Praca z aplikacjami biologiczno-chemicznymi</a:t>
            </a:r>
            <a:endParaRPr lang="pl-PL" dirty="0"/>
          </a:p>
        </p:txBody>
      </p:sp>
      <p:pic>
        <p:nvPicPr>
          <p:cNvPr id="5" name="Obraz 4" descr="18.jpg"/>
          <p:cNvPicPr>
            <a:picLocks noChangeAspect="1"/>
          </p:cNvPicPr>
          <p:nvPr/>
        </p:nvPicPr>
        <p:blipFill>
          <a:blip r:embed="rId2" cstate="print"/>
          <a:srcRect l="15909" t="18182" r="15909" b="12121"/>
          <a:stretch>
            <a:fillRect/>
          </a:stretch>
        </p:blipFill>
        <p:spPr>
          <a:xfrm rot="5400000">
            <a:off x="-194152" y="2837302"/>
            <a:ext cx="2888538" cy="221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9.jpg"/>
          <p:cNvPicPr>
            <a:picLocks noChangeAspect="1"/>
          </p:cNvPicPr>
          <p:nvPr/>
        </p:nvPicPr>
        <p:blipFill>
          <a:blip r:embed="rId3" cstate="print"/>
          <a:srcRect l="15625" t="18121" r="18750" b="13925"/>
          <a:stretch>
            <a:fillRect/>
          </a:stretch>
        </p:blipFill>
        <p:spPr>
          <a:xfrm>
            <a:off x="1857356" y="3500438"/>
            <a:ext cx="2214578" cy="316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071934" y="928670"/>
            <a:ext cx="4752980" cy="5929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>
                <a:latin typeface="Bahnschrift Light" pitchFamily="34" charset="0"/>
              </a:rPr>
              <a:t>Aplikacja 3D do nauki anatomii człowieka pozwala zapoznać się z obracalnymi modelami pod dowolnym kątem, usuwać e-struktury, aby odsłonić znajdujące się pod nimi struktury anatomiczne, sprawdzać swoją wiedzę z</a:t>
            </a:r>
          </a:p>
          <a:p>
            <a:pPr algn="ctr">
              <a:buNone/>
            </a:pPr>
            <a:r>
              <a:rPr lang="pl-PL" sz="2000" dirty="0" smtClean="0">
                <a:latin typeface="Bahnschrift Light" pitchFamily="34" charset="0"/>
              </a:rPr>
              <a:t>zakresu całej anatomii człowieka. Pozwala zapoznać się z zakresem</a:t>
            </a:r>
          </a:p>
          <a:p>
            <a:pPr algn="ctr">
              <a:buNone/>
            </a:pPr>
            <a:r>
              <a:rPr lang="pl-PL" sz="2000" dirty="0" smtClean="0">
                <a:latin typeface="Bahnschrift Light" pitchFamily="34" charset="0"/>
              </a:rPr>
              <a:t>dotyczącym: kości, więzadeł, stawu, mięśni, układu krążenia (tętnice, żyły oraz serce), ośrodkowego układu nerwowego, obwodowego układu nerwowego, narządu zmysłów,</a:t>
            </a:r>
          </a:p>
          <a:p>
            <a:pPr algn="ctr">
              <a:buNone/>
            </a:pPr>
            <a:r>
              <a:rPr lang="pl-PL" sz="2000" dirty="0" smtClean="0">
                <a:latin typeface="Bahnschrift Light" pitchFamily="34" charset="0"/>
              </a:rPr>
              <a:t>układu oddechowego, układu trawiennego, moczowego i rozrodczego.</a:t>
            </a:r>
            <a:endParaRPr lang="pl-PL" sz="2000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4038600" cy="4525963"/>
          </a:xfrm>
        </p:spPr>
        <p:txBody>
          <a:bodyPr>
            <a:normAutofit/>
          </a:bodyPr>
          <a:lstStyle/>
          <a:p>
            <a:r>
              <a:rPr lang="pl-PL" sz="2000" dirty="0" err="1" smtClean="0">
                <a:latin typeface="Bahnschrift Light" pitchFamily="34" charset="0"/>
              </a:rPr>
              <a:t>Organic</a:t>
            </a:r>
            <a:r>
              <a:rPr lang="pl-PL" sz="2000" dirty="0" smtClean="0">
                <a:latin typeface="Bahnschrift Light" pitchFamily="34" charset="0"/>
              </a:rPr>
              <a:t> </a:t>
            </a:r>
            <a:r>
              <a:rPr lang="pl-PL" sz="2000" dirty="0" err="1" smtClean="0">
                <a:latin typeface="Bahnschrift Light" pitchFamily="34" charset="0"/>
              </a:rPr>
              <a:t>Chemistry</a:t>
            </a:r>
            <a:r>
              <a:rPr lang="pl-PL" sz="2000" dirty="0" smtClean="0">
                <a:latin typeface="Bahnschrift Light" pitchFamily="34" charset="0"/>
              </a:rPr>
              <a:t> - </a:t>
            </a:r>
            <a:r>
              <a:rPr lang="pl-PL" sz="2000" dirty="0" err="1" smtClean="0">
                <a:latin typeface="Bahnschrift Light" pitchFamily="34" charset="0"/>
              </a:rPr>
              <a:t>Advanced</a:t>
            </a:r>
            <a:r>
              <a:rPr lang="pl-PL" sz="2000" dirty="0" smtClean="0">
                <a:latin typeface="Bahnschrift Light" pitchFamily="34" charset="0"/>
              </a:rPr>
              <a:t> </a:t>
            </a:r>
            <a:r>
              <a:rPr lang="pl-PL" sz="2000" dirty="0" err="1" smtClean="0">
                <a:latin typeface="Bahnschrift Light" pitchFamily="34" charset="0"/>
              </a:rPr>
              <a:t>Topics</a:t>
            </a:r>
            <a:r>
              <a:rPr lang="pl-PL" sz="2000" dirty="0" smtClean="0">
                <a:latin typeface="Bahnschrift Light" pitchFamily="34" charset="0"/>
              </a:rPr>
              <a:t> </a:t>
            </a:r>
            <a:r>
              <a:rPr lang="pl-PL" sz="2000" dirty="0" err="1" smtClean="0">
                <a:latin typeface="Bahnschrift Light" pitchFamily="34" charset="0"/>
              </a:rPr>
              <a:t>Bundle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Praca z aplikacjami biologiczno-chemicznymi</a:t>
            </a:r>
            <a:endParaRPr lang="pl-PL" dirty="0"/>
          </a:p>
        </p:txBody>
      </p:sp>
      <p:pic>
        <p:nvPicPr>
          <p:cNvPr id="7" name="Obraz 6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85836"/>
            <a:ext cx="2928958" cy="390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507275"/>
            <a:ext cx="3143272" cy="435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   Program realizowany w ramach w ramach projektu mazowieckiego  Urzędu Marszałkowskiego:  Mazowiecki program stypendialny dla uczniów szczególnie uzdolnionych – najlepsza inwestycja w człowieka w roku szkolnym 2022/2023, w zakresie:</a:t>
            </a:r>
          </a:p>
          <a:p>
            <a:pPr algn="just">
              <a:buNone/>
            </a:pPr>
            <a:r>
              <a:rPr lang="pl-PL" sz="2000" dirty="0" smtClean="0"/>
              <a:t>                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   </a:t>
            </a:r>
            <a:r>
              <a:rPr lang="pl-PL" sz="2000" dirty="0" smtClean="0">
                <a:solidFill>
                  <a:srgbClr val="FFC000"/>
                </a:solidFill>
              </a:rPr>
              <a:t>Rozwijanie kompetencji biologicznych dot. anatomii człowieka. Rozwijanie kompetencji chemicznych, w tym dot. człowieka. Rozwijanie umiejętności językowych, w tym poszerzenie słownictwa zawodowego z języka angielskiego.</a:t>
            </a:r>
            <a:endParaRPr lang="pl-PL" sz="2000" dirty="0">
              <a:solidFill>
                <a:srgbClr val="FFC000"/>
              </a:solidFill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Bahnschrift Light" pitchFamily="34" charset="0"/>
              </a:rPr>
              <a:t>Cel ogólny programu</a:t>
            </a:r>
            <a:endParaRPr lang="pl-PL" dirty="0">
              <a:latin typeface="Bahnschrift Ligh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 rot="20666570">
            <a:off x="784306" y="5229759"/>
            <a:ext cx="391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BIOLOGIA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 rot="1395446">
            <a:off x="6862631" y="587649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CHEMIA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 rot="1148732">
            <a:off x="5855138" y="459485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JĘZYK ANGIELSKI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1) Zdobycie wiedzy na temat człowieka jako istoty podlegającej prawom biologiczno-chemicznym, w szczególności w zakresie anatomii człowieka.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2) Zwiększenie świadomości w zakresie kwestii </a:t>
            </a:r>
            <a:r>
              <a:rPr lang="pl-PL" dirty="0" err="1" smtClean="0"/>
              <a:t>bio-etycznych</a:t>
            </a:r>
            <a:r>
              <a:rPr lang="pl-PL" dirty="0" smtClean="0"/>
              <a:t> dotyczących badań, w szczególności genetycznych jak również możliwości wykorzystania i świadomości zagrożeń związanych z promieniowaniem chemicznym oraz zagrożeń związanych z chorobami takimi jak rak.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Light" pitchFamily="34" charset="0"/>
              </a:rPr>
              <a:t>Rezultaty programu</a:t>
            </a:r>
            <a:endParaRPr lang="pl-PL" dirty="0">
              <a:latin typeface="Bahnschrift Ligh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 rot="20666570">
            <a:off x="284242" y="4515380"/>
            <a:ext cx="391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BIOLOGIA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 rot="1395446">
            <a:off x="3862234" y="5876499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CHEMIA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3) Polepszenie znajomości języka angielskiego dzięki uczestnictwu w obozie językowym.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4) Przygotowanie dla Szkoły Podstawowej nr 293 w Warszawie prezentacji multimedialnej na zakończenie realizacji Indywidualnego planu rozwoju edukacyjnego ucznia zawierającej informacje o poszczególnych etapach programu.</a:t>
            </a:r>
            <a:endParaRPr lang="pl-PL" sz="2200" dirty="0"/>
          </a:p>
        </p:txBody>
      </p:sp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Bahnschrift Light" pitchFamily="34" charset="0"/>
              </a:rPr>
              <a:t>Rezultaty programu</a:t>
            </a:r>
            <a:endParaRPr lang="pl-PL" dirty="0">
              <a:latin typeface="Bahnschrift Light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 rot="20100621">
            <a:off x="817268" y="4369295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JĘZYK ANGIELSKI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latin typeface="Bahnschrift Light" pitchFamily="34" charset="0"/>
              </a:rPr>
              <a:t>Dziękuję za możliwość uczestnictwa w tak wspaniałym programie. Z całego serca zachęcam uczniów naszej szkoły, aby także spróbowali wziąć udział w podobnych programach.</a:t>
            </a:r>
          </a:p>
          <a:p>
            <a:r>
              <a:rPr lang="pl-PL" sz="2400" dirty="0" smtClean="0">
                <a:latin typeface="Bahnschrift Light" pitchFamily="34" charset="0"/>
              </a:rPr>
              <a:t>Szczególne podziękowania kieruję do Pani Małgorzaty Sokołowskiej, bez której nie udałoby się zrealizować tej inicjatywy.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DZIĘKUJĘ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Podziękowania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0" y="1428736"/>
            <a:ext cx="8858280" cy="45259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Podniesienie poziomu wiedzy biologicznej o człowieku poprzez pogłębienie wiedzy o ludzkim ciele, mózgu, DNA, wirusach poprzez literaturę przedmiotu i pracę z aplikacjami.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Rozbudzenie ciekawości w pogłębianiu nowej wiedzy biologicznej na temat badań genetycznych, badań nad rakiem, wirusami i przyszłością ludzkiego gatunku poprzez wycieczkę edukacyjną do Paryża.</a:t>
            </a:r>
          </a:p>
          <a:p>
            <a:pPr algn="just">
              <a:buFont typeface="Wingdings" pitchFamily="2" charset="2"/>
              <a:buChar char="Ø"/>
            </a:pPr>
            <a:endParaRPr lang="pl-PL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Nabycie nowej wiedzy chemicznej poprzez literaturę przedmiotową i pracę z aplikacją o chemii organicznej.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Rozbudzenie ciekawości w pogłębianiu nowej wiedzy chemicznej poprzez zapoznanie się z tematem wynalezienia radioaktywności w trakcie wycieczki edukacyjnej do Paryża.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Pogłębienie wiedzy i praktyka języka angielskiego poprzez udział w obozie językowym z </a:t>
            </a:r>
            <a:r>
              <a:rPr lang="pl-PL" sz="2000" dirty="0" err="1" smtClean="0"/>
              <a:t>native</a:t>
            </a:r>
            <a:r>
              <a:rPr lang="pl-PL" sz="2000" dirty="0" smtClean="0"/>
              <a:t> speakerami (język angielski).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Poznawanie nowego słownictwa zawodowego poprzez pracę z aplikacjami biologicznymi i chemicznymi, częściowo w języku angielskim.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Light" pitchFamily="34" charset="0"/>
              </a:rPr>
              <a:t>Cele szczegółowe programu</a:t>
            </a:r>
            <a:endParaRPr lang="pl-PL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Zastosowane działania</a:t>
            </a:r>
            <a:endParaRPr lang="pl-PL" dirty="0">
              <a:latin typeface="Bahnschrift Light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428596" y="1195386"/>
          <a:ext cx="8329642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Zastosowane działania</a:t>
            </a:r>
            <a:endParaRPr lang="pl-PL" dirty="0">
              <a:latin typeface="Bahnschrift Light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428596" y="1195386"/>
          <a:ext cx="8329642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800" dirty="0" smtClean="0">
                <a:latin typeface="Bahnschrift Light" pitchFamily="34" charset="0"/>
              </a:rPr>
              <a:t>Sylvia </a:t>
            </a:r>
            <a:r>
              <a:rPr lang="pl-PL" sz="1800" dirty="0" err="1" smtClean="0">
                <a:latin typeface="Bahnschrift Light" pitchFamily="34" charset="0"/>
              </a:rPr>
              <a:t>Feil</a:t>
            </a:r>
            <a:r>
              <a:rPr lang="pl-PL" sz="1800" dirty="0" smtClean="0">
                <a:latin typeface="Bahnschrift Light" pitchFamily="34" charset="0"/>
              </a:rPr>
              <a:t>, </a:t>
            </a:r>
            <a:r>
              <a:rPr lang="pl-PL" sz="1800" dirty="0" err="1" smtClean="0">
                <a:latin typeface="Bahnschrift Light" pitchFamily="34" charset="0"/>
              </a:rPr>
              <a:t>Jorg</a:t>
            </a:r>
            <a:r>
              <a:rPr lang="pl-PL" sz="1800" dirty="0" smtClean="0">
                <a:latin typeface="Bahnschrift Light" pitchFamily="34" charset="0"/>
              </a:rPr>
              <a:t> </a:t>
            </a:r>
            <a:r>
              <a:rPr lang="pl-PL" sz="1800" dirty="0" err="1" smtClean="0">
                <a:latin typeface="Bahnschrift Light" pitchFamily="34" charset="0"/>
              </a:rPr>
              <a:t>Resag</a:t>
            </a:r>
            <a:r>
              <a:rPr lang="pl-PL" sz="1800" dirty="0" smtClean="0">
                <a:latin typeface="Bahnschrift Light" pitchFamily="34" charset="0"/>
              </a:rPr>
              <a:t>, </a:t>
            </a:r>
            <a:r>
              <a:rPr lang="pl-PL" sz="1800" dirty="0" err="1" smtClean="0">
                <a:latin typeface="Bahnschrift Light" pitchFamily="34" charset="0"/>
              </a:rPr>
              <a:t>Kristin</a:t>
            </a:r>
            <a:r>
              <a:rPr lang="pl-PL" sz="1800" dirty="0" smtClean="0">
                <a:latin typeface="Bahnschrift Light" pitchFamily="34" charset="0"/>
              </a:rPr>
              <a:t> </a:t>
            </a:r>
            <a:r>
              <a:rPr lang="pl-PL" sz="1800" dirty="0" err="1" smtClean="0">
                <a:latin typeface="Bahnschrift Light" pitchFamily="34" charset="0"/>
              </a:rPr>
              <a:t>Riebe</a:t>
            </a:r>
            <a:r>
              <a:rPr lang="pl-PL" sz="1800" dirty="0" smtClean="0">
                <a:latin typeface="Bahnschrift Light" pitchFamily="34" charset="0"/>
              </a:rPr>
              <a:t>: „Fascynująca chemia”</a:t>
            </a:r>
          </a:p>
          <a:p>
            <a:pPr algn="just">
              <a:buNone/>
            </a:pPr>
            <a:endParaRPr lang="pl-PL" sz="1800" dirty="0" smtClean="0">
              <a:latin typeface="Bahnschrift Light" pitchFamily="34" charset="0"/>
            </a:endParaRPr>
          </a:p>
          <a:p>
            <a:pPr algn="just"/>
            <a:r>
              <a:rPr lang="pl-PL" sz="1800" dirty="0" err="1" smtClean="0">
                <a:latin typeface="Bahnschrift Light" pitchFamily="34" charset="0"/>
              </a:rPr>
              <a:t>Susanne</a:t>
            </a:r>
            <a:r>
              <a:rPr lang="pl-PL" sz="1800" dirty="0" smtClean="0">
                <a:latin typeface="Bahnschrift Light" pitchFamily="34" charset="0"/>
              </a:rPr>
              <a:t> </a:t>
            </a:r>
            <a:r>
              <a:rPr lang="pl-PL" sz="1800" dirty="0" err="1" smtClean="0">
                <a:latin typeface="Bahnschrift Light" pitchFamily="34" charset="0"/>
              </a:rPr>
              <a:t>Thiele</a:t>
            </a:r>
            <a:r>
              <a:rPr lang="pl-PL" sz="1800" dirty="0" smtClean="0">
                <a:latin typeface="Bahnschrift Light" pitchFamily="34" charset="0"/>
              </a:rPr>
              <a:t>: „Jak wirusy i bakterie rządzą naszym życiem. Nowe zdumiewające ustalenia o naszych mikroskopijnych współlokatorach”</a:t>
            </a:r>
          </a:p>
          <a:p>
            <a:pPr algn="just"/>
            <a:endParaRPr lang="pl-PL" sz="1800" dirty="0" smtClean="0">
              <a:latin typeface="Bahnschrift Light" pitchFamily="34" charset="0"/>
            </a:endParaRPr>
          </a:p>
          <a:p>
            <a:pPr algn="just"/>
            <a:r>
              <a:rPr lang="pl-PL" sz="1800" dirty="0" smtClean="0">
                <a:latin typeface="Bahnschrift Light" pitchFamily="34" charset="0"/>
              </a:rPr>
              <a:t>Bill Sullivan: „Więcej niż DNA”</a:t>
            </a:r>
          </a:p>
          <a:p>
            <a:pPr algn="just"/>
            <a:endParaRPr lang="pl-PL" sz="1800" dirty="0" smtClean="0">
              <a:latin typeface="Bahnschrift Light" pitchFamily="34" charset="0"/>
            </a:endParaRPr>
          </a:p>
          <a:p>
            <a:pPr algn="just"/>
            <a:r>
              <a:rPr lang="pl-PL" sz="1800" dirty="0" smtClean="0">
                <a:latin typeface="Bahnschrift Light" pitchFamily="34" charset="0"/>
              </a:rPr>
              <a:t>Anna Czerwińska Rydel, Dorota Łoskot Cichocka: „W poszukiwaniu światła. Opowieść o Marii Skłodowskiej-Curie”</a:t>
            </a:r>
          </a:p>
        </p:txBody>
      </p:sp>
      <p:pic>
        <p:nvPicPr>
          <p:cNvPr id="5" name="Symbol zastępczy zawartości 4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285860"/>
            <a:ext cx="3548541" cy="496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Literatura biologiczno-chemiczna</a:t>
            </a:r>
            <a:endParaRPr lang="pl-PL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ahnschrift Light" pitchFamily="34" charset="0"/>
              </a:rPr>
              <a:t>Zastosowane działania</a:t>
            </a:r>
            <a:endParaRPr lang="pl-PL" dirty="0">
              <a:latin typeface="Bahnschrift Light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</p:nvPr>
        </p:nvGraphicFramePr>
        <p:xfrm>
          <a:off x="428596" y="1195386"/>
          <a:ext cx="8329642" cy="523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b="1" dirty="0" err="1" smtClean="0">
                <a:solidFill>
                  <a:srgbClr val="FFFF00"/>
                </a:solidFill>
                <a:latin typeface="Bahnschrift Light" pitchFamily="34" charset="0"/>
              </a:rPr>
              <a:t>Musée</a:t>
            </a:r>
            <a:r>
              <a:rPr lang="pl-PL" sz="2000" b="1" dirty="0" smtClean="0">
                <a:solidFill>
                  <a:srgbClr val="FFFF00"/>
                </a:solidFill>
                <a:latin typeface="Bahnschrift Light" pitchFamily="34" charset="0"/>
              </a:rPr>
              <a:t> de </a:t>
            </a:r>
            <a:r>
              <a:rPr lang="pl-PL" sz="2000" b="1" dirty="0" err="1" smtClean="0">
                <a:solidFill>
                  <a:srgbClr val="FFFF00"/>
                </a:solidFill>
                <a:latin typeface="Bahnschrift Light" pitchFamily="34" charset="0"/>
              </a:rPr>
              <a:t>l’Homme</a:t>
            </a:r>
            <a:r>
              <a:rPr lang="pl-PL" sz="2000" b="1" dirty="0" smtClean="0">
                <a:solidFill>
                  <a:srgbClr val="FFFF00"/>
                </a:solidFill>
                <a:latin typeface="Bahnschrift Light" pitchFamily="34" charset="0"/>
              </a:rPr>
              <a:t> </a:t>
            </a:r>
            <a:r>
              <a:rPr lang="pl-PL" sz="2000" dirty="0" smtClean="0">
                <a:latin typeface="Bahnschrift Light" pitchFamily="34" charset="0"/>
              </a:rPr>
              <a:t>– muzeum człowieka, jego budowy oraz prehistorii. Opowiada o przeszłości, teraźniejszości, a także przyszłości, do której zmierza człowiek.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ahnschrift Light" pitchFamily="34" charset="0"/>
              </a:rPr>
              <a:t>Zwiedzanie paryskich muzeów naukowych</a:t>
            </a:r>
            <a:endParaRPr lang="pl-PL" dirty="0">
              <a:latin typeface="Bahnschrift Light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500826" y="607220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Gra  - symulacja modyfikacji genetycznej</a:t>
            </a:r>
            <a:endParaRPr lang="pl-PL" sz="1200" dirty="0"/>
          </a:p>
        </p:txBody>
      </p:sp>
      <p:pic>
        <p:nvPicPr>
          <p:cNvPr id="5" name="Obraz 4" descr="Screenshot_20230831_180311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00438"/>
            <a:ext cx="2357454" cy="311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Screenshot_20230831_180400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2143140" cy="281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Screenshot_20230831_180348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071546"/>
            <a:ext cx="178670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Screenshot_20230831_180557_Phot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00438"/>
            <a:ext cx="1843642" cy="247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0" y="214290"/>
            <a:ext cx="5143536" cy="71438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latin typeface="Bahnschrift Light" pitchFamily="34" charset="0"/>
              </a:rPr>
              <a:t>Muzeum Marii Skłodowskiej-Curie </a:t>
            </a:r>
            <a:r>
              <a:rPr lang="pl-PL" sz="2000" dirty="0" smtClean="0">
                <a:latin typeface="Bahnschrift Light" pitchFamily="34" charset="0"/>
              </a:rPr>
              <a:t>– historyczne miejsce poświęcone badaniom radiologicznym wybitnej polskiej noblistki. Muzeum zorganizowane jest na parterze Pawilonu Curie w Instytucie Radowym, w którym wcześniej było laboratorium Marii Curie, w którym prowadziła ona swoje badania, a jej córka i zięć </a:t>
            </a:r>
            <a:r>
              <a:rPr lang="pl-PL" sz="2000" dirty="0" err="1" smtClean="0">
                <a:latin typeface="Bahnschrift Light" pitchFamily="34" charset="0"/>
              </a:rPr>
              <a:t>Irène</a:t>
            </a:r>
            <a:r>
              <a:rPr lang="pl-PL" sz="2000" dirty="0" smtClean="0">
                <a:latin typeface="Bahnschrift Light" pitchFamily="34" charset="0"/>
              </a:rPr>
              <a:t> i </a:t>
            </a:r>
            <a:r>
              <a:rPr lang="pl-PL" sz="2000" dirty="0" err="1" smtClean="0">
                <a:latin typeface="Bahnschrift Light" pitchFamily="34" charset="0"/>
              </a:rPr>
              <a:t>Frédéric</a:t>
            </a:r>
            <a:r>
              <a:rPr lang="pl-PL" sz="2000" dirty="0" smtClean="0">
                <a:latin typeface="Bahnschrift Light" pitchFamily="34" charset="0"/>
              </a:rPr>
              <a:t> Joliot-Curie odkryli sztuczną radioaktywność, za co w 1935 r. otrzymali Nagrodę Nobla w dziedzinie chemii. W muzeum znajduje się stała wystawa historyczna poświęcona promieniotwórczości i jej zastosowaniom, zwłaszcza w medycynie, skupiająca się głównie na Curie, a także prezentująca niektóre z najważniejszych aparatów badawczych używanych przed 1940 r. </a:t>
            </a:r>
            <a:endParaRPr lang="pl-PL" sz="2000" dirty="0">
              <a:latin typeface="Bahnschrift Light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15074" y="6581001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Laboratorium noblistki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00694" y="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M.Curie-Skłodowska</a:t>
            </a:r>
            <a:r>
              <a:rPr lang="pl-PL" sz="1200" dirty="0" smtClean="0"/>
              <a:t> podczas pracy w </a:t>
            </a:r>
          </a:p>
          <a:p>
            <a:r>
              <a:rPr lang="pl-PL" sz="1200" dirty="0" smtClean="0"/>
              <a:t>swoim laboratorium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57818" y="3929066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Wskazana wcześniej książka opisująca m.in. jej badania w laboratorium</a:t>
            </a:r>
            <a:endParaRPr lang="pl-PL" sz="1200" dirty="0"/>
          </a:p>
        </p:txBody>
      </p:sp>
      <p:pic>
        <p:nvPicPr>
          <p:cNvPr id="8" name="Obraz 7" descr="Screenshot_20230831_181138_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429132"/>
            <a:ext cx="3071322" cy="208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Screenshot_20230831_182745_Emp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285992"/>
            <a:ext cx="1107061" cy="155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Screenshot_20230831_180914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-1"/>
            <a:ext cx="2000232" cy="394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650</TotalTime>
  <Words>1091</Words>
  <Application>Microsoft Office PowerPoint</Application>
  <PresentationFormat>Pokaz na ekranie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Bahnschrift Light</vt:lpstr>
      <vt:lpstr>Lucida Sans Unicode</vt:lpstr>
      <vt:lpstr>Verdana</vt:lpstr>
      <vt:lpstr>Wingdings</vt:lpstr>
      <vt:lpstr>Wingdings 2</vt:lpstr>
      <vt:lpstr>Wingdings 3</vt:lpstr>
      <vt:lpstr>Hol</vt:lpstr>
      <vt:lpstr>Podsumowanie programu stypendialnego kierunek: biologia-chemia-język angielski</vt:lpstr>
      <vt:lpstr>Cel ogólny programu</vt:lpstr>
      <vt:lpstr>Cele szczegółowe programu</vt:lpstr>
      <vt:lpstr>Zastosowane działania</vt:lpstr>
      <vt:lpstr>Zastosowane działania</vt:lpstr>
      <vt:lpstr>Literatura biologiczno-chemiczna</vt:lpstr>
      <vt:lpstr>Zastosowane działania</vt:lpstr>
      <vt:lpstr>Zwiedzanie paryskich muzeów naukowych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Zastosowane działania</vt:lpstr>
      <vt:lpstr>Obóz językowy Angloville</vt:lpstr>
      <vt:lpstr>Prezentacja programu PowerPoint</vt:lpstr>
      <vt:lpstr>Zastosowane działania</vt:lpstr>
      <vt:lpstr>Praca z aplikacjami biologiczno-chemicznymi</vt:lpstr>
      <vt:lpstr>Praca z aplikacjami biologiczno-chemicznymi</vt:lpstr>
      <vt:lpstr>Rezultaty programu</vt:lpstr>
      <vt:lpstr>Rezultaty programu</vt:lpstr>
      <vt:lpstr>Podziękowania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programu stypendialnego</dc:title>
  <dc:creator>Nina Malina</dc:creator>
  <cp:lastModifiedBy>szkola</cp:lastModifiedBy>
  <cp:revision>69</cp:revision>
  <dcterms:created xsi:type="dcterms:W3CDTF">2023-08-31T08:31:07Z</dcterms:created>
  <dcterms:modified xsi:type="dcterms:W3CDTF">2023-09-06T12:11:19Z</dcterms:modified>
</cp:coreProperties>
</file>