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1ABC0-134A-4BAB-9A75-76766AE7E502}" type="datetimeFigureOut">
              <a:rPr lang="sk-SK" smtClean="0"/>
              <a:t>16. 2. 2022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C52D9-979D-41E3-AB44-82153339DED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988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C52D9-979D-41E3-AB44-82153339DED6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349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C52D9-979D-41E3-AB44-82153339DED6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7572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C52D9-979D-41E3-AB44-82153339DED6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358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197F7-7F93-4C39-8A12-D4FBAD9CE105}" type="datetimeFigureOut">
              <a:rPr lang="sk-SK" smtClean="0"/>
              <a:t>16. 2. 2022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2281-1DC9-4C26-BED3-93ECEB7ADC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258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197F7-7F93-4C39-8A12-D4FBAD9CE105}" type="datetimeFigureOut">
              <a:rPr lang="sk-SK" smtClean="0"/>
              <a:t>16. 2. 2022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2281-1DC9-4C26-BED3-93ECEB7ADC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4676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197F7-7F93-4C39-8A12-D4FBAD9CE105}" type="datetimeFigureOut">
              <a:rPr lang="sk-SK" smtClean="0"/>
              <a:t>16. 2. 2022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2281-1DC9-4C26-BED3-93ECEB7ADC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108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197F7-7F93-4C39-8A12-D4FBAD9CE105}" type="datetimeFigureOut">
              <a:rPr lang="sk-SK" smtClean="0"/>
              <a:t>16. 2. 2022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2281-1DC9-4C26-BED3-93ECEB7ADC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939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197F7-7F93-4C39-8A12-D4FBAD9CE105}" type="datetimeFigureOut">
              <a:rPr lang="sk-SK" smtClean="0"/>
              <a:t>16. 2. 2022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2281-1DC9-4C26-BED3-93ECEB7ADC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8629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197F7-7F93-4C39-8A12-D4FBAD9CE105}" type="datetimeFigureOut">
              <a:rPr lang="sk-SK" smtClean="0"/>
              <a:t>16. 2. 2022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2281-1DC9-4C26-BED3-93ECEB7ADC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0498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197F7-7F93-4C39-8A12-D4FBAD9CE105}" type="datetimeFigureOut">
              <a:rPr lang="sk-SK" smtClean="0"/>
              <a:t>16. 2. 2022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2281-1DC9-4C26-BED3-93ECEB7ADC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80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197F7-7F93-4C39-8A12-D4FBAD9CE105}" type="datetimeFigureOut">
              <a:rPr lang="sk-SK" smtClean="0"/>
              <a:t>16. 2. 2022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2281-1DC9-4C26-BED3-93ECEB7ADC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1397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197F7-7F93-4C39-8A12-D4FBAD9CE105}" type="datetimeFigureOut">
              <a:rPr lang="sk-SK" smtClean="0"/>
              <a:t>16. 2. 2022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2281-1DC9-4C26-BED3-93ECEB7ADC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513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197F7-7F93-4C39-8A12-D4FBAD9CE105}" type="datetimeFigureOut">
              <a:rPr lang="sk-SK" smtClean="0"/>
              <a:t>16. 2. 2022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2281-1DC9-4C26-BED3-93ECEB7ADC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029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197F7-7F93-4C39-8A12-D4FBAD9CE105}" type="datetimeFigureOut">
              <a:rPr lang="sk-SK" smtClean="0"/>
              <a:t>16. 2. 2022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2281-1DC9-4C26-BED3-93ECEB7ADC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250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197F7-7F93-4C39-8A12-D4FBAD9CE105}" type="datetimeFigureOut">
              <a:rPr lang="sk-SK" smtClean="0"/>
              <a:t>16. 2. 2022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D2281-1DC9-4C26-BED3-93ECEB7ADC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503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31341" y="302791"/>
            <a:ext cx="7772400" cy="1470025"/>
          </a:xfrm>
        </p:spPr>
        <p:txBody>
          <a:bodyPr>
            <a:normAutofit/>
          </a:bodyPr>
          <a:lstStyle/>
          <a:p>
            <a:r>
              <a:rPr lang="sk-SK" sz="8800" b="1" dirty="0">
                <a:solidFill>
                  <a:schemeClr val="accent4">
                    <a:lumMod val="75000"/>
                  </a:schemeClr>
                </a:solidFill>
              </a:rPr>
              <a:t>Kvet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10224"/>
            <a:ext cx="3273933" cy="245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15639"/>
            <a:ext cx="3995936" cy="336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57953"/>
            <a:ext cx="2757686" cy="275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3216467" cy="228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435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418058"/>
          </a:xfrm>
        </p:spPr>
        <p:txBody>
          <a:bodyPr>
            <a:normAutofit fontScale="90000"/>
          </a:bodyPr>
          <a:lstStyle/>
          <a:p>
            <a:pPr algn="l"/>
            <a:r>
              <a:rPr lang="sk-SK" dirty="0"/>
              <a:t>Kvety môžu byť: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79512" y="980727"/>
            <a:ext cx="4400228" cy="1521169"/>
          </a:xfrm>
        </p:spPr>
        <p:txBody>
          <a:bodyPr>
            <a:noAutofit/>
          </a:bodyPr>
          <a:lstStyle/>
          <a:p>
            <a:r>
              <a:rPr lang="sk-SK" dirty="0">
                <a:solidFill>
                  <a:srgbClr val="C00000"/>
                </a:solidFill>
              </a:rPr>
              <a:t>OBOJPOHLAVNÉ</a:t>
            </a:r>
          </a:p>
          <a:p>
            <a:r>
              <a:rPr lang="sk-SK" dirty="0"/>
              <a:t>V jednom kvete sú aj tyčinky aj piestik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788024" y="332656"/>
            <a:ext cx="4041775" cy="1071810"/>
          </a:xfrm>
        </p:spPr>
        <p:txBody>
          <a:bodyPr>
            <a:normAutofit fontScale="92500" lnSpcReduction="10000"/>
          </a:bodyPr>
          <a:lstStyle/>
          <a:p>
            <a:r>
              <a:rPr lang="sk-SK" dirty="0">
                <a:solidFill>
                  <a:srgbClr val="C00000"/>
                </a:solidFill>
              </a:rPr>
              <a:t>JEDNOPOHLAVNÉ</a:t>
            </a:r>
          </a:p>
          <a:p>
            <a:r>
              <a:rPr lang="sk-SK" dirty="0"/>
              <a:t>Obsahuje len tyčinky alebo len piestiky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499992" y="1700808"/>
            <a:ext cx="4644007" cy="5328592"/>
          </a:xfrm>
        </p:spPr>
        <p:txBody>
          <a:bodyPr/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dirty="0">
                <a:solidFill>
                  <a:srgbClr val="C00000"/>
                </a:solidFill>
              </a:rPr>
              <a:t>Samčí </a:t>
            </a:r>
            <a:r>
              <a:rPr lang="sk-SK" dirty="0"/>
              <a:t>kvet s tyčinkami a peľom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dirty="0">
                <a:solidFill>
                  <a:srgbClr val="C00000"/>
                </a:solidFill>
              </a:rPr>
              <a:t>Samičí</a:t>
            </a:r>
            <a:r>
              <a:rPr lang="sk-SK" dirty="0"/>
              <a:t> kvet s piestikmi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56740"/>
            <a:ext cx="369634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06" y="1452037"/>
            <a:ext cx="2655314" cy="199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95" y="3977743"/>
            <a:ext cx="28803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772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sk-SK" dirty="0"/>
              <a:t>Kvety rastú na stonke: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145435"/>
          </a:xfrm>
        </p:spPr>
        <p:txBody>
          <a:bodyPr/>
          <a:lstStyle/>
          <a:p>
            <a:r>
              <a:rPr lang="sk-SK" b="1" dirty="0">
                <a:solidFill>
                  <a:srgbClr val="C00000"/>
                </a:solidFill>
              </a:rPr>
              <a:t>JEDNOTLIVO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5145435"/>
          </a:xfrm>
        </p:spPr>
        <p:txBody>
          <a:bodyPr/>
          <a:lstStyle/>
          <a:p>
            <a:r>
              <a:rPr lang="sk-SK" b="1" dirty="0">
                <a:solidFill>
                  <a:srgbClr val="C00000"/>
                </a:solidFill>
              </a:rPr>
              <a:t>V SÚKVETIACH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3147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82" y="1655409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16014"/>
            <a:ext cx="323850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953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9600"/>
            <a:ext cx="8229600" cy="1143000"/>
          </a:xfrm>
        </p:spPr>
        <p:txBody>
          <a:bodyPr/>
          <a:lstStyle/>
          <a:p>
            <a:r>
              <a:rPr lang="sk-SK" dirty="0"/>
              <a:t>Typy súkvetí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4" y="1124744"/>
            <a:ext cx="2520280" cy="1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24744"/>
            <a:ext cx="2592288" cy="194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035" y="1294880"/>
            <a:ext cx="2885508" cy="206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2389137"/>
            <a:ext cx="611560" cy="180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73" y="3994715"/>
            <a:ext cx="194421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19" y="4186878"/>
            <a:ext cx="1875769" cy="250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903" y="2780962"/>
            <a:ext cx="996458" cy="98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25006"/>
            <a:ext cx="767374" cy="126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627406"/>
            <a:ext cx="1226953" cy="105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202" y="5877272"/>
            <a:ext cx="1288022" cy="80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251520" y="3069958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C00000"/>
                </a:solidFill>
              </a:rPr>
              <a:t>STRAPEC</a:t>
            </a:r>
          </a:p>
        </p:txBody>
      </p:sp>
      <p:sp>
        <p:nvSpPr>
          <p:cNvPr id="5" name="Obdĺžnik 4"/>
          <p:cNvSpPr/>
          <p:nvPr/>
        </p:nvSpPr>
        <p:spPr>
          <a:xfrm>
            <a:off x="3563888" y="2986721"/>
            <a:ext cx="1295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b="1" dirty="0">
                <a:solidFill>
                  <a:srgbClr val="C00000"/>
                </a:solidFill>
              </a:rPr>
              <a:t>OKOLÍK</a:t>
            </a:r>
          </a:p>
        </p:txBody>
      </p:sp>
      <p:sp>
        <p:nvSpPr>
          <p:cNvPr id="6" name="Obdĺžnik 5"/>
          <p:cNvSpPr/>
          <p:nvPr/>
        </p:nvSpPr>
        <p:spPr>
          <a:xfrm>
            <a:off x="6953905" y="3408512"/>
            <a:ext cx="922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b="1" dirty="0">
                <a:solidFill>
                  <a:srgbClr val="C00000"/>
                </a:solidFill>
              </a:rPr>
              <a:t>KLAS</a:t>
            </a:r>
          </a:p>
        </p:txBody>
      </p:sp>
      <p:sp>
        <p:nvSpPr>
          <p:cNvPr id="7" name="Obdĺžnik 6"/>
          <p:cNvSpPr/>
          <p:nvPr/>
        </p:nvSpPr>
        <p:spPr>
          <a:xfrm>
            <a:off x="3039520" y="4859869"/>
            <a:ext cx="1389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b="1" dirty="0">
                <a:solidFill>
                  <a:srgbClr val="C00000"/>
                </a:solidFill>
              </a:rPr>
              <a:t>HLÁVKA</a:t>
            </a:r>
          </a:p>
        </p:txBody>
      </p:sp>
      <p:sp>
        <p:nvSpPr>
          <p:cNvPr id="8" name="Obdĺžnik 7"/>
          <p:cNvSpPr/>
          <p:nvPr/>
        </p:nvSpPr>
        <p:spPr>
          <a:xfrm>
            <a:off x="6925960" y="5044535"/>
            <a:ext cx="106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b="1" dirty="0">
                <a:solidFill>
                  <a:srgbClr val="C00000"/>
                </a:solidFill>
              </a:rPr>
              <a:t>ÚBOR</a:t>
            </a:r>
          </a:p>
        </p:txBody>
      </p:sp>
    </p:spTree>
    <p:extLst>
      <p:ext uri="{BB962C8B-B14F-4D97-AF65-F5344CB8AC3E}">
        <p14:creationId xmlns:p14="http://schemas.microsoft.com/office/powerpoint/2010/main" val="3703954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sk-SK" dirty="0"/>
              <a:t>Popíš jednotlivé časti kvetu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435" y="116632"/>
            <a:ext cx="193990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15035"/>
            <a:ext cx="3950486" cy="40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Rovná spojovacia šípka 5"/>
          <p:cNvCxnSpPr/>
          <p:nvPr/>
        </p:nvCxnSpPr>
        <p:spPr>
          <a:xfrm flipV="1">
            <a:off x="4106026" y="2298188"/>
            <a:ext cx="1440160" cy="1440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ovacia šípka 7"/>
          <p:cNvCxnSpPr/>
          <p:nvPr/>
        </p:nvCxnSpPr>
        <p:spPr>
          <a:xfrm>
            <a:off x="3470934" y="3894998"/>
            <a:ext cx="1270183" cy="2568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ovacia šípka 8"/>
          <p:cNvCxnSpPr/>
          <p:nvPr/>
        </p:nvCxnSpPr>
        <p:spPr>
          <a:xfrm>
            <a:off x="2549881" y="4151894"/>
            <a:ext cx="2012165" cy="86128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5"/>
          <p:cNvCxnSpPr/>
          <p:nvPr/>
        </p:nvCxnSpPr>
        <p:spPr>
          <a:xfrm>
            <a:off x="3159004" y="2749116"/>
            <a:ext cx="1895409" cy="60642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lokTextu 20"/>
          <p:cNvSpPr txBox="1"/>
          <p:nvPr/>
        </p:nvSpPr>
        <p:spPr>
          <a:xfrm>
            <a:off x="5483090" y="1893142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/>
              <a:t>koruna </a:t>
            </a:r>
          </a:p>
          <a:p>
            <a:pPr algn="ctr"/>
            <a:r>
              <a:rPr lang="sk-SK" sz="2800" b="1" dirty="0"/>
              <a:t>- korunné lupienky</a:t>
            </a:r>
          </a:p>
        </p:txBody>
      </p:sp>
      <p:sp>
        <p:nvSpPr>
          <p:cNvPr id="22" name="Obdĺžnik 21"/>
          <p:cNvSpPr/>
          <p:nvPr/>
        </p:nvSpPr>
        <p:spPr>
          <a:xfrm>
            <a:off x="4657990" y="4015219"/>
            <a:ext cx="3297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b="1" dirty="0"/>
              <a:t>kalich – kališné lístky</a:t>
            </a:r>
          </a:p>
        </p:txBody>
      </p:sp>
      <p:sp>
        <p:nvSpPr>
          <p:cNvPr id="23" name="Obdĺžnik 22"/>
          <p:cNvSpPr/>
          <p:nvPr/>
        </p:nvSpPr>
        <p:spPr>
          <a:xfrm>
            <a:off x="4959204" y="3093928"/>
            <a:ext cx="1249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b="1" dirty="0"/>
              <a:t>tyčinky</a:t>
            </a:r>
          </a:p>
        </p:txBody>
      </p:sp>
      <p:sp>
        <p:nvSpPr>
          <p:cNvPr id="24" name="Obdĺžnik 23"/>
          <p:cNvSpPr/>
          <p:nvPr/>
        </p:nvSpPr>
        <p:spPr>
          <a:xfrm>
            <a:off x="4657990" y="4828510"/>
            <a:ext cx="1171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b="1" dirty="0"/>
              <a:t>piestik</a:t>
            </a:r>
          </a:p>
        </p:txBody>
      </p:sp>
    </p:spTree>
    <p:extLst>
      <p:ext uri="{BB962C8B-B14F-4D97-AF65-F5344CB8AC3E}">
        <p14:creationId xmlns:p14="http://schemas.microsoft.com/office/powerpoint/2010/main" val="91225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 fontScale="90000"/>
          </a:bodyPr>
          <a:lstStyle/>
          <a:p>
            <a:pPr algn="l"/>
            <a:r>
              <a:rPr lang="sk-SK" dirty="0"/>
              <a:t>Vytvor správne dvojice: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>
                <a:solidFill>
                  <a:srgbClr val="C00000"/>
                </a:solidFill>
              </a:rPr>
              <a:t>OKLOLÍK</a:t>
            </a:r>
          </a:p>
          <a:p>
            <a:pPr marL="0" indent="0">
              <a:buNone/>
            </a:pPr>
            <a:endParaRPr lang="sk-SK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sk-SK" b="1" dirty="0">
                <a:solidFill>
                  <a:srgbClr val="C00000"/>
                </a:solidFill>
              </a:rPr>
              <a:t>ÚBOR</a:t>
            </a:r>
          </a:p>
          <a:p>
            <a:pPr marL="0" indent="0">
              <a:buNone/>
            </a:pPr>
            <a:endParaRPr lang="sk-SK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sk-SK" b="1" dirty="0">
                <a:solidFill>
                  <a:srgbClr val="C00000"/>
                </a:solidFill>
              </a:rPr>
              <a:t>KLAS</a:t>
            </a:r>
          </a:p>
          <a:p>
            <a:pPr marL="0" indent="0">
              <a:buNone/>
            </a:pPr>
            <a:endParaRPr lang="sk-SK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sk-SK" b="1" dirty="0">
                <a:solidFill>
                  <a:srgbClr val="C00000"/>
                </a:solidFill>
              </a:rPr>
              <a:t>STRAPEC</a:t>
            </a:r>
          </a:p>
          <a:p>
            <a:pPr marL="0" indent="0">
              <a:buNone/>
            </a:pPr>
            <a:endParaRPr lang="sk-SK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sk-SK" b="1" dirty="0">
                <a:solidFill>
                  <a:srgbClr val="C00000"/>
                </a:solidFill>
              </a:rPr>
              <a:t>HLÁVKA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4"/>
            <a:ext cx="230425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84" y="1931823"/>
            <a:ext cx="1630419" cy="213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041" y="3140968"/>
            <a:ext cx="2476533" cy="18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633" y="91824"/>
            <a:ext cx="194567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88977"/>
            <a:ext cx="271462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25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81481E-6 L 0.73437 0.188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19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L 0.45121 0.046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1944 L 0.70017 0.25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27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60573 0.261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78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0.19688 -0.22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5252" y="116632"/>
            <a:ext cx="8229600" cy="1143000"/>
          </a:xfrm>
        </p:spPr>
        <p:txBody>
          <a:bodyPr>
            <a:noAutofit/>
          </a:bodyPr>
          <a:lstStyle/>
          <a:p>
            <a:r>
              <a:rPr lang="sk-SK" sz="3600" b="1" dirty="0">
                <a:solidFill>
                  <a:srgbClr val="FF0000"/>
                </a:solidFill>
              </a:rPr>
              <a:t>Zisti, aké liečivé účinky majú pre človeka niektoré kvety a ako ich treba užívať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8007"/>
            <a:ext cx="2888411" cy="216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43" y="1477491"/>
            <a:ext cx="1929937" cy="144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81" y="4111448"/>
            <a:ext cx="2967479" cy="197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360" y="4576811"/>
            <a:ext cx="1142628" cy="182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025" y="1384661"/>
            <a:ext cx="3178011" cy="211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833" y="2924945"/>
            <a:ext cx="1090071" cy="15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237393"/>
            <a:ext cx="2940715" cy="203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226" y="5366219"/>
            <a:ext cx="1380678" cy="138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687613" y="346321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rgbClr val="FF0000"/>
                </a:solidFill>
              </a:rPr>
              <a:t>BAZA ČIERNA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467544" y="6056558"/>
            <a:ext cx="279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rgbClr val="FF0000"/>
                </a:solidFill>
              </a:rPr>
              <a:t>PRVOSIENKA VYŠŠIA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5436097" y="3503335"/>
            <a:ext cx="2212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rgbClr val="FF0000"/>
                </a:solidFill>
              </a:rPr>
              <a:t>PODBEĽ LIEČIVÝ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5286272" y="616932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rgbClr val="FF0000"/>
                </a:solidFill>
              </a:rPr>
              <a:t>LIPA MALOLISTÁ</a:t>
            </a:r>
          </a:p>
        </p:txBody>
      </p:sp>
    </p:spTree>
    <p:extLst>
      <p:ext uri="{BB962C8B-B14F-4D97-AF65-F5344CB8AC3E}">
        <p14:creationId xmlns:p14="http://schemas.microsoft.com/office/powerpoint/2010/main" val="294361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>
                <a:solidFill>
                  <a:srgbClr val="C00000"/>
                </a:solidFill>
              </a:rPr>
              <a:t>Kvet je rozmnožovací orgán rastliny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sk-SK" dirty="0"/>
              <a:t>vyrastá na stonke</a:t>
            </a:r>
          </a:p>
          <a:p>
            <a:r>
              <a:rPr lang="sk-SK" dirty="0"/>
              <a:t>obsahuje rozmnožovacie časti a kvetné obaly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7" y="2492896"/>
            <a:ext cx="3408379" cy="255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79" y="2482521"/>
            <a:ext cx="5457421" cy="384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074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C00000"/>
                </a:solidFill>
              </a:rPr>
              <a:t>Kvetné obaly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79512" y="764704"/>
            <a:ext cx="4316288" cy="5361459"/>
          </a:xfrm>
        </p:spPr>
        <p:txBody>
          <a:bodyPr/>
          <a:lstStyle/>
          <a:p>
            <a:pPr marL="0" indent="0" algn="ctr">
              <a:buNone/>
            </a:pPr>
            <a:r>
              <a:rPr lang="sk-SK" b="1" dirty="0">
                <a:solidFill>
                  <a:srgbClr val="C00000"/>
                </a:solidFill>
              </a:rPr>
              <a:t>OKVETIE</a:t>
            </a:r>
          </a:p>
          <a:p>
            <a:pPr marL="0" indent="0" algn="ctr">
              <a:buNone/>
            </a:pPr>
            <a:r>
              <a:rPr lang="sk-SK" dirty="0"/>
              <a:t>kvetný obal z rovnakých farebných lístkov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499992" y="832490"/>
            <a:ext cx="4644008" cy="5764862"/>
          </a:xfrm>
        </p:spPr>
        <p:txBody>
          <a:bodyPr/>
          <a:lstStyle/>
          <a:p>
            <a:pPr marL="0" indent="0" algn="ctr">
              <a:buNone/>
            </a:pPr>
            <a:r>
              <a:rPr lang="sk-SK" dirty="0"/>
              <a:t>z dvoch častí</a:t>
            </a:r>
          </a:p>
          <a:p>
            <a:pPr marL="0" indent="0" algn="ctr">
              <a:buNone/>
            </a:pPr>
            <a:r>
              <a:rPr lang="sk-SK" b="1" dirty="0">
                <a:solidFill>
                  <a:srgbClr val="C00000"/>
                </a:solidFill>
              </a:rPr>
              <a:t>KALICH A KORUNA</a:t>
            </a:r>
          </a:p>
          <a:p>
            <a:pPr marL="0" indent="0" algn="ctr">
              <a:buNone/>
            </a:pPr>
            <a:r>
              <a:rPr lang="sk-SK" dirty="0"/>
              <a:t>kalich je zelený</a:t>
            </a:r>
          </a:p>
          <a:p>
            <a:pPr marL="0" indent="0" algn="ctr">
              <a:buNone/>
            </a:pPr>
            <a:r>
              <a:rPr lang="sk-SK" dirty="0"/>
              <a:t>koruna býva rôzne sfarbená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28" y="4783313"/>
            <a:ext cx="2044452" cy="204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3" y="2204864"/>
            <a:ext cx="3200918" cy="240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Rovná spojovacia šípka 5"/>
          <p:cNvCxnSpPr/>
          <p:nvPr/>
        </p:nvCxnSpPr>
        <p:spPr>
          <a:xfrm flipH="1">
            <a:off x="3203848" y="764704"/>
            <a:ext cx="1008112" cy="28803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ovacia šípka 8"/>
          <p:cNvCxnSpPr/>
          <p:nvPr/>
        </p:nvCxnSpPr>
        <p:spPr>
          <a:xfrm>
            <a:off x="4364360" y="764704"/>
            <a:ext cx="999728" cy="36004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76373"/>
            <a:ext cx="2713190" cy="361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Rovná spojovacia šípka 15"/>
          <p:cNvCxnSpPr/>
          <p:nvPr/>
        </p:nvCxnSpPr>
        <p:spPr>
          <a:xfrm>
            <a:off x="5652120" y="3861048"/>
            <a:ext cx="1716635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ovacia šípka 17"/>
          <p:cNvCxnSpPr>
            <a:stCxn id="22" idx="3"/>
          </p:cNvCxnSpPr>
          <p:nvPr/>
        </p:nvCxnSpPr>
        <p:spPr>
          <a:xfrm>
            <a:off x="5708935" y="4867162"/>
            <a:ext cx="1716635" cy="199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lokTextu 14"/>
          <p:cNvSpPr txBox="1"/>
          <p:nvPr/>
        </p:nvSpPr>
        <p:spPr>
          <a:xfrm>
            <a:off x="4211960" y="364502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C00000"/>
                </a:solidFill>
              </a:rPr>
              <a:t>KALICH</a:t>
            </a:r>
          </a:p>
        </p:txBody>
      </p:sp>
      <p:sp>
        <p:nvSpPr>
          <p:cNvPr id="22" name="BlokTextu 21"/>
          <p:cNvSpPr txBox="1"/>
          <p:nvPr/>
        </p:nvSpPr>
        <p:spPr>
          <a:xfrm>
            <a:off x="4156364" y="4605552"/>
            <a:ext cx="155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C00000"/>
                </a:solidFill>
              </a:rPr>
              <a:t>KORUNA</a:t>
            </a:r>
          </a:p>
        </p:txBody>
      </p:sp>
      <p:cxnSp>
        <p:nvCxnSpPr>
          <p:cNvPr id="24" name="Rovná spojovacia šípka 23"/>
          <p:cNvCxnSpPr/>
          <p:nvPr/>
        </p:nvCxnSpPr>
        <p:spPr>
          <a:xfrm flipH="1" flipV="1">
            <a:off x="2364792" y="5473339"/>
            <a:ext cx="1703152" cy="47594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BlokTextu 22"/>
          <p:cNvSpPr txBox="1"/>
          <p:nvPr/>
        </p:nvSpPr>
        <p:spPr>
          <a:xfrm>
            <a:off x="3923928" y="5805539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C00000"/>
                </a:solidFill>
              </a:rPr>
              <a:t>OKVETIE</a:t>
            </a:r>
          </a:p>
        </p:txBody>
      </p:sp>
    </p:spTree>
    <p:extLst>
      <p:ext uri="{BB962C8B-B14F-4D97-AF65-F5344CB8AC3E}">
        <p14:creationId xmlns:p14="http://schemas.microsoft.com/office/powerpoint/2010/main" val="392121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39333"/>
            <a:ext cx="3146664" cy="706090"/>
          </a:xfrm>
        </p:spPr>
        <p:txBody>
          <a:bodyPr>
            <a:normAutofit/>
          </a:bodyPr>
          <a:lstStyle/>
          <a:p>
            <a:r>
              <a:rPr lang="sk-SK" sz="3200" b="1" dirty="0"/>
              <a:t>Zisti, či má kvet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34" y="1124744"/>
            <a:ext cx="291600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76915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395" y="4924765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74" y="90872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08720"/>
            <a:ext cx="197284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73884"/>
            <a:ext cx="1656184" cy="237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347" y="4373492"/>
            <a:ext cx="1877690" cy="187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68" y="2646811"/>
            <a:ext cx="1958406" cy="193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ál 3"/>
          <p:cNvSpPr/>
          <p:nvPr/>
        </p:nvSpPr>
        <p:spPr>
          <a:xfrm>
            <a:off x="755576" y="2924515"/>
            <a:ext cx="1440160" cy="504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ľalia</a:t>
            </a:r>
          </a:p>
        </p:txBody>
      </p:sp>
      <p:sp>
        <p:nvSpPr>
          <p:cNvPr id="13" name="Ovál 12"/>
          <p:cNvSpPr/>
          <p:nvPr/>
        </p:nvSpPr>
        <p:spPr>
          <a:xfrm>
            <a:off x="2627784" y="3076915"/>
            <a:ext cx="1828832" cy="504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prvosienka</a:t>
            </a:r>
          </a:p>
        </p:txBody>
      </p:sp>
      <p:sp>
        <p:nvSpPr>
          <p:cNvPr id="14" name="Ovál 13"/>
          <p:cNvSpPr/>
          <p:nvPr/>
        </p:nvSpPr>
        <p:spPr>
          <a:xfrm>
            <a:off x="5251903" y="4345799"/>
            <a:ext cx="1440160" cy="504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rajčiak</a:t>
            </a:r>
          </a:p>
        </p:txBody>
      </p:sp>
      <p:sp>
        <p:nvSpPr>
          <p:cNvPr id="15" name="Ovál 14"/>
          <p:cNvSpPr/>
          <p:nvPr/>
        </p:nvSpPr>
        <p:spPr>
          <a:xfrm>
            <a:off x="5227626" y="1359935"/>
            <a:ext cx="1749269" cy="504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konvalinka</a:t>
            </a:r>
          </a:p>
        </p:txBody>
      </p:sp>
      <p:sp>
        <p:nvSpPr>
          <p:cNvPr id="16" name="Ovál 15"/>
          <p:cNvSpPr/>
          <p:nvPr/>
        </p:nvSpPr>
        <p:spPr>
          <a:xfrm>
            <a:off x="755576" y="6251182"/>
            <a:ext cx="1440160" cy="504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bleduľa</a:t>
            </a:r>
          </a:p>
        </p:txBody>
      </p:sp>
      <p:sp>
        <p:nvSpPr>
          <p:cNvPr id="17" name="Ovál 16"/>
          <p:cNvSpPr/>
          <p:nvPr/>
        </p:nvSpPr>
        <p:spPr>
          <a:xfrm>
            <a:off x="2822120" y="6207856"/>
            <a:ext cx="1440160" cy="504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čerešňa</a:t>
            </a:r>
          </a:p>
        </p:txBody>
      </p:sp>
      <p:sp>
        <p:nvSpPr>
          <p:cNvPr id="18" name="Ovál 17"/>
          <p:cNvSpPr/>
          <p:nvPr/>
        </p:nvSpPr>
        <p:spPr>
          <a:xfrm>
            <a:off x="6969580" y="6181353"/>
            <a:ext cx="1706875" cy="504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veternica</a:t>
            </a:r>
          </a:p>
        </p:txBody>
      </p:sp>
      <p:sp>
        <p:nvSpPr>
          <p:cNvPr id="19" name="Ovál 18"/>
          <p:cNvSpPr/>
          <p:nvPr/>
        </p:nvSpPr>
        <p:spPr>
          <a:xfrm>
            <a:off x="7703840" y="4672522"/>
            <a:ext cx="1440160" cy="504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narcis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3341742" y="214482"/>
            <a:ext cx="184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latin typeface="+mj-lt"/>
              </a:rPr>
              <a:t>okvetie</a:t>
            </a:r>
            <a:endParaRPr lang="sk-SK" sz="3200" dirty="0">
              <a:latin typeface="+mj-lt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860032" y="260647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/>
              <a:t>alebo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6050102" y="230351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latin typeface="+mj-lt"/>
              </a:rPr>
              <a:t>kalich s korunou</a:t>
            </a:r>
          </a:p>
        </p:txBody>
      </p:sp>
    </p:spTree>
    <p:extLst>
      <p:ext uri="{BB962C8B-B14F-4D97-AF65-F5344CB8AC3E}">
        <p14:creationId xmlns:p14="http://schemas.microsoft.com/office/powerpoint/2010/main" val="282612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9" grpId="0" animBg="1"/>
      <p:bldP spid="19" grpId="1" animBg="1"/>
      <p:bldP spid="5" grpId="0"/>
      <p:bldP spid="5" grpId="1"/>
      <p:bldP spid="6" grpId="0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04910"/>
          </a:xfrm>
        </p:spPr>
        <p:txBody>
          <a:bodyPr/>
          <a:lstStyle/>
          <a:p>
            <a:pPr algn="l"/>
            <a:r>
              <a:rPr lang="sk-SK" b="1" dirty="0">
                <a:solidFill>
                  <a:srgbClr val="C00000"/>
                </a:solidFill>
              </a:rPr>
              <a:t>Vnútorné – pohlavné časti kvetu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079548"/>
            <a:ext cx="8686800" cy="5046615"/>
          </a:xfrm>
        </p:spPr>
        <p:txBody>
          <a:bodyPr/>
          <a:lstStyle/>
          <a:p>
            <a:r>
              <a:rPr lang="sk-SK" b="1" dirty="0">
                <a:solidFill>
                  <a:srgbClr val="C00000"/>
                </a:solidFill>
              </a:rPr>
              <a:t>TYČINKA</a:t>
            </a:r>
            <a:r>
              <a:rPr lang="sk-SK" dirty="0"/>
              <a:t> – je samčia časť kvetu</a:t>
            </a:r>
          </a:p>
          <a:p>
            <a:r>
              <a:rPr lang="sk-SK" dirty="0"/>
              <a:t>V peľnici sa tvoria peľové zrnká</a:t>
            </a:r>
          </a:p>
          <a:p>
            <a:pPr marL="0" indent="0">
              <a:buNone/>
            </a:pPr>
            <a:r>
              <a:rPr lang="sk-SK" dirty="0"/>
              <a:t>                        sú to samčie bunky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0528" y="3573016"/>
            <a:ext cx="259228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79548"/>
            <a:ext cx="3419872" cy="249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580" y="2991691"/>
            <a:ext cx="1728192" cy="347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ovná spojnica 4"/>
          <p:cNvCxnSpPr/>
          <p:nvPr/>
        </p:nvCxnSpPr>
        <p:spPr>
          <a:xfrm>
            <a:off x="1115615" y="4077072"/>
            <a:ext cx="13681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lokTextu 6"/>
          <p:cNvSpPr txBox="1"/>
          <p:nvPr/>
        </p:nvSpPr>
        <p:spPr>
          <a:xfrm>
            <a:off x="2483768" y="3861048"/>
            <a:ext cx="1511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rgbClr val="C00000"/>
                </a:solidFill>
              </a:rPr>
              <a:t>PEĽNICA</a:t>
            </a:r>
          </a:p>
          <a:p>
            <a:pPr algn="ctr"/>
            <a:r>
              <a:rPr lang="sk-SK" b="1" dirty="0"/>
              <a:t>s peľovými zrnkami</a:t>
            </a:r>
          </a:p>
        </p:txBody>
      </p:sp>
      <p:cxnSp>
        <p:nvCxnSpPr>
          <p:cNvPr id="13" name="Rovná spojnica 12"/>
          <p:cNvCxnSpPr>
            <a:endCxn id="9" idx="1"/>
          </p:cNvCxnSpPr>
          <p:nvPr/>
        </p:nvCxnSpPr>
        <p:spPr>
          <a:xfrm>
            <a:off x="1799691" y="5589240"/>
            <a:ext cx="1115666" cy="4056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ĺžnik 8"/>
          <p:cNvSpPr/>
          <p:nvPr/>
        </p:nvSpPr>
        <p:spPr>
          <a:xfrm>
            <a:off x="2915357" y="5733256"/>
            <a:ext cx="1111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b="1" dirty="0">
                <a:solidFill>
                  <a:srgbClr val="C00000"/>
                </a:solidFill>
              </a:rPr>
              <a:t>NITKA</a:t>
            </a:r>
          </a:p>
        </p:txBody>
      </p:sp>
    </p:spTree>
    <p:extLst>
      <p:ext uri="{BB962C8B-B14F-4D97-AF65-F5344CB8AC3E}">
        <p14:creationId xmlns:p14="http://schemas.microsoft.com/office/powerpoint/2010/main" val="1326012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C00000"/>
                </a:solidFill>
              </a:rPr>
              <a:t>Vnútorné – pohlavné časti kvetu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sk-SK" b="1" dirty="0">
                <a:solidFill>
                  <a:srgbClr val="C00000"/>
                </a:solidFill>
              </a:rPr>
              <a:t>PIESTIK </a:t>
            </a:r>
            <a:r>
              <a:rPr lang="sk-SK" dirty="0"/>
              <a:t>– je samičia časť kvetu</a:t>
            </a:r>
          </a:p>
          <a:p>
            <a:r>
              <a:rPr lang="sk-SK" dirty="0"/>
              <a:t>tvoria sa v ňom vajíčka – samičie bunky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60" y="2586726"/>
            <a:ext cx="1368152" cy="272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259" y="2276872"/>
            <a:ext cx="3765741" cy="265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73562"/>
            <a:ext cx="20383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ovná spojovacia šípka 4"/>
          <p:cNvCxnSpPr>
            <a:endCxn id="29" idx="3"/>
          </p:cNvCxnSpPr>
          <p:nvPr/>
        </p:nvCxnSpPr>
        <p:spPr>
          <a:xfrm flipH="1">
            <a:off x="3914837" y="2780928"/>
            <a:ext cx="896375" cy="1800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/>
          <p:cNvCxnSpPr/>
          <p:nvPr/>
        </p:nvCxnSpPr>
        <p:spPr>
          <a:xfrm flipH="1" flipV="1">
            <a:off x="3779295" y="4413060"/>
            <a:ext cx="792705" cy="360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ovacia šípka 11"/>
          <p:cNvCxnSpPr/>
          <p:nvPr/>
        </p:nvCxnSpPr>
        <p:spPr>
          <a:xfrm flipH="1">
            <a:off x="3914837" y="4853142"/>
            <a:ext cx="93610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5"/>
          <p:cNvCxnSpPr/>
          <p:nvPr/>
        </p:nvCxnSpPr>
        <p:spPr>
          <a:xfrm flipH="1">
            <a:off x="3779295" y="3501008"/>
            <a:ext cx="1071646" cy="976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ovacia šípka 17"/>
          <p:cNvCxnSpPr/>
          <p:nvPr/>
        </p:nvCxnSpPr>
        <p:spPr>
          <a:xfrm flipV="1">
            <a:off x="1270695" y="3068960"/>
            <a:ext cx="1429097" cy="7000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21"/>
          <p:cNvCxnSpPr/>
          <p:nvPr/>
        </p:nvCxnSpPr>
        <p:spPr>
          <a:xfrm flipV="1">
            <a:off x="1270695" y="3602592"/>
            <a:ext cx="1357089" cy="5464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ovná spojovacia šípka 27"/>
          <p:cNvCxnSpPr/>
          <p:nvPr/>
        </p:nvCxnSpPr>
        <p:spPr>
          <a:xfrm flipV="1">
            <a:off x="1187624" y="4564578"/>
            <a:ext cx="1102246" cy="885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BlokTextu 28"/>
          <p:cNvSpPr txBox="1"/>
          <p:nvPr/>
        </p:nvSpPr>
        <p:spPr>
          <a:xfrm>
            <a:off x="2627784" y="2699338"/>
            <a:ext cx="128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C00000"/>
                </a:solidFill>
              </a:rPr>
              <a:t>BLIZNA</a:t>
            </a:r>
          </a:p>
        </p:txBody>
      </p:sp>
      <p:sp>
        <p:nvSpPr>
          <p:cNvPr id="31" name="BlokTextu 30"/>
          <p:cNvSpPr txBox="1"/>
          <p:nvPr/>
        </p:nvSpPr>
        <p:spPr>
          <a:xfrm>
            <a:off x="2520178" y="3337062"/>
            <a:ext cx="1502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C00000"/>
                </a:solidFill>
              </a:rPr>
              <a:t>ČNELKA</a:t>
            </a:r>
          </a:p>
        </p:txBody>
      </p:sp>
      <p:sp>
        <p:nvSpPr>
          <p:cNvPr id="6151" name="BlokTextu 6150"/>
          <p:cNvSpPr txBox="1"/>
          <p:nvPr/>
        </p:nvSpPr>
        <p:spPr>
          <a:xfrm>
            <a:off x="1985243" y="4149080"/>
            <a:ext cx="2037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rgbClr val="C00000"/>
                </a:solidFill>
              </a:rPr>
              <a:t>SEMENNÍK</a:t>
            </a:r>
          </a:p>
          <a:p>
            <a:pPr algn="ctr"/>
            <a:r>
              <a:rPr lang="sk-SK" sz="2400" b="1" dirty="0">
                <a:solidFill>
                  <a:srgbClr val="C00000"/>
                </a:solidFill>
              </a:rPr>
              <a:t>S VAJÍČKAMI</a:t>
            </a:r>
          </a:p>
        </p:txBody>
      </p:sp>
    </p:spTree>
    <p:extLst>
      <p:ext uri="{BB962C8B-B14F-4D97-AF65-F5344CB8AC3E}">
        <p14:creationId xmlns:p14="http://schemas.microsoft.com/office/powerpoint/2010/main" val="1729808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>
                <a:solidFill>
                  <a:srgbClr val="C00000"/>
                </a:solidFill>
              </a:rPr>
              <a:t>OPELENIE</a:t>
            </a:r>
            <a:r>
              <a:rPr lang="sk-SK" dirty="0">
                <a:solidFill>
                  <a:srgbClr val="C00000"/>
                </a:solidFill>
              </a:rPr>
              <a:t> – </a:t>
            </a:r>
            <a:r>
              <a:rPr lang="sk-SK" b="1" dirty="0">
                <a:solidFill>
                  <a:srgbClr val="C00000"/>
                </a:solidFill>
              </a:rPr>
              <a:t>je prenesenie peľu z tyčinky na  piestik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 lnSpcReduction="10000"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pPr marL="0" indent="0">
              <a:buNone/>
            </a:pPr>
            <a:r>
              <a:rPr lang="sk-SK" sz="2800" dirty="0"/>
              <a:t>Opelenie vlastným peľom       Opelenie peľom iného kvetu </a:t>
            </a:r>
          </a:p>
          <a:p>
            <a:pPr marL="0" indent="0">
              <a:buNone/>
            </a:pPr>
            <a:r>
              <a:rPr lang="sk-SK" sz="2800" dirty="0"/>
              <a:t>                                                          toho istého druhu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96543"/>
            <a:ext cx="7450187" cy="328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857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Peľ prenáša najčastejšie  hmyz a vietor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78674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54253"/>
            <a:ext cx="3600400" cy="290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89615"/>
            <a:ext cx="3967169" cy="277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373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922114"/>
          </a:xfrm>
        </p:spPr>
        <p:txBody>
          <a:bodyPr/>
          <a:lstStyle/>
          <a:p>
            <a:r>
              <a:rPr lang="sk-SK" b="1" dirty="0">
                <a:solidFill>
                  <a:srgbClr val="C00000"/>
                </a:solidFill>
              </a:rPr>
              <a:t>OPLODNENIE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 algn="ctr">
              <a:buNone/>
            </a:pPr>
            <a:r>
              <a:rPr lang="sk-SK" b="1" dirty="0">
                <a:solidFill>
                  <a:srgbClr val="C00000"/>
                </a:solidFill>
              </a:rPr>
              <a:t>Je splynutie samčej bunky (peľového zrnka) so samičou bunkou (vajíčkom).</a:t>
            </a:r>
          </a:p>
          <a:p>
            <a:r>
              <a:rPr lang="sk-SK" dirty="0"/>
              <a:t>Po oplodnení sa z dolnej časti piestika vyvíja </a:t>
            </a:r>
            <a:r>
              <a:rPr lang="sk-SK" b="1" dirty="0">
                <a:solidFill>
                  <a:srgbClr val="C00000"/>
                </a:solidFill>
              </a:rPr>
              <a:t>PLOD </a:t>
            </a:r>
            <a:r>
              <a:rPr lang="sk-SK" dirty="0"/>
              <a:t>a z oplodnených vajíčok </a:t>
            </a:r>
            <a:r>
              <a:rPr lang="sk-SK" b="1" dirty="0">
                <a:solidFill>
                  <a:srgbClr val="C00000"/>
                </a:solidFill>
              </a:rPr>
              <a:t>SEMENÁ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7887"/>
            <a:ext cx="365310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93" y="3424127"/>
            <a:ext cx="2880320" cy="303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ovná spojovacia šípka 4"/>
          <p:cNvCxnSpPr/>
          <p:nvPr/>
        </p:nvCxnSpPr>
        <p:spPr>
          <a:xfrm flipV="1">
            <a:off x="1907704" y="5157192"/>
            <a:ext cx="4536504" cy="28803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ovacia šípka 7"/>
          <p:cNvCxnSpPr/>
          <p:nvPr/>
        </p:nvCxnSpPr>
        <p:spPr>
          <a:xfrm flipV="1">
            <a:off x="1972753" y="5650695"/>
            <a:ext cx="4183423" cy="72008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28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259</Words>
  <Application>Microsoft Office PowerPoint</Application>
  <PresentationFormat>Prezentácia na obrazovke (4:3)</PresentationFormat>
  <Paragraphs>103</Paragraphs>
  <Slides>15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18" baseType="lpstr">
      <vt:lpstr>Arial</vt:lpstr>
      <vt:lpstr>Calibri</vt:lpstr>
      <vt:lpstr>Motív Office</vt:lpstr>
      <vt:lpstr>Kvet</vt:lpstr>
      <vt:lpstr>Kvet je rozmnožovací orgán rastliny</vt:lpstr>
      <vt:lpstr>Kvetné obaly</vt:lpstr>
      <vt:lpstr>Zisti, či má kvet</vt:lpstr>
      <vt:lpstr>Vnútorné – pohlavné časti kvetu</vt:lpstr>
      <vt:lpstr>Vnútorné – pohlavné časti kvetu</vt:lpstr>
      <vt:lpstr>OPELENIE – je prenesenie peľu z tyčinky na  piestik</vt:lpstr>
      <vt:lpstr>Peľ prenáša najčastejšie  hmyz a vietor</vt:lpstr>
      <vt:lpstr>OPLODNENIE</vt:lpstr>
      <vt:lpstr>Kvety môžu byť:</vt:lpstr>
      <vt:lpstr>Kvety rastú na stonke:</vt:lpstr>
      <vt:lpstr>Typy súkvetí</vt:lpstr>
      <vt:lpstr>Popíš jednotlivé časti kvetu</vt:lpstr>
      <vt:lpstr>Vytvor správne dvojice:</vt:lpstr>
      <vt:lpstr>Zisti, aké liečivé účinky majú pre človeka niektoré kvety a ako ich treba užívať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Tajka</dc:creator>
  <cp:lastModifiedBy>Ucitel</cp:lastModifiedBy>
  <cp:revision>26</cp:revision>
  <dcterms:created xsi:type="dcterms:W3CDTF">2014-02-17T19:22:15Z</dcterms:created>
  <dcterms:modified xsi:type="dcterms:W3CDTF">2022-02-16T14:03:01Z</dcterms:modified>
</cp:coreProperties>
</file>