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0" r:id="rId4"/>
    <p:sldId id="261" r:id="rId5"/>
    <p:sldId id="262" r:id="rId6"/>
    <p:sldId id="264" r:id="rId7"/>
    <p:sldId id="279" r:id="rId8"/>
    <p:sldId id="266" r:id="rId9"/>
    <p:sldId id="287" r:id="rId10"/>
    <p:sldId id="283" r:id="rId11"/>
    <p:sldId id="284" r:id="rId12"/>
    <p:sldId id="265" r:id="rId13"/>
    <p:sldId id="28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39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19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52"/>
    </p:cViewPr>
  </p:sorterViewPr>
  <p:notesViewPr>
    <p:cSldViewPr snapToGrid="0">
      <p:cViewPr varScale="1">
        <p:scale>
          <a:sx n="46" d="100"/>
          <a:sy n="46" d="100"/>
        </p:scale>
        <p:origin x="-251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9BFDF-E467-4751-AB09-BF0BB913BC2B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3AE31-4BB8-4CF7-934A-1DB2AA36C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0542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8984F-649F-474C-B4B3-0DDD596BDD9F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D75B0-BC77-43D7-B46C-F5A8CB300C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2417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D75B0-BC77-43D7-B46C-F5A8CB300C3C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5166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hf sldNum="0"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ke.gov.pl/" TargetMode="External"/><Relationship Id="rId2" Type="http://schemas.openxmlformats.org/officeDocument/2006/relationships/hyperlink" Target="http://www.oke.wroc.p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Egzamin </a:t>
            </a:r>
            <a:r>
              <a:rPr lang="pl-PL" sz="8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ósmoklasisty 2023/2024</a:t>
            </a:r>
            <a:endParaRPr lang="pl-PL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18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1484310" y="163286"/>
            <a:ext cx="10018713" cy="5627915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8BB434">
                  <a:lumMod val="75000"/>
                </a:srgbClr>
              </a:buClr>
              <a:buNone/>
            </a:pPr>
            <a:r>
              <a:rPr lang="pl-PL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Iskoola Pota" panose="020B0502040204020203" pitchFamily="34" charset="0"/>
              </a:rPr>
              <a:t>Przed rozpoczęciem pracy z arkuszem uczeń:</a:t>
            </a:r>
          </a:p>
          <a:p>
            <a:pPr lvl="0" algn="just">
              <a:buClr>
                <a:srgbClr val="8BB434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zapoznaje </a:t>
            </a: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się z 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instrukcją,</a:t>
            </a:r>
          </a:p>
          <a:p>
            <a:pPr lvl="0" algn="just">
              <a:buClr>
                <a:srgbClr val="8BB434">
                  <a:lumMod val="75000"/>
                </a:srgbClr>
              </a:buClr>
            </a:pP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koduje arkusz (w przypadku uczniów z dostosowaniami czynność tę wykonują członkowie zespołu nadzorującego 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egzamin):</a:t>
            </a:r>
          </a:p>
          <a:p>
            <a:pPr marL="0" lvl="0" indent="0" algn="just">
              <a:buClr>
                <a:srgbClr val="8BB434">
                  <a:lumMod val="75000"/>
                </a:srgbClr>
              </a:buClr>
              <a:buNone/>
            </a:pPr>
            <a:r>
              <a:rPr lang="pl-PL" sz="2000" b="1" i="1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w </a:t>
            </a:r>
            <a:r>
              <a:rPr lang="pl-PL" sz="2000" b="1" i="1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wyznaczonych miejscach arkusza </a:t>
            </a:r>
            <a:r>
              <a:rPr lang="pl-PL" sz="2000" b="1" i="1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egzaminacyjnego uczeń </a:t>
            </a:r>
            <a:r>
              <a:rPr lang="pl-PL" sz="2000" b="1" i="1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zamieszcza kod ucznia i numer </a:t>
            </a:r>
            <a:r>
              <a:rPr lang="pl-PL" sz="2000" b="1" i="1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PESEL oraz naklejki przygotowane </a:t>
            </a:r>
            <a:r>
              <a:rPr lang="pl-PL" sz="2000" b="1" i="1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przez okręgową komisję </a:t>
            </a:r>
            <a:r>
              <a:rPr lang="pl-PL" sz="2000" b="1" i="1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egzaminacyjną.</a:t>
            </a:r>
          </a:p>
          <a:p>
            <a:pPr marL="0" lvl="0" indent="0" algn="just">
              <a:buClr>
                <a:srgbClr val="8BB434">
                  <a:lumMod val="75000"/>
                </a:srgbClr>
              </a:buClr>
              <a:buNone/>
            </a:pPr>
            <a:r>
              <a:rPr lang="pl-PL" sz="2000" b="1" i="1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Uczeń </a:t>
            </a:r>
            <a:r>
              <a:rPr lang="pl-PL" sz="2000" b="1" i="1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nie podpisuje arkusza egzaminacyjnego.</a:t>
            </a:r>
          </a:p>
        </p:txBody>
      </p:sp>
    </p:spTree>
    <p:extLst>
      <p:ext uri="{BB962C8B-B14F-4D97-AF65-F5344CB8AC3E}">
        <p14:creationId xmlns:p14="http://schemas.microsoft.com/office/powerpoint/2010/main" val="286340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Praca z arkuszem egzaminacyjnym:</a:t>
            </a:r>
            <a:endParaRPr lang="pl-PL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92548" y="1935892"/>
            <a:ext cx="10018713" cy="397063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pl-PL" altLang="en-US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Uczeń pracuje samodzielnie.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altLang="en-US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 przeszkadza innym (w przypadku naruszenia tego punktu przewodniczący może przerwać pracę ucznia).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altLang="en-US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Uczeń nie opuszcza sali ani swojego miejsca do momentu zakończenia pracy </a:t>
            </a:r>
            <a:br>
              <a:rPr lang="pl-PL" altLang="en-US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en-US" sz="19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(może opuścić  miejsce tylko w uzasadnionych przypadkach 	</a:t>
            </a:r>
            <a:br>
              <a:rPr lang="pl-PL" altLang="en-US" sz="19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en-US" sz="19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za zgodą przewodniczącego).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altLang="en-US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Nie porozumiewa się z innymi i nie zadaje pytań, dotyczących egzaminu, nauczycielom.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altLang="en-US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 wypowiada uwag i komentarzy .</a:t>
            </a:r>
          </a:p>
          <a:p>
            <a:pPr marL="0" lvl="0" indent="0" algn="ctr">
              <a:buClr>
                <a:srgbClr val="8BB434">
                  <a:lumMod val="75000"/>
                </a:srgbClr>
              </a:buClr>
              <a:buNone/>
            </a:pPr>
            <a:r>
              <a:rPr lang="pl-PL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Iskoola Pota" panose="020B0502040204020203" pitchFamily="34" charset="0"/>
              </a:rPr>
              <a:t>Uczniowie </a:t>
            </a:r>
            <a:r>
              <a:rPr lang="pl-PL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Iskoola Pota" panose="020B0502040204020203" pitchFamily="34" charset="0"/>
              </a:rPr>
              <a:t>spóźnieni nie </a:t>
            </a:r>
            <a:r>
              <a:rPr lang="pl-PL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Iskoola Pota" panose="020B0502040204020203" pitchFamily="34" charset="0"/>
              </a:rPr>
              <a:t>będą </a:t>
            </a:r>
            <a:r>
              <a:rPr lang="pl-PL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Iskoola Pota" panose="020B0502040204020203" pitchFamily="34" charset="0"/>
              </a:rPr>
              <a:t>wpuszczeni do sali egzaminacyjnej</a:t>
            </a:r>
            <a:r>
              <a:rPr lang="pl-PL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Iskoola Pota" panose="020B0502040204020203" pitchFamily="34" charset="0"/>
              </a:rPr>
              <a:t>!</a:t>
            </a:r>
            <a:endParaRPr lang="pl-PL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05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Zaznaczanie odpowiedzi 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2400299"/>
            <a:ext cx="10018713" cy="368877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Poprawną odpowiedź zaznacza się długopisem lub piórem  </a:t>
            </a:r>
            <a:b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czarnym tuszem lub atramentem – zamalowuje się właściwy kwadrat.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przypadku pomyłki, należy błędną odpowiedź otoczyć kółkiem i zaznaczyć poprawną, w przypadku kilkukrotnej poprawki można strzałką zaznaczyć poprawną odpowiedź i dopisać „poprawna odpowiedź”.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przypadku pomyłki w numerze PESEL lub trzyznakowym kodzie ucznia należy przekreślić błąd i zapisać poprawne dane poniżej lub powyżej.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 należy przekraczać pola wypełniania pracy, nie można pisać na marginesach</a:t>
            </a:r>
            <a:r>
              <a:rPr lang="pl-PL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096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Zakończenie pracy z arkuszem egzaminacyjnym: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2400299"/>
            <a:ext cx="10018713" cy="368877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en-US" sz="3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Przed wyjściem z sali uczeń powinien sprawdzić, czy dobrze wpisał swój kod i numer PESEL oraz nakleił naklejkę w dwóch wyznaczonych miejscach, a także, czy wykonał wszystkie polecenia i zaznaczył odpowiedzi do zadań zamkniętych na karcie odpowiedzi.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en-US" sz="3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Jeśli zdający ukończył pracę przed czasem, zgłasza to nauczycielowi </a:t>
            </a:r>
            <a:r>
              <a:rPr lang="pl-PL" altLang="en-US" sz="33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przez podniesienie ręki.  Pozostaje na swoim miejscu </a:t>
            </a:r>
            <a:r>
              <a:rPr lang="pl-PL" altLang="en-US" sz="3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dopóki nie uzyska zgody na opuszczenie sali po uprzednim sprawdzeniu przez nauczyciela :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en-US" sz="33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poprawności </a:t>
            </a:r>
            <a:r>
              <a:rPr lang="pl-PL" altLang="en-US" sz="33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kodowania,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en-US" sz="33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kompletności materiałów,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en-US" sz="33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wypełnienia karty odpowiedzi</a:t>
            </a:r>
            <a:r>
              <a:rPr lang="pl-PL" altLang="en-US" sz="3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en-US" sz="3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Podobnie po zakończeniu czasu uczniowie </a:t>
            </a:r>
            <a:r>
              <a:rPr lang="pl-PL" altLang="en-US" sz="33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pozostają na miejscach </a:t>
            </a:r>
            <a:r>
              <a:rPr lang="pl-PL" altLang="en-US" sz="3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dopóki nie uzyskają zgody na opuszczenie sali .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945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200665"/>
          </a:xfrm>
        </p:spPr>
        <p:txBody>
          <a:bodyPr>
            <a:normAutofit/>
          </a:bodyPr>
          <a:lstStyle/>
          <a:p>
            <a:r>
              <a:rPr lang="pl-P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Przybory i materiały</a:t>
            </a:r>
            <a:endParaRPr lang="pl-PL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926771"/>
            <a:ext cx="10018713" cy="3864429"/>
          </a:xfrm>
        </p:spPr>
        <p:txBody>
          <a:bodyPr>
            <a:noAutofit/>
          </a:bodyPr>
          <a:lstStyle/>
          <a:p>
            <a:pPr algn="just"/>
            <a:r>
              <a:rPr lang="pl-PL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Pióro/długopis z czarnym tuszem/atramentem </a:t>
            </a:r>
            <a:r>
              <a:rPr lang="pl-PL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wszystkie części (niedozwolone jest korzystanie z długopisów zmywalnych/ścieralnych).</a:t>
            </a:r>
          </a:p>
          <a:p>
            <a:pPr algn="just"/>
            <a:r>
              <a:rPr lang="pl-PL" sz="1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Linijka – matematyka</a:t>
            </a:r>
            <a:r>
              <a:rPr lang="pl-PL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(rysunki – długopisem; </a:t>
            </a:r>
            <a:r>
              <a:rPr lang="pl-PL" sz="18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 wykonuje się rysunków ołówkiem</a:t>
            </a:r>
            <a:r>
              <a:rPr lang="pl-PL" sz="1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algn="just"/>
            <a:r>
              <a:rPr lang="pl-PL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Woda </a:t>
            </a:r>
            <a:r>
              <a:rPr lang="pl-PL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sz="18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małą butelkę </a:t>
            </a:r>
            <a:r>
              <a:rPr lang="pl-PL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przynosi uczeń we własnym zakresie).</a:t>
            </a:r>
          </a:p>
          <a:p>
            <a:pPr algn="just"/>
            <a:r>
              <a:rPr lang="pl-PL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Osoby</a:t>
            </a:r>
            <a:r>
              <a:rPr lang="pl-PL" sz="1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chorobami przewlekłymi, chore lub niesprawne czasowo mogą korzystać z zaleconego przez lekarza sprzętu medycznego i leków koniecznych ze względu na chorobę.</a:t>
            </a:r>
          </a:p>
          <a:p>
            <a:pPr marL="0" indent="0" algn="just">
              <a:buNone/>
            </a:pPr>
            <a:endParaRPr lang="pl-PL" sz="18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Podczas egzaminu uczeń </a:t>
            </a:r>
            <a:r>
              <a:rPr lang="pl-PL" sz="1800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 może korzystać </a:t>
            </a:r>
            <a:r>
              <a:rPr lang="pl-PL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kalkulatora i słowników (ze słownika dwujęzycznego korzystać mogą TYLKO obcokrajowcy) .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38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Samodzielna praca ucznia</a:t>
            </a:r>
            <a:endParaRPr lang="pl-PL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741714"/>
            <a:ext cx="10018713" cy="4343400"/>
          </a:xfrm>
        </p:spPr>
        <p:txBody>
          <a:bodyPr>
            <a:normAutofit fontScale="85000" lnSpcReduction="20000"/>
          </a:bodyPr>
          <a:lstStyle/>
          <a:p>
            <a:endParaRPr lang="pl-PL" sz="2800" dirty="0">
              <a:latin typeface="Times New Roman" panose="02020603050405020304" pitchFamily="18" charset="0"/>
            </a:endParaRPr>
          </a:p>
          <a:p>
            <a:pPr algn="just"/>
            <a:r>
              <a:rPr lang="pl-PL" sz="2900" dirty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W przypadku: </a:t>
            </a:r>
          </a:p>
          <a:p>
            <a:pPr marL="0" indent="0" algn="just">
              <a:buNone/>
            </a:pPr>
            <a:r>
              <a:rPr lang="pl-PL" sz="29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a. stwierdzenia niesamodzielnego rozwiązywania zadań przez ucznia </a:t>
            </a:r>
          </a:p>
          <a:p>
            <a:pPr marL="0" indent="0" algn="just">
              <a:buNone/>
            </a:pPr>
            <a:r>
              <a:rPr lang="pl-PL" sz="29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b. wniesienia lub korzystania przez ucznia w sali egzaminacyjnej z urządzenia telekomunikacyjnego albo materiałów lub przyborów pomocniczych niewymienionych w komunikacie o przyborach </a:t>
            </a:r>
          </a:p>
          <a:p>
            <a:pPr marL="0" indent="0" algn="just">
              <a:buNone/>
            </a:pPr>
            <a:r>
              <a:rPr lang="pl-PL" sz="29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c. zakłócania przez ucznia prawidłowego </a:t>
            </a:r>
            <a:r>
              <a:rPr lang="pl-PL" sz="29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przebiegu egzaminu, </a:t>
            </a:r>
            <a:r>
              <a:rPr lang="pl-PL" sz="29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w sposób utrudniający pracę pozostałym uczniom </a:t>
            </a:r>
          </a:p>
          <a:p>
            <a:pPr marL="0" indent="0" algn="just">
              <a:buNone/>
            </a:pPr>
            <a:r>
              <a:rPr lang="pl-PL" sz="2900" dirty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– przewodniczący zespołu egzaminacyjnego przerywa i unieważnia temu uczniowi </a:t>
            </a:r>
            <a:r>
              <a:rPr lang="pl-PL" sz="2900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egzamin. </a:t>
            </a:r>
            <a:r>
              <a:rPr lang="pl-PL" sz="2900" dirty="0">
                <a:solidFill>
                  <a:srgbClr val="00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445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Możliwość wglądu do sprawdzonych </a:t>
            </a:r>
            <a:b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 ocenionych prac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93167" y="2558142"/>
            <a:ext cx="10018713" cy="407125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Uczeń lub jego rodzice mają prawo wglądu do sprawdzonej i ocenionej pracy egzaminacyjnej tego ucznia, w miejscu i czasie wskazanym przez dyrektora okręgowej komisji egzaminacyjnej, w terminie 6 miesięcy od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dnia ogłoszenia wyników egzaminu ósmoklasisty, tj. od 3 lipca 2024 r.</a:t>
            </a:r>
          </a:p>
          <a:p>
            <a:pPr algn="just"/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Nie dopuszcza się możliwości dokonywania wglądu przez pełnomocnika lub z udziałem pełnomocnika albo innej osoby wskazanej przez zdającego lub jego rodziców.</a:t>
            </a:r>
            <a:endParaRPr lang="pl-PL" dirty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Wniosek o wgląd do pracy egzaminacyjnej składa się do dyrektora właściwej komisji okręgowej. Wnioski o wgląd są przyjmowane i rozpatrywane od dnia udostępnienia w </a:t>
            </a:r>
            <a:r>
              <a:rPr lang="pl-PL" dirty="0" err="1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ZIU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(</a:t>
            </a:r>
            <a:r>
              <a:rPr lang="pl-PL" dirty="0" err="1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SIOEO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) informacji o wynikach egzaminu ósmoklasisty. tj.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od </a:t>
            </a:r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3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lipca </a:t>
            </a:r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2024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r.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,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zgodnie z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kolejnością wpływu.	</a:t>
            </a:r>
            <a:endParaRPr lang="pl-PL" dirty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Okręgowa komisja egzaminacyjna nie zwraca kosztów podróży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związanych  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z dojazdem osoby uprawnionej do wglądu, w tym zdającego, do miejsca wglądu wyznaczonego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         przez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dyrektora komisji okręgowej. </a:t>
            </a:r>
            <a:r>
              <a:rPr lang="pl-PL" dirty="0">
                <a:solidFill>
                  <a:srgbClr val="00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	</a:t>
            </a:r>
          </a:p>
          <a:p>
            <a:endParaRPr lang="pl-PL" sz="2800" dirty="0">
              <a:latin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469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15187" y="611659"/>
            <a:ext cx="8285765" cy="1752599"/>
          </a:xfrm>
        </p:spPr>
        <p:txBody>
          <a:bodyPr>
            <a:normAutofit/>
          </a:bodyPr>
          <a:lstStyle/>
          <a:p>
            <a:r>
              <a:rPr lang="pl-P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Terminy</a:t>
            </a:r>
            <a:endParaRPr lang="pl-PL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28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294967295"/>
          </p:nvPr>
        </p:nvSpPr>
        <p:spPr>
          <a:xfrm>
            <a:off x="2618509" y="2265219"/>
            <a:ext cx="9258299" cy="2670463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3</a:t>
            </a:r>
            <a:r>
              <a:rPr lang="pl-PL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lipca 2024 </a:t>
            </a:r>
            <a:r>
              <a:rPr lang="pl-PL" sz="3200" b="1" dirty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r.</a:t>
            </a:r>
            <a:r>
              <a:rPr lang="pl-PL" sz="3200" b="1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– udostępnienie w </a:t>
            </a:r>
            <a:r>
              <a:rPr lang="pl-PL" sz="3200" dirty="0" err="1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ZIU</a:t>
            </a: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(</a:t>
            </a:r>
            <a:r>
              <a:rPr lang="pl-PL" sz="3200" dirty="0" err="1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SIOEO</a:t>
            </a: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) wyników egzaminu ósmoklasisty</a:t>
            </a:r>
          </a:p>
          <a:p>
            <a:r>
              <a:rPr lang="pl-PL" sz="3200" b="1" dirty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3</a:t>
            </a:r>
            <a:r>
              <a:rPr lang="pl-PL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lipca 2024 </a:t>
            </a:r>
            <a:r>
              <a:rPr lang="pl-PL" sz="3200" b="1" dirty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r.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– wydanie zdającym </a:t>
            </a: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zaświadczeń/informacji o szczegółowych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wynikach </a:t>
            </a: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egzaminu ósmoklasisty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92198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Informacje o egzaminie</a:t>
            </a:r>
            <a:endParaRPr lang="pl-PL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5873" y="2364259"/>
            <a:ext cx="10018713" cy="2794086"/>
          </a:xfrm>
        </p:spPr>
        <p:txBody>
          <a:bodyPr>
            <a:noAutofit/>
          </a:bodyPr>
          <a:lstStyle/>
          <a:p>
            <a:pPr lvl="0">
              <a:buClr>
                <a:srgbClr val="8BB434">
                  <a:lumMod val="75000"/>
                </a:srgbClr>
              </a:buClr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>
              <a:buClr>
                <a:srgbClr val="8BB434">
                  <a:lumMod val="75000"/>
                </a:srgbClr>
              </a:buClr>
            </a:pPr>
            <a:r>
              <a:rPr lang="pl-PL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strona internetowa Okręgowej Komisji </a:t>
            </a: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Egzaminacyjnej</a:t>
            </a:r>
          </a:p>
          <a:p>
            <a:pPr marL="0" indent="0" algn="ctr">
              <a:buClr>
                <a:srgbClr val="8BB434">
                  <a:lumMod val="75000"/>
                </a:srgbClr>
              </a:buClr>
              <a:buNone/>
            </a:pPr>
            <a:r>
              <a:rPr lang="pl-PL" sz="3600" b="1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  <a:hlinkClick r:id="rId2"/>
              </a:rPr>
              <a:t>www.oke.wroc.pl</a:t>
            </a:r>
            <a:endParaRPr lang="pl-PL" sz="3600" b="1" dirty="0" smtClean="0">
              <a:solidFill>
                <a:srgbClr val="000000"/>
              </a:solidFill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marL="0" indent="0" algn="ctr">
              <a:buClr>
                <a:srgbClr val="8BB434">
                  <a:lumMod val="75000"/>
                </a:srgbClr>
              </a:buClr>
              <a:buNone/>
            </a:pPr>
            <a:endParaRPr lang="pl-PL" sz="2800" b="1" dirty="0" smtClean="0">
              <a:solidFill>
                <a:prstClr val="black"/>
              </a:solidFill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lvl="0">
              <a:buClr>
                <a:srgbClr val="8BB434">
                  <a:lumMod val="75000"/>
                </a:srgbClr>
              </a:buClr>
            </a:pP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strona </a:t>
            </a:r>
            <a:r>
              <a:rPr lang="pl-PL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internetowa </a:t>
            </a: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Centralnej </a:t>
            </a:r>
            <a:r>
              <a:rPr lang="pl-PL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Komisji </a:t>
            </a: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Egzaminacyjnej</a:t>
            </a:r>
          </a:p>
          <a:p>
            <a:pPr marL="0" lvl="0" indent="0" algn="ctr">
              <a:buClr>
                <a:srgbClr val="8BB434">
                  <a:lumMod val="75000"/>
                </a:srgbClr>
              </a:buClr>
              <a:buNone/>
            </a:pPr>
            <a:r>
              <a:rPr lang="pl-PL" sz="3600" b="1" u="sng" dirty="0" smtClean="0">
                <a:solidFill>
                  <a:srgbClr val="92D050"/>
                </a:solidFill>
                <a:latin typeface="Calibri" panose="020F0502020204030204" pitchFamily="34" charset="0"/>
                <a:cs typeface="Iskoola Pota" panose="020B0502040204020203" pitchFamily="34" charset="0"/>
                <a:hlinkClick r:id="rId3"/>
              </a:rPr>
              <a:t>www.cke.gov.pl</a:t>
            </a:r>
            <a:endParaRPr lang="pl-PL" sz="3600" b="1" u="sng" dirty="0">
              <a:solidFill>
                <a:srgbClr val="92D050"/>
              </a:solidFill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marL="0" indent="0">
              <a:buNone/>
            </a:pPr>
            <a:endParaRPr lang="pl-PL" dirty="0">
              <a:solidFill>
                <a:srgbClr val="000000"/>
              </a:solidFill>
              <a:latin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85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Harmonogram </a:t>
            </a:r>
            <a:r>
              <a:rPr lang="pl-P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przeprowadzania </a:t>
            </a:r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egzaminu</a:t>
            </a:r>
            <a:r>
              <a:rPr lang="pl-PL" dirty="0" smtClean="0">
                <a:latin typeface="Impact" panose="020B0806030902050204" pitchFamily="34" charset="0"/>
              </a:rPr>
              <a:t/>
            </a:r>
            <a:br>
              <a:rPr lang="pl-PL" dirty="0" smtClean="0">
                <a:latin typeface="Impact" panose="020B0806030902050204" pitchFamily="34" charset="0"/>
              </a:rPr>
            </a:br>
            <a:r>
              <a:rPr lang="pl-PL" dirty="0" smtClean="0">
                <a:latin typeface="Impact" panose="020B0806030902050204" pitchFamily="34" charset="0"/>
              </a:rPr>
              <a:t/>
            </a:r>
            <a:br>
              <a:rPr lang="pl-PL" dirty="0" smtClean="0">
                <a:latin typeface="Impact" panose="020B0806030902050204" pitchFamily="34" charset="0"/>
              </a:rPr>
            </a:br>
            <a:r>
              <a:rPr lang="pl-PL" dirty="0"/>
              <a:t>	</a:t>
            </a:r>
            <a:br>
              <a:rPr lang="pl-PL" dirty="0"/>
            </a:b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b="1" dirty="0" smtClean="0"/>
          </a:p>
          <a:p>
            <a:r>
              <a:rPr lang="pl-PL" sz="3200" b="1" dirty="0" smtClean="0">
                <a:latin typeface="Calibri" panose="020F0502020204030204" pitchFamily="34" charset="0"/>
              </a:rPr>
              <a:t>Termin </a:t>
            </a:r>
            <a:r>
              <a:rPr lang="pl-PL" sz="3200" b="1" dirty="0">
                <a:latin typeface="Calibri" panose="020F0502020204030204" pitchFamily="34" charset="0"/>
              </a:rPr>
              <a:t>główny – </a:t>
            </a:r>
            <a:r>
              <a:rPr lang="pl-PL" sz="3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14 - 16.05.2024 </a:t>
            </a:r>
            <a:r>
              <a:rPr lang="pl-PL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(wtorek, środa, czwartek)</a:t>
            </a:r>
            <a:r>
              <a:rPr lang="pl-PL" sz="2800" b="1" dirty="0">
                <a:latin typeface="Calibri" panose="020F0502020204030204" pitchFamily="34" charset="0"/>
              </a:rPr>
              <a:t/>
            </a:r>
            <a:br>
              <a:rPr lang="pl-PL" sz="2800" b="1" dirty="0">
                <a:latin typeface="Calibri" panose="020F0502020204030204" pitchFamily="34" charset="0"/>
              </a:rPr>
            </a:br>
            <a:endParaRPr lang="pl-PL" sz="2800" b="1" dirty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r>
              <a:rPr lang="pl-PL" b="1" dirty="0">
                <a:ln w="3175" cmpd="sng">
                  <a:noFill/>
                </a:ln>
                <a:solidFill>
                  <a:prstClr val="black"/>
                </a:solidFill>
                <a:latin typeface="Calibri" panose="020F0502020204030204" pitchFamily="34" charset="0"/>
              </a:rPr>
              <a:t>Termin dodatkowy – </a:t>
            </a:r>
            <a:r>
              <a:rPr lang="pl-PL" b="1" dirty="0" smtClean="0">
                <a:ln w="3175" cmpd="sng">
                  <a:noFill/>
                </a:ln>
                <a:solidFill>
                  <a:srgbClr val="FF0000"/>
                </a:solidFill>
                <a:latin typeface="Calibri" panose="020F0502020204030204" pitchFamily="34" charset="0"/>
              </a:rPr>
              <a:t>10 - 12.06.2024 (poniedziałek, wtorek, środa)</a:t>
            </a:r>
            <a:endParaRPr lang="pl-PL" b="1" dirty="0">
              <a:solidFill>
                <a:srgbClr val="FF0000"/>
              </a:solidFill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subTitle" idx="4294967295"/>
          </p:nvPr>
        </p:nvSpPr>
        <p:spPr>
          <a:xfrm>
            <a:off x="5203825" y="3995738"/>
            <a:ext cx="6988175" cy="13890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618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1591402" y="1925594"/>
            <a:ext cx="10018713" cy="3124201"/>
          </a:xfrm>
        </p:spPr>
        <p:txBody>
          <a:bodyPr/>
          <a:lstStyle/>
          <a:p>
            <a:pPr algn="just"/>
            <a:r>
              <a:rPr lang="pl-PL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14 maja 2024 r.</a:t>
            </a:r>
            <a:r>
              <a:rPr lang="pl-PL" sz="4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pl-PL" sz="4000" dirty="0" smtClean="0">
                <a:latin typeface="Calibri" panose="020F0502020204030204" pitchFamily="34" charset="0"/>
              </a:rPr>
              <a:t>– język polski (godz. 9:00)</a:t>
            </a:r>
          </a:p>
          <a:p>
            <a:pPr algn="just"/>
            <a:r>
              <a:rPr lang="pl-PL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15 maja 2024 r. </a:t>
            </a:r>
            <a:r>
              <a:rPr lang="pl-PL" sz="4000" dirty="0" smtClean="0">
                <a:latin typeface="Calibri" panose="020F0502020204030204" pitchFamily="34" charset="0"/>
              </a:rPr>
              <a:t>– matematyka (godz. 9:00)</a:t>
            </a:r>
          </a:p>
          <a:p>
            <a:pPr algn="just"/>
            <a:r>
              <a:rPr lang="pl-PL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16 maja 2024 r. </a:t>
            </a:r>
            <a:r>
              <a:rPr lang="pl-PL" sz="4000" dirty="0" smtClean="0">
                <a:latin typeface="Calibri" panose="020F0502020204030204" pitchFamily="34" charset="0"/>
              </a:rPr>
              <a:t>– język angielski (godz</a:t>
            </a:r>
            <a:r>
              <a:rPr lang="pl-PL" sz="4000" dirty="0">
                <a:latin typeface="Calibri" panose="020F0502020204030204" pitchFamily="34" charset="0"/>
              </a:rPr>
              <a:t>. 9:00)</a:t>
            </a:r>
          </a:p>
          <a:p>
            <a:pPr marL="0" indent="0">
              <a:buNone/>
            </a:pP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81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Czas trwania poszczególnych części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8000" dirty="0">
                <a:solidFill>
                  <a:srgbClr val="00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	</a:t>
            </a:r>
          </a:p>
          <a:p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294967295"/>
          </p:nvPr>
        </p:nvSpPr>
        <p:spPr>
          <a:xfrm>
            <a:off x="1849583" y="2119313"/>
            <a:ext cx="10342418" cy="36718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b="1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Część pierwsza: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</a:t>
            </a:r>
          </a:p>
          <a:p>
            <a:pPr marL="0" indent="0">
              <a:buNone/>
            </a:pP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język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polski – trwa </a:t>
            </a: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120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minut </a:t>
            </a:r>
          </a:p>
          <a:p>
            <a:pPr marL="0" indent="0">
              <a:buNone/>
            </a:pPr>
            <a:r>
              <a:rPr lang="pl-PL" sz="3200" b="1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Część druga:</a:t>
            </a:r>
          </a:p>
          <a:p>
            <a:pPr marL="0" lvl="0" indent="0">
              <a:buClr>
                <a:srgbClr val="8BB434">
                  <a:lumMod val="75000"/>
                </a:srgbClr>
              </a:buClr>
              <a:buNone/>
            </a:pP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matematyka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– trwa </a:t>
            </a: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100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minut 	</a:t>
            </a:r>
            <a:endParaRPr lang="pl-PL" sz="3200" dirty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marL="0" indent="0">
              <a:buNone/>
            </a:pPr>
            <a:r>
              <a:rPr lang="pl-PL" sz="3200" b="1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Część trzecia:</a:t>
            </a:r>
          </a:p>
          <a:p>
            <a:pPr marL="0" indent="0">
              <a:buNone/>
            </a:pPr>
            <a:r>
              <a:rPr lang="pl-PL" sz="3200" dirty="0">
                <a:latin typeface="Calibri" panose="020F0502020204030204" pitchFamily="34" charset="0"/>
              </a:rPr>
              <a:t>j</a:t>
            </a:r>
            <a:r>
              <a:rPr lang="pl-PL" sz="3200" dirty="0" smtClean="0">
                <a:latin typeface="Calibri" panose="020F0502020204030204" pitchFamily="34" charset="0"/>
              </a:rPr>
              <a:t>ęzyk angielski - trwa 90 minut</a:t>
            </a:r>
            <a:endParaRPr lang="pl-PL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23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Przedłużenie czasu trwania egzaminu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2800" b="1" dirty="0" smtClean="0">
                <a:latin typeface="Corbel" panose="020B0503020204020204" pitchFamily="34" charset="0"/>
              </a:rPr>
              <a:t>dotyczy uczniów</a:t>
            </a:r>
            <a:r>
              <a:rPr lang="pl-PL" sz="2800" b="1" dirty="0">
                <a:latin typeface="Corbel" panose="020B0503020204020204" pitchFamily="34" charset="0"/>
              </a:rPr>
              <a:t> </a:t>
            </a:r>
            <a:r>
              <a:rPr lang="pl-PL" sz="2800" b="1" dirty="0" smtClean="0">
                <a:latin typeface="Corbel" panose="020B0503020204020204" pitchFamily="34" charset="0"/>
              </a:rPr>
              <a:t>ze szczególnymi potrzebami edukacyjnymi: </a:t>
            </a:r>
            <a:endParaRPr lang="pl-PL" b="1" dirty="0"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2800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600" dirty="0">
              <a:solidFill>
                <a:srgbClr val="000000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294967295"/>
          </p:nvPr>
        </p:nvSpPr>
        <p:spPr>
          <a:xfrm>
            <a:off x="2132290" y="3096440"/>
            <a:ext cx="7258846" cy="2455862"/>
          </a:xfrm>
        </p:spPr>
        <p:txBody>
          <a:bodyPr>
            <a:normAutofit/>
          </a:bodyPr>
          <a:lstStyle/>
          <a:p>
            <a:r>
              <a:rPr lang="pl-PL" sz="3200" dirty="0">
                <a:latin typeface="Calibri" panose="020F0502020204030204" pitchFamily="34" charset="0"/>
              </a:rPr>
              <a:t>j</a:t>
            </a:r>
            <a:r>
              <a:rPr lang="pl-PL" sz="3200" dirty="0" smtClean="0">
                <a:latin typeface="Calibri" panose="020F0502020204030204" pitchFamily="34" charset="0"/>
              </a:rPr>
              <a:t>ęzyk polski  - do 180 minut</a:t>
            </a:r>
          </a:p>
          <a:p>
            <a:r>
              <a:rPr lang="pl-PL" sz="3200" dirty="0">
                <a:latin typeface="Calibri" panose="020F0502020204030204" pitchFamily="34" charset="0"/>
              </a:rPr>
              <a:t>m</a:t>
            </a:r>
            <a:r>
              <a:rPr lang="pl-PL" sz="3200" dirty="0" smtClean="0">
                <a:latin typeface="Calibri" panose="020F0502020204030204" pitchFamily="34" charset="0"/>
              </a:rPr>
              <a:t>atematyka - do 150 minut</a:t>
            </a:r>
          </a:p>
          <a:p>
            <a:r>
              <a:rPr lang="pl-PL" sz="3200" dirty="0">
                <a:latin typeface="Calibri" panose="020F0502020204030204" pitchFamily="34" charset="0"/>
              </a:rPr>
              <a:t>j</a:t>
            </a:r>
            <a:r>
              <a:rPr lang="pl-PL" sz="3200" dirty="0" smtClean="0">
                <a:latin typeface="Calibri" panose="020F0502020204030204" pitchFamily="34" charset="0"/>
              </a:rPr>
              <a:t>ęzyk angielski - do 135 minut</a:t>
            </a:r>
            <a:endParaRPr lang="pl-PL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52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393371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Zasady przeprowadzania egzaminu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208313"/>
            <a:ext cx="10007473" cy="4898573"/>
          </a:xfrm>
        </p:spPr>
        <p:txBody>
          <a:bodyPr>
            <a:noAutofit/>
          </a:bodyPr>
          <a:lstStyle/>
          <a:p>
            <a:pPr algn="just"/>
            <a:r>
              <a:rPr lang="pl-PL" sz="1800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Zdający powinni  mieć przy sobie dokument stwierdzający tożsamość (np. legitymację szkolną).</a:t>
            </a:r>
          </a:p>
          <a:p>
            <a:pPr>
              <a:defRPr/>
            </a:pPr>
            <a:r>
              <a:rPr lang="pl-PL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dniu egzaminu obowiązuje ubiór galowy -</a:t>
            </a:r>
            <a:r>
              <a:rPr lang="pl-PL" alt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biała bluzka lub biała koszula, spodnie, sukienka lub spódnica w kolorze granatowym lub czarnym. </a:t>
            </a:r>
            <a:endParaRPr lang="pl-PL" sz="18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1800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Do szkoły uczniowie przychodzą o wyznaczonej godzinie, a następnie wchodzą do sali egzaminacyjnej. Przed wejściem do sali uczniowie losują numery stolików.</a:t>
            </a:r>
          </a:p>
          <a:p>
            <a:pPr algn="just"/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 sprawdzeniu poprawności kodowania, przewodniczący zespołu nadzorującego zapisuje na tablicy, w widocznym miejscu, faktyczny czas rozpoczęcia i zakończenia pracy z danym arkuszem egzaminacyjnym.  </a:t>
            </a:r>
            <a:endParaRPr lang="pl-PL" sz="18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1800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W czasie trwania egzaminu uczniowie nie powinni opuszczać </a:t>
            </a:r>
            <a:r>
              <a:rPr lang="pl-PL" sz="1800" dirty="0">
                <a:latin typeface="Calibri" panose="020F0502020204030204" pitchFamily="34" charset="0"/>
                <a:cs typeface="Iskoola Pota" panose="020B0502040204020203" pitchFamily="34" charset="0"/>
              </a:rPr>
              <a:t>s</a:t>
            </a:r>
            <a:r>
              <a:rPr lang="pl-PL" sz="1800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ali egzaminacyjnej. W przypadku konieczności wyjścia zdający sygnalizuje taką potrzebę przez podniesienie ręki.</a:t>
            </a:r>
          </a:p>
          <a:p>
            <a:pPr algn="just"/>
            <a:r>
              <a:rPr lang="pl-PL" sz="1800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Członkowie zespołu nadzorującego mogą udzielać odpowiedzi na pytania zdających związane wyłącznie z kodowaniem arkusza oraz instrukcją dla zdającego.</a:t>
            </a:r>
          </a:p>
          <a:p>
            <a:pPr algn="just"/>
            <a:r>
              <a:rPr lang="pl-PL" sz="1800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Uczeń, który jest chory, może korzystać z zaleconego przez lekarza </a:t>
            </a:r>
            <a:r>
              <a:rPr lang="pl-PL" sz="1800" dirty="0">
                <a:latin typeface="Calibri" panose="020F0502020204030204" pitchFamily="34" charset="0"/>
                <a:cs typeface="Iskoola Pota" panose="020B0502040204020203" pitchFamily="34" charset="0"/>
              </a:rPr>
              <a:t>sprzętu </a:t>
            </a:r>
            <a:r>
              <a:rPr lang="pl-PL" sz="1800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medycznego i </a:t>
            </a:r>
            <a:r>
              <a:rPr lang="pl-PL" sz="1800" dirty="0">
                <a:latin typeface="Calibri" panose="020F0502020204030204" pitchFamily="34" charset="0"/>
                <a:cs typeface="Iskoola Pota" panose="020B0502040204020203" pitchFamily="34" charset="0"/>
              </a:rPr>
              <a:t>leków koniecznych ze względu na chorobę, pod warunkiem że taka konieczność została zgłoszona przewodniczącemu zespołu egzaminacyjnego przed rozpoczęciem danej części </a:t>
            </a:r>
            <a:r>
              <a:rPr lang="pl-PL" sz="1800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egzaminu.</a:t>
            </a:r>
          </a:p>
        </p:txBody>
      </p:sp>
    </p:spTree>
    <p:extLst>
      <p:ext uri="{BB962C8B-B14F-4D97-AF65-F5344CB8AC3E}">
        <p14:creationId xmlns:p14="http://schemas.microsoft.com/office/powerpoint/2010/main" val="168182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270164"/>
            <a:ext cx="10018713" cy="1361209"/>
          </a:xfrm>
        </p:spPr>
        <p:txBody>
          <a:bodyPr>
            <a:normAutofit/>
          </a:bodyPr>
          <a:lstStyle/>
          <a:p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Zasady przeprowadzania 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egzaminu – c.d.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496291"/>
            <a:ext cx="10018713" cy="4405745"/>
          </a:xfrm>
        </p:spPr>
        <p:txBody>
          <a:bodyPr>
            <a:normAutofit/>
          </a:bodyPr>
          <a:lstStyle/>
          <a:p>
            <a:pPr algn="just"/>
            <a:r>
              <a:rPr lang="pl-PL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 upływie czasu przeznaczonego na rozwiązywanie zadań uczniowie, którzy przenoszą odpowiedzi na kartę, mają </a:t>
            </a:r>
            <a:r>
              <a:rPr lang="pl-PL" alt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dodatkowy czas (5 </a:t>
            </a:r>
            <a:r>
              <a:rPr lang="pl-PL" alt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minut – język polski, matematyka: 10 minut – język </a:t>
            </a:r>
            <a:r>
              <a:rPr lang="pl-PL" altLang="en-US" sz="18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obcy nowożytny), </a:t>
            </a:r>
            <a:r>
              <a:rPr lang="pl-PL" alt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żeby </a:t>
            </a:r>
            <a:r>
              <a:rPr lang="pl-PL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sprawdzić poprawność wykonania tej czynności. Ten czas </a:t>
            </a:r>
            <a:r>
              <a:rPr lang="pl-PL" altLang="en-US" sz="18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 może być wykorzystany </a:t>
            </a:r>
            <a:r>
              <a:rPr lang="pl-PL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rozwiązywanie zadań, a wyłącznie na weryfikację poprawności przeniesienia rozwiązań na kartę odpowiedzi. Po upływie </a:t>
            </a:r>
            <a:r>
              <a:rPr lang="pl-PL" alt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dodatkowego czasu uczniowie </a:t>
            </a:r>
            <a:r>
              <a:rPr lang="pl-PL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kończą pracę z arkuszem egzaminacyjnym i stosują się do poleceń nauczyciela. </a:t>
            </a:r>
            <a:endParaRPr lang="pl-PL" sz="18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800" i="1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800" i="1" dirty="0" smtClean="0">
                <a:latin typeface="Calibri" panose="020F0502020204030204" pitchFamily="34" charset="0"/>
              </a:rPr>
              <a:t>Instrukcja dotycząca sposobu zaznaczania odpowiedzi na karcie odpowiedzi oraz nanoszenia poprawek na karcie odpowiedzi i w zeszycie zadań egzaminacyjnych lub karcie rozwiązań zadań otwartych będzie zamieszczona w arkuszu egzaminacyjnym.</a:t>
            </a:r>
            <a:endParaRPr lang="pl-PL" sz="1800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354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Informacje podstawowe:</a:t>
            </a:r>
            <a:endParaRPr lang="pl-PL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174789" y="2545492"/>
            <a:ext cx="923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367482" y="2191265"/>
            <a:ext cx="100419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Przed wejściem do wyznaczonej sali nauczyciel losuje nr stolika, przy którym uczeń będzie pracować,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Uczeń zajmuje miejsce przy wylosowanym stoliku,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Otrzymane arkusze należy zakodować: kod ucznia (symbol klasy) </a:t>
            </a:r>
            <a:b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nr w dzienniku (np. A01),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Uczeń ma obowiązek sprawdzić kompletność arkusza egzaminacyjnego,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Pracę można rozpocząć po otrzymaniu pozwolenia od nauczyciela,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Konieczności skorzystania z toalety należy zgłosić, poprzez podniesienie ręki,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 zakończonym egzaminie należy przestrzegać zasad oddawania  arkuszy, podnieść rękę, odłożyć na bok zamknięty arkusz.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390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60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Na salę nie wolno wnosić:</a:t>
            </a:r>
            <a:endParaRPr lang="pl-PL" sz="6000" b="1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174789" y="2545492"/>
            <a:ext cx="923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367482" y="2191265"/>
            <a:ext cx="100419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żadnych urządzeń telekomunikacyjnych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np. telefonów komórkowych, odtwarzaczy mp3, zegarków typu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smartwatch, innych urządzeń IT;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siatek, toreb, plecaków (niezbędne przybory uczeń może wnieść  tylko w przezroczystej  koszulce foliowej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buClr>
                <a:srgbClr val="00B050"/>
              </a:buClr>
              <a:defRPr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Złamanie  powyższej zasady będzie każdorazowo skutkować unieważnieniem egzaminu z </a:t>
            </a:r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danego przedmiotu</a:t>
            </a:r>
            <a:endParaRPr lang="pl-PL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618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1926</TotalTime>
  <Words>843</Words>
  <Application>Microsoft Office PowerPoint</Application>
  <PresentationFormat>Niestandardowy</PresentationFormat>
  <Paragraphs>103</Paragraphs>
  <Slides>18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Paralaksa</vt:lpstr>
      <vt:lpstr>Egzamin ósmoklasisty 2023/2024</vt:lpstr>
      <vt:lpstr>   Harmonogram przeprowadzania egzaminu    </vt:lpstr>
      <vt:lpstr>Prezentacja programu PowerPoint</vt:lpstr>
      <vt:lpstr>Czas trwania poszczególnych części</vt:lpstr>
      <vt:lpstr>Przedłużenie czasu trwania egzaminu dotyczy uczniów ze szczególnymi potrzebami edukacyjnymi: </vt:lpstr>
      <vt:lpstr>Zasady przeprowadzania egzaminu</vt:lpstr>
      <vt:lpstr>Zasady przeprowadzania egzaminu – c.d.</vt:lpstr>
      <vt:lpstr>Informacje podstawowe:</vt:lpstr>
      <vt:lpstr>Na salę nie wolno wnosić:</vt:lpstr>
      <vt:lpstr>Prezentacja programu PowerPoint</vt:lpstr>
      <vt:lpstr>Praca z arkuszem egzaminacyjnym:</vt:lpstr>
      <vt:lpstr>Zaznaczanie odpowiedzi </vt:lpstr>
      <vt:lpstr>Zakończenie pracy z arkuszem egzaminacyjnym:</vt:lpstr>
      <vt:lpstr>Przybory i materiały</vt:lpstr>
      <vt:lpstr>Samodzielna praca ucznia</vt:lpstr>
      <vt:lpstr>Możliwość wglądu do sprawdzonych  i ocenionych prac</vt:lpstr>
      <vt:lpstr>Terminy</vt:lpstr>
      <vt:lpstr>Informacje o egzaminie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gimnazjalny 2015/2016</dc:title>
  <dc:creator>user</dc:creator>
  <cp:lastModifiedBy>SP11-UMJG-5</cp:lastModifiedBy>
  <cp:revision>163</cp:revision>
  <dcterms:created xsi:type="dcterms:W3CDTF">2016-02-24T21:59:27Z</dcterms:created>
  <dcterms:modified xsi:type="dcterms:W3CDTF">2024-04-23T08:07:46Z</dcterms:modified>
</cp:coreProperties>
</file>