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7" r:id="rId8"/>
    <p:sldId id="263" r:id="rId9"/>
    <p:sldId id="264" r:id="rId10"/>
    <p:sldId id="265" r:id="rId11"/>
    <p:sldId id="266" r:id="rId12"/>
    <p:sldId id="258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94" autoAdjust="0"/>
    <p:restoredTop sz="94652" autoAdjust="0"/>
  </p:normalViewPr>
  <p:slideViewPr>
    <p:cSldViewPr>
      <p:cViewPr varScale="1">
        <p:scale>
          <a:sx n="69" d="100"/>
          <a:sy n="69" d="100"/>
        </p:scale>
        <p:origin x="-14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1FA74-0AC1-48C4-9691-3B4CC1A56A2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0452F-BDBE-43A7-B402-FA62B62859F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D0D78-E305-4850-842C-E27D667E601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58EA4-3CDB-4218-858D-E8B3C4E0D18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727ECB-7993-4B17-9E64-D9227A02C08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C8CE7-9F0D-4C87-A1C2-7A73382FCC8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C69FC-C25F-4D46-8528-788BE93E5FA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B6DAF-60B1-4909-A8E0-2E7DC0E47FB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64C4C-7A18-4388-88F4-62F434F9396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06986-BB5B-4395-9F7B-F3B807F17FA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AFA3E-022B-4105-8A02-85F340C8BD3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DECEBF6-E6B5-404C-961C-F6C4B0FFB229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sk/" TargetMode="External"/><Relationship Id="rId2" Type="http://schemas.openxmlformats.org/officeDocument/2006/relationships/hyperlink" Target="http://www.fppt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5616" y="908720"/>
            <a:ext cx="7772400" cy="1470025"/>
          </a:xfrm>
        </p:spPr>
        <p:txBody>
          <a:bodyPr/>
          <a:lstStyle/>
          <a:p>
            <a:r>
              <a:rPr lang="sk-SK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Dedičnosť a jej podstata</a:t>
            </a:r>
            <a:endParaRPr lang="es-ES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691680" y="6021288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Mgr. Marianna Ľuptáková</a:t>
            </a:r>
          </a:p>
          <a:p>
            <a:r>
              <a:rPr lang="sk-SK" dirty="0" smtClean="0"/>
              <a:t>ZŠ s MŠ A. Matulu Sebechleby</a:t>
            </a:r>
            <a:endParaRPr lang="sk-SK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DNA</a:t>
            </a:r>
            <a:endParaRPr lang="es-ES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340768"/>
            <a:ext cx="7257803" cy="4958011"/>
          </a:xfrm>
        </p:spPr>
        <p:txBody>
          <a:bodyPr/>
          <a:lstStyle/>
          <a:p>
            <a:r>
              <a:rPr lang="sk-SK" dirty="0" smtClean="0"/>
              <a:t>dlhý reťazec </a:t>
            </a:r>
            <a:endParaRPr lang="sk-SK" dirty="0"/>
          </a:p>
          <a:p>
            <a:r>
              <a:rPr lang="sk-SK" dirty="0" smtClean="0"/>
              <a:t>tvoria ju dve špirálovito stočené vlákna       </a:t>
            </a:r>
            <a:r>
              <a:rPr lang="sk-SK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dvojzávitnica</a:t>
            </a:r>
            <a:endParaRPr lang="sk-SK" b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dirty="0"/>
              <a:t>m</a:t>
            </a:r>
            <a:r>
              <a:rPr lang="sk-SK" dirty="0" smtClean="0"/>
              <a:t>edzi vláknami sú chemické väzby</a:t>
            </a:r>
          </a:p>
          <a:p>
            <a:r>
              <a:rPr lang="sk-SK" dirty="0"/>
              <a:t>p</a:t>
            </a:r>
            <a:r>
              <a:rPr lang="sk-SK" dirty="0" smtClean="0"/>
              <a:t>red bunkovým delením sa zdvojí      rovnaké kópie pre obe dcérske bunky </a:t>
            </a:r>
          </a:p>
        </p:txBody>
      </p:sp>
      <p:sp>
        <p:nvSpPr>
          <p:cNvPr id="4" name="Šípka doprava 3"/>
          <p:cNvSpPr/>
          <p:nvPr/>
        </p:nvSpPr>
        <p:spPr>
          <a:xfrm>
            <a:off x="3347864" y="2564904"/>
            <a:ext cx="576064" cy="288032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Šípka doprava 4"/>
          <p:cNvSpPr/>
          <p:nvPr/>
        </p:nvSpPr>
        <p:spPr>
          <a:xfrm>
            <a:off x="8244408" y="3789040"/>
            <a:ext cx="576064" cy="288032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3314" name="Picture 2" descr="http://www.ucmp.berkeley.edu/glossary/gloss3/DNA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0"/>
            <a:ext cx="2419350" cy="3743325"/>
          </a:xfrm>
          <a:prstGeom prst="rect">
            <a:avLst/>
          </a:prstGeom>
          <a:noFill/>
        </p:spPr>
      </p:pic>
      <p:pic>
        <p:nvPicPr>
          <p:cNvPr id="13316" name="Picture 4" descr="https://encrypted-tbn0.gstatic.com/images?q=tbn:ANd9GcRKoIxEUMwo7_-hv_cZ0byWz97A9UQkYsVvaA_H117rVx7dzcd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4640153"/>
            <a:ext cx="2952328" cy="221784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sk-SK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endParaRPr lang="es-ES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340768"/>
            <a:ext cx="7257803" cy="4958011"/>
          </a:xfrm>
        </p:spPr>
        <p:txBody>
          <a:bodyPr/>
          <a:lstStyle/>
          <a:p>
            <a:r>
              <a:rPr lang="sk-SK" dirty="0" smtClean="0"/>
              <a:t>jednovláknová</a:t>
            </a:r>
            <a:endParaRPr lang="sk-SK" b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290" name="Picture 2" descr="http://images.wikia.com/eternagame/images/9/91/Rna_bb_s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348880"/>
            <a:ext cx="3800475" cy="37433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Ďakujem za pozornosť</a:t>
            </a:r>
            <a:endParaRPr lang="es-E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640" y="155679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sk-SK" smtClean="0"/>
              <a:t>Zdroje: </a:t>
            </a:r>
          </a:p>
          <a:p>
            <a:r>
              <a:rPr lang="sk-SK" dirty="0" smtClean="0"/>
              <a:t>PZ Biológia pre 9. ročník ZŠ 2 </a:t>
            </a:r>
          </a:p>
          <a:p>
            <a:r>
              <a:rPr lang="sk-SK" dirty="0" smtClean="0"/>
              <a:t>Učebnica Biológie pre 9. ročník ZŠ </a:t>
            </a:r>
          </a:p>
          <a:p>
            <a:r>
              <a:rPr lang="sk-SK" dirty="0" err="1" smtClean="0">
                <a:hlinkClick r:id="rId2"/>
              </a:rPr>
              <a:t>www.fppt.com</a:t>
            </a:r>
            <a:r>
              <a:rPr lang="sk-SK" dirty="0" smtClean="0"/>
              <a:t> šablóna</a:t>
            </a:r>
          </a:p>
          <a:p>
            <a:r>
              <a:rPr lang="sk-SK" dirty="0" err="1" smtClean="0">
                <a:hlinkClick r:id="rId3"/>
              </a:rPr>
              <a:t>www.google.sk</a:t>
            </a:r>
            <a:r>
              <a:rPr lang="sk-SK" dirty="0" smtClean="0"/>
              <a:t> obrázky</a:t>
            </a:r>
          </a:p>
          <a:p>
            <a:endParaRPr lang="es-E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Dedičnosť</a:t>
            </a:r>
            <a:endParaRPr lang="es-ES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720" y="1340768"/>
            <a:ext cx="7257803" cy="4958011"/>
          </a:xfrm>
        </p:spPr>
        <p:txBody>
          <a:bodyPr/>
          <a:lstStyle/>
          <a:p>
            <a:r>
              <a:rPr lang="sk-SK" dirty="0" smtClean="0"/>
              <a:t>schopnosť živých organizmov zachovávať informácie o svojich znakoch, vlastnostiach a odovzdávať ich svojim potomkom</a:t>
            </a:r>
          </a:p>
          <a:p>
            <a:r>
              <a:rPr lang="sk-SK" dirty="0" smtClean="0"/>
              <a:t>zaoberal sa ňou </a:t>
            </a:r>
            <a:r>
              <a:rPr lang="sk-SK" dirty="0" err="1" smtClean="0"/>
              <a:t>Johan</a:t>
            </a:r>
            <a:r>
              <a:rPr lang="sk-SK" dirty="0" smtClean="0"/>
              <a:t> Gregor </a:t>
            </a:r>
            <a:r>
              <a:rPr lang="sk-SK" dirty="0" err="1" smtClean="0"/>
              <a:t>Mendel</a:t>
            </a:r>
            <a:r>
              <a:rPr lang="sk-SK" dirty="0" smtClean="0"/>
              <a:t>      krížil hrach</a:t>
            </a:r>
            <a:endParaRPr lang="es-ES" dirty="0"/>
          </a:p>
        </p:txBody>
      </p:sp>
      <p:sp>
        <p:nvSpPr>
          <p:cNvPr id="6" name="Šípka doprava 5"/>
          <p:cNvSpPr/>
          <p:nvPr/>
        </p:nvSpPr>
        <p:spPr>
          <a:xfrm>
            <a:off x="3995936" y="4077072"/>
            <a:ext cx="504056" cy="216024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077" name="Picture 5" descr="http://www.iam.fmph.uniba.sk/web/genetika/konferencia/mend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2123728" cy="495033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Premenlivosť </a:t>
            </a:r>
            <a:endParaRPr lang="es-ES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340768"/>
            <a:ext cx="7257803" cy="4958011"/>
          </a:xfrm>
        </p:spPr>
        <p:txBody>
          <a:bodyPr/>
          <a:lstStyle/>
          <a:p>
            <a:r>
              <a:rPr lang="sk-SK" dirty="0" smtClean="0"/>
              <a:t>organizmy jedného druhu sa od seba odlišujú </a:t>
            </a:r>
            <a:endParaRPr lang="es-ES" dirty="0"/>
          </a:p>
        </p:txBody>
      </p:sp>
      <p:pic>
        <p:nvPicPr>
          <p:cNvPr id="4" name="Picture 8" descr="http://img.flog.pravda.sk/2009/05/02/jHE_209717_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64904"/>
            <a:ext cx="4762500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www.sandoz.sk/foto/resized/168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988840"/>
            <a:ext cx="4024313" cy="450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Genetika </a:t>
            </a:r>
            <a:endParaRPr lang="es-ES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340768"/>
            <a:ext cx="7257803" cy="4958011"/>
          </a:xfrm>
        </p:spPr>
        <p:txBody>
          <a:bodyPr/>
          <a:lstStyle/>
          <a:p>
            <a:r>
              <a:rPr lang="sk-SK" dirty="0" smtClean="0"/>
              <a:t>veda, ktorá sa zaoberá dedičnosťou a premenlivosťou </a:t>
            </a:r>
            <a:endParaRPr lang="es-ES" dirty="0"/>
          </a:p>
        </p:txBody>
      </p:sp>
      <p:pic>
        <p:nvPicPr>
          <p:cNvPr id="4" name="Picture 10" descr="http://kgpb.fapz.uniag.sk/geneti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36912"/>
            <a:ext cx="395287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hematologie-onkologie.cz/images/genetika_2.jpg"/>
          <p:cNvPicPr>
            <a:picLocks noChangeAspect="1" noChangeArrowheads="1"/>
          </p:cNvPicPr>
          <p:nvPr/>
        </p:nvPicPr>
        <p:blipFill>
          <a:blip r:embed="rId3" cstate="print"/>
          <a:srcRect l="19810"/>
          <a:stretch>
            <a:fillRect/>
          </a:stretch>
        </p:blipFill>
        <p:spPr bwMode="auto">
          <a:xfrm>
            <a:off x="4572000" y="2564904"/>
            <a:ext cx="4048125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Genetická informácia</a:t>
            </a:r>
            <a:endParaRPr lang="es-ES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664" y="1412776"/>
            <a:ext cx="7257803" cy="4958011"/>
          </a:xfrm>
        </p:spPr>
        <p:txBody>
          <a:bodyPr/>
          <a:lstStyle/>
          <a:p>
            <a:r>
              <a:rPr lang="sk-SK" dirty="0" smtClean="0"/>
              <a:t>uložená v </a:t>
            </a:r>
            <a:r>
              <a:rPr lang="sk-SK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jadre</a:t>
            </a:r>
          </a:p>
          <a:p>
            <a:r>
              <a:rPr lang="sk-SK" dirty="0" smtClean="0"/>
              <a:t>pri rozmnožovaní sa </a:t>
            </a:r>
            <a:r>
              <a:rPr lang="sk-SK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prenáša</a:t>
            </a:r>
            <a:r>
              <a:rPr lang="sk-SK" dirty="0" smtClean="0"/>
              <a:t> z rodičov na potomkov pohlavnými bunkami</a:t>
            </a:r>
          </a:p>
          <a:p>
            <a:r>
              <a:rPr lang="sk-SK" dirty="0" smtClean="0"/>
              <a:t>nové jedince sa podobajú na svojich rodičov, môžu mať rovnaké: </a:t>
            </a:r>
          </a:p>
          <a:p>
            <a:pPr marL="514350" indent="-514350">
              <a:buAutoNum type="alphaLcParenR"/>
            </a:pPr>
            <a:r>
              <a:rPr lang="sk-SK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znaky</a:t>
            </a:r>
            <a:r>
              <a:rPr lang="sk-SK" dirty="0" smtClean="0"/>
              <a:t> = veľkosť, tvar, farba</a:t>
            </a:r>
          </a:p>
          <a:p>
            <a:pPr marL="514350" indent="-514350">
              <a:buAutoNum type="alphaLcParenR"/>
            </a:pPr>
            <a:r>
              <a:rPr lang="sk-SK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vlastnosti</a:t>
            </a:r>
            <a:r>
              <a:rPr lang="sk-SK" dirty="0" smtClean="0"/>
              <a:t> = odolnosť voči chladu, chorobám</a:t>
            </a:r>
            <a:endParaRPr lang="es-E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Gén = vloha</a:t>
            </a:r>
            <a:endParaRPr lang="es-ES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340768"/>
            <a:ext cx="7257803" cy="4958011"/>
          </a:xfrm>
        </p:spPr>
        <p:txBody>
          <a:bodyPr/>
          <a:lstStyle/>
          <a:p>
            <a:r>
              <a:rPr lang="sk-SK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základná jednotka genetickej informácie</a:t>
            </a:r>
          </a:p>
          <a:p>
            <a:r>
              <a:rPr lang="sk-SK" dirty="0" smtClean="0"/>
              <a:t>úsek nukleovej kyseliny</a:t>
            </a:r>
          </a:p>
          <a:p>
            <a:r>
              <a:rPr lang="sk-SK" dirty="0" smtClean="0"/>
              <a:t>nesie genetickú informáciu potrebnú na vytvorenie určitého znaku, vlastnosti</a:t>
            </a:r>
          </a:p>
          <a:p>
            <a:r>
              <a:rPr lang="sk-SK" dirty="0" smtClean="0"/>
              <a:t>uložený v </a:t>
            </a:r>
            <a:r>
              <a:rPr lang="sk-SK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chromozómoch</a:t>
            </a:r>
          </a:p>
          <a:p>
            <a:endParaRPr lang="es-E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www.eurogentest.org/blocks/leaflets/images/slovak/dna_chromosomes_gen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610093"/>
            <a:ext cx="7452320" cy="624790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sk-SK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Chromozómy </a:t>
            </a:r>
            <a:endParaRPr lang="es-ES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052736"/>
            <a:ext cx="7257803" cy="4958011"/>
          </a:xfrm>
        </p:spPr>
        <p:txBody>
          <a:bodyPr/>
          <a:lstStyle/>
          <a:p>
            <a:r>
              <a:rPr lang="sk-SK" dirty="0" smtClean="0"/>
              <a:t>uložené v jadre alebo sú voľne v bunke (vírusy)</a:t>
            </a:r>
          </a:p>
          <a:p>
            <a:pPr>
              <a:buNone/>
            </a:pPr>
            <a:r>
              <a:rPr lang="sk-SK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Tvar:</a:t>
            </a:r>
          </a:p>
          <a:p>
            <a:r>
              <a:rPr lang="sk-SK" dirty="0" err="1" smtClean="0"/>
              <a:t>tyčinkovitý</a:t>
            </a:r>
            <a:endParaRPr lang="sk-SK" dirty="0" smtClean="0"/>
          </a:p>
          <a:p>
            <a:r>
              <a:rPr lang="sk-SK" dirty="0" smtClean="0"/>
              <a:t>kruhovitý</a:t>
            </a:r>
          </a:p>
          <a:p>
            <a:pPr>
              <a:buNone/>
            </a:pPr>
            <a:r>
              <a:rPr lang="sk-SK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Tvoria ho:</a:t>
            </a:r>
          </a:p>
          <a:p>
            <a:r>
              <a:rPr lang="sk-SK" dirty="0" smtClean="0"/>
              <a:t>bielkovina</a:t>
            </a:r>
          </a:p>
          <a:p>
            <a:r>
              <a:rPr lang="sk-SK" dirty="0" smtClean="0"/>
              <a:t>nukleové kyseliny: DNA – </a:t>
            </a:r>
            <a:r>
              <a:rPr lang="sk-SK" dirty="0" err="1" smtClean="0"/>
              <a:t>deoxyribonukleová</a:t>
            </a:r>
            <a:r>
              <a:rPr lang="sk-SK" dirty="0" smtClean="0"/>
              <a:t> kyselina, alebo RNA </a:t>
            </a:r>
            <a:r>
              <a:rPr lang="sk-SK" dirty="0" err="1" smtClean="0"/>
              <a:t>ribonukleová</a:t>
            </a:r>
            <a:r>
              <a:rPr lang="sk-SK" dirty="0" smtClean="0"/>
              <a:t> kyselina</a:t>
            </a:r>
            <a:endParaRPr lang="es-ES" dirty="0"/>
          </a:p>
        </p:txBody>
      </p:sp>
      <p:pic>
        <p:nvPicPr>
          <p:cNvPr id="15362" name="Picture 2" descr="http://img.blesk.cz/static/old_abc/imgdb/original/phpLlRS8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5" y="1556792"/>
            <a:ext cx="3888582" cy="3528392"/>
          </a:xfrm>
          <a:prstGeom prst="rect">
            <a:avLst/>
          </a:prstGeom>
          <a:noFill/>
        </p:spPr>
      </p:pic>
      <p:pic>
        <p:nvPicPr>
          <p:cNvPr id="15364" name="Picture 4" descr="http://www.nadacialeukemie.sk/obrazy/cml%20brozura_img_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268760"/>
            <a:ext cx="4286371" cy="280831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Nukleové kyseliny</a:t>
            </a:r>
            <a:endParaRPr lang="es-ES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340768"/>
            <a:ext cx="7257803" cy="4958011"/>
          </a:xfrm>
        </p:spPr>
        <p:txBody>
          <a:bodyPr/>
          <a:lstStyle/>
          <a:p>
            <a:r>
              <a:rPr lang="sk-SK" dirty="0" smtClean="0"/>
              <a:t>nositeľmi genetickej informácie</a:t>
            </a:r>
          </a:p>
          <a:p>
            <a:r>
              <a:rPr lang="sk-SK" dirty="0" smtClean="0"/>
              <a:t>riadia biologické procesy </a:t>
            </a:r>
            <a:endParaRPr lang="es-ES" dirty="0"/>
          </a:p>
        </p:txBody>
      </p:sp>
      <p:pic>
        <p:nvPicPr>
          <p:cNvPr id="14338" name="Picture 2" descr="http://us.123rf.com/400wm/400/400/alhovik/alhovik1107/alhovik110700033/9882099-dna-strands-on-circ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564904"/>
            <a:ext cx="2376264" cy="2376264"/>
          </a:xfrm>
          <a:prstGeom prst="rect">
            <a:avLst/>
          </a:prstGeom>
          <a:noFill/>
        </p:spPr>
      </p:pic>
      <p:pic>
        <p:nvPicPr>
          <p:cNvPr id="14340" name="Picture 4" descr="https://encrypted-tbn0.gstatic.com/images?q=tbn:ANd9GcTqg6TP9j8R0IjYKnWVWaZm7XMpqUbvTs8IM7R1zB88BAhMYMsI0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996952"/>
            <a:ext cx="5476875" cy="257175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theme/theme1.xml><?xml version="1.0" encoding="utf-8"?>
<a:theme xmlns:a="http://schemas.openxmlformats.org/drawingml/2006/main" name="Diseño predeterminado">
  <a:themeElements>
    <a:clrScheme name="Nadšeni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lastná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212</Words>
  <Application>Microsoft Office PowerPoint</Application>
  <PresentationFormat>Prezentácia na obrazovke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Diseño predeterminado</vt:lpstr>
      <vt:lpstr>Dedičnosť a jej podstata</vt:lpstr>
      <vt:lpstr>Dedičnosť</vt:lpstr>
      <vt:lpstr>Premenlivosť </vt:lpstr>
      <vt:lpstr>Genetika </vt:lpstr>
      <vt:lpstr>Genetická informácia</vt:lpstr>
      <vt:lpstr>Gén = vloha</vt:lpstr>
      <vt:lpstr>Snímka 7</vt:lpstr>
      <vt:lpstr>Chromozómy </vt:lpstr>
      <vt:lpstr>Nukleové kyseliny</vt:lpstr>
      <vt:lpstr>DNA</vt:lpstr>
      <vt:lpstr>RNA</vt:lpstr>
      <vt:lpstr>Ďakujem za pozornosť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žiak</cp:lastModifiedBy>
  <cp:revision>9</cp:revision>
  <dcterms:created xsi:type="dcterms:W3CDTF">2010-05-23T14:28:12Z</dcterms:created>
  <dcterms:modified xsi:type="dcterms:W3CDTF">2014-04-23T06:43:01Z</dcterms:modified>
</cp:coreProperties>
</file>