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2" r:id="rId3"/>
    <p:sldId id="257" r:id="rId4"/>
    <p:sldId id="273" r:id="rId5"/>
    <p:sldId id="262" r:id="rId6"/>
    <p:sldId id="263" r:id="rId7"/>
    <p:sldId id="274" r:id="rId8"/>
    <p:sldId id="275" r:id="rId9"/>
    <p:sldId id="276" r:id="rId10"/>
    <p:sldId id="277" r:id="rId11"/>
    <p:sldId id="278" r:id="rId12"/>
    <p:sldId id="267" r:id="rId13"/>
    <p:sldId id="268" r:id="rId14"/>
    <p:sldId id="259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20764E-5C08-45DB-9329-C59CE8743F5E}" v="3" dt="2023-02-02T11:50:09.707"/>
    <p1510:client id="{442CC7F0-A156-4FBA-A910-7FF829F03DC0}" v="1007" dt="2023-01-25T13:57:51.512"/>
    <p1510:client id="{4DB45FAF-62AA-4894-84EA-87224E1B5F72}" v="138" dt="2023-02-02T12:08:52.014"/>
    <p1510:client id="{68F0982A-C3B0-0C63-C67A-44DC2846EAC6}" v="1450" dt="2023-01-29T13:11:07.390"/>
    <p1510:client id="{6C8B3D02-07AF-D25C-FD78-D6546C7BBCC5}" v="2" dt="2023-01-29T13:27:55.240"/>
    <p1510:client id="{8EFA1EC1-22C0-8FAB-0B5B-987B394A546F}" v="6" dt="2023-01-25T18:15:33.175"/>
    <p1510:client id="{D7B21DFF-EC65-E198-77F1-ADB2BEA8B3FE}" v="3612" dt="2023-01-25T17:28:24.213"/>
    <p1510:client id="{FCD999BF-6D26-B065-0C97-AFEC5F2764FC}" v="2" dt="2023-01-29T13:25:20.102"/>
    <p1510:client id="{FE9628AC-2650-465C-97EA-EC720BE38F9E}" v="984" dt="2023-01-26T12:02:35.1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theme" Target="theme/theme1.xml" Id="rId18" /><Relationship Type="http://schemas.openxmlformats.org/officeDocument/2006/relationships/slide" Target="slides/slide2.xml" Id="rId3" /><Relationship Type="http://schemas.microsoft.com/office/2015/10/relationships/revisionInfo" Target="revisionInfo.xml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viewProps" Target="viewProps.xml" Id="rId17" /><Relationship Type="http://schemas.openxmlformats.org/officeDocument/2006/relationships/slide" Target="slides/slide1.xml" Id="rId2" /><Relationship Type="http://schemas.openxmlformats.org/officeDocument/2006/relationships/presProps" Target="presProps.xml" Id="rId16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9.xml" Id="rId10" /><Relationship Type="http://schemas.openxmlformats.org/officeDocument/2006/relationships/tableStyles" Target="tableStyles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187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878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2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798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624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5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5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4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95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809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0427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7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bimkal.pl/kalendarz/dzien-bezpiecznego-internetu" TargetMode="External"/><Relationship Id="rId13" Type="http://schemas.openxmlformats.org/officeDocument/2006/relationships/hyperlink" Target="https://th.bing.com/th/id/OIP.6Z_NGkEAW5e6_7d_6Q4hzAHaD4?pid=ImgDet&amp;rs=1" TargetMode="External"/><Relationship Id="rId18" Type="http://schemas.openxmlformats.org/officeDocument/2006/relationships/hyperlink" Target="https://th.bing.com/th/id/OIP.yTRF4gTBxLsNOXMvGsyikgHaE6?pid=ImgDet&amp;rs=1" TargetMode="External"/><Relationship Id="rId3" Type="http://schemas.openxmlformats.org/officeDocument/2006/relationships/hyperlink" Target="https://www.tuwodzislaw.pl/htimg/display/galbig3/?relativePath=news/14953/dzien-bezpiecznego-internetu_590af0f5ae9ab.png" TargetMode="External"/><Relationship Id="rId21" Type="http://schemas.openxmlformats.org/officeDocument/2006/relationships/hyperlink" Target="https://portal.abczdrowie.pl/hejt" TargetMode="External"/><Relationship Id="rId7" Type="http://schemas.openxmlformats.org/officeDocument/2006/relationships/hyperlink" Target="https://geex.x-kom.pl/lifestyle/10-zasad-bezpiecznego-korzystania-z-sieci/" TargetMode="External"/><Relationship Id="rId12" Type="http://schemas.openxmlformats.org/officeDocument/2006/relationships/hyperlink" Target="https://www.pcworld.pl/porada/Jak-skutecznie-obronic-sie-przed-hakerami,427825.html" TargetMode="External"/><Relationship Id="rId17" Type="http://schemas.openxmlformats.org/officeDocument/2006/relationships/hyperlink" Target="https://ocdn.eu/pulscms-transforms/1/v5QktkqTURBXy85OGExMGI2ODcwZTlmZjMxMGU5MWFhOThlZTExZWQyOS5qcGVnk5UDAATNA-fNAjGTBc0DFM0BvJUH2TIvcHVsc2Ntcy9NREFfLzE0MGIxY2ZlN2YwYWM1MmVkYzAxMGQ3MDk3OGU4NGJlLnBuZwDCAA" TargetMode="External"/><Relationship Id="rId25" Type="http://schemas.openxmlformats.org/officeDocument/2006/relationships/hyperlink" Target="https://nano.komputronik.pl/n/co-to-jest-trolling-jak-sobie-z-nim-radzic/" TargetMode="External"/><Relationship Id="rId2" Type="http://schemas.openxmlformats.org/officeDocument/2006/relationships/hyperlink" Target="https://portaltechnologiczny.pl/wp-content/uploads/2018/10/wirus.jpg" TargetMode="External"/><Relationship Id="rId16" Type="http://schemas.openxmlformats.org/officeDocument/2006/relationships/hyperlink" Target="https://ocdn.eu/pulscms-transforms/1/OKyk9kqTURBXy8yOTM1OTNkYmI3NzU2NDVmYmI4YTU4NWQ0NzkwNDI2OS5qcGVnkpUDABXNA-jNAjOTBc0DAs0BkIGhMAE" TargetMode="External"/><Relationship Id="rId20" Type="http://schemas.openxmlformats.org/officeDocument/2006/relationships/hyperlink" Target="https://www.komputerswiat.pl/artykuly/redakcyjne/10-zasad-czego-nie-robic-jesli-chcemy-byc-anonimowi/qyz46e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epszypoznan.pl/wp-content/uploads/2016/10/6FmZQA.jpg" TargetMode="External"/><Relationship Id="rId11" Type="http://schemas.openxmlformats.org/officeDocument/2006/relationships/hyperlink" Target="https://wanamlite.com/co-to-jest-wirus-komputerowy/#:~:text=Jak%20zapobiega%C4%87%20wirusowi%20komputerowemu%3F%20Aby%20zapobiec%20zainfekowaniu%20komputera,lub%20otwierania%20za%C5%82%C4%85cznik%C3%B3w%20wiadomo%C5%9Bci%20e-mail%20od%20nieznanych%20nadawc%C3%B3w." TargetMode="External"/><Relationship Id="rId24" Type="http://schemas.openxmlformats.org/officeDocument/2006/relationships/hyperlink" Target="https://portal.abczdrowie.pl/stalking" TargetMode="External"/><Relationship Id="rId5" Type="http://schemas.openxmlformats.org/officeDocument/2006/relationships/hyperlink" Target="https://images.perthnow.com.au/publication/C-3655941/c6b1078d264c829f4943b82c71b05c227598c2bb-16x9-x0y0w1280h720.jpg?imwidth=668&amp;impolicy=pn_v3" TargetMode="External"/><Relationship Id="rId15" Type="http://schemas.openxmlformats.org/officeDocument/2006/relationships/hyperlink" Target="https://nypost.com/wp-content/uploads/sites/2/2019/01/teen_depression.jpg?quality=90&amp;strip=all&amp;w=618&amp;h=410&amp;crop=1" TargetMode="External"/><Relationship Id="rId23" Type="http://schemas.openxmlformats.org/officeDocument/2006/relationships/hyperlink" Target="https://pl.wikipedia.org/wiki/Niebieski_wieloryb" TargetMode="External"/><Relationship Id="rId10" Type="http://schemas.openxmlformats.org/officeDocument/2006/relationships/hyperlink" Target="https://pliki.wiki/i/27617/jak-zapobiec-spamowi-na-poczcie#:~:text=Jak%20zapobiega%C4%87%20spamowi%20Zarejestruj%20si%C4%99%20w%20serwisach%20chroni%C4%85cych,na%20spam%20i%20obci%C4%85%C5%BCenie%20swojej%20g%C5%82%C3%B3wnej%20skrzynki%20odbiorczej." TargetMode="External"/><Relationship Id="rId19" Type="http://schemas.openxmlformats.org/officeDocument/2006/relationships/hyperlink" Target="https://www.expressvpn.com/pl/what-is-vpn" TargetMode="External"/><Relationship Id="rId4" Type="http://schemas.openxmlformats.org/officeDocument/2006/relationships/hyperlink" Target="https://themerkle.com/wp-content/uploads-new/bithumb-hacker.jpg" TargetMode="External"/><Relationship Id="rId9" Type="http://schemas.openxmlformats.org/officeDocument/2006/relationships/hyperlink" Target="https://cezstalowawola.pl/index.php/14-aktualnosci/1092-dzien-bezpiecznego-internetu-2023" TargetMode="External"/><Relationship Id="rId14" Type="http://schemas.openxmlformats.org/officeDocument/2006/relationships/hyperlink" Target="https://th.bing.com/th/id/R.54ada5e92919512711f359b545c6ac10?rik=pFA6YDB5AKpVeA&amp;riu=http%3a%2f%2fmagarticles.magzter.com%2farticles%2f1642%2f210827%2f58bcf39dec92a%2fInternet-Trolling-Social-Media.jpg&amp;ehk=eu6JiyF25it6V2HcIXJMfL7I5kES%2bk9%2bLu%2bbdXICLRQ%3d&amp;risl=&amp;pid=ImgRaw&amp;r=0" TargetMode="External"/><Relationship Id="rId22" Type="http://schemas.openxmlformats.org/officeDocument/2006/relationships/hyperlink" Target="https://www.medicover.pl/o-zdrowiu/uzaleznienie-od-internetu-objawy-i-leczenie-siecioholizmu,6339,n,192#:~:text=Uzale%C5%BCnienie%20od%20internetu%20to%20zesp%C3%B3%C5%82%20zale%C5%BCno%C5%9Bci%20maj%C4%85cych%20swoje,spo%C5%82ecznej%2C%203%20rodzinnej%2C%204%20relacji%20mi%C4%99dzyludzkich%2C%205%20ekonomicznej.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13647" y="2223714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4000" b="1" dirty="0">
                <a:cs typeface="Calibri"/>
              </a:rPr>
              <a:t>Dzień Bezpiecznego Internetu</a:t>
            </a:r>
          </a:p>
          <a:p>
            <a:r>
              <a:rPr lang="pl-PL" b="1" dirty="0">
                <a:cs typeface="Calibri"/>
              </a:rPr>
              <a:t>Lena Wojnar 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3D18DB50-A35B-D1D8-D7FD-93DC551BC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1752" y="2952345"/>
            <a:ext cx="3292287" cy="2241988"/>
          </a:xfrm>
          <a:prstGeom prst="rect">
            <a:avLst/>
          </a:prstGeom>
        </p:spPr>
      </p:pic>
      <p:pic>
        <p:nvPicPr>
          <p:cNvPr id="6" name="Obraz 6" descr="Obraz zawierający tekst, wewnątrz, computer, komputer&#10;&#10;Opis wygenerowany automatycznie">
            <a:extLst>
              <a:ext uri="{FF2B5EF4-FFF2-40B4-BE49-F238E27FC236}">
                <a16:creationId xmlns:a16="http://schemas.microsoft.com/office/drawing/2014/main" id="{ABFC02F7-994C-A03E-2746-BD3FB833C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284" y="3115508"/>
            <a:ext cx="3225053" cy="2195808"/>
          </a:xfrm>
          <a:prstGeom prst="rect">
            <a:avLst/>
          </a:prstGeom>
        </p:spPr>
      </p:pic>
      <p:pic>
        <p:nvPicPr>
          <p:cNvPr id="2" name="Soft Background music for Real Estate presentation &amp; Corporate videos   Royalty Free">
            <a:hlinkClick r:id="" action="ppaction://media"/>
            <a:extLst>
              <a:ext uri="{FF2B5EF4-FFF2-40B4-BE49-F238E27FC236}">
                <a16:creationId xmlns:a16="http://schemas.microsoft.com/office/drawing/2014/main" id="{99F05724-D133-E357-A0F9-6BB3DFF8A5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30875" y="306387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66F4EA-460A-8FE4-28B7-00ECDF19C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47" y="-40965"/>
            <a:ext cx="10058400" cy="1371600"/>
          </a:xfrm>
        </p:spPr>
        <p:txBody>
          <a:bodyPr>
            <a:normAutofit/>
          </a:bodyPr>
          <a:lstStyle/>
          <a:p>
            <a:r>
              <a:rPr lang="pl-PL" sz="4400" b="1" i="1"/>
              <a:t>Stalking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D58BB2-3764-004D-BECB-F7F6A23CA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976" y="971326"/>
            <a:ext cx="6685431" cy="55679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200" dirty="0">
                <a:ea typeface="+mn-lt"/>
                <a:cs typeface="+mn-lt"/>
              </a:rPr>
              <a:t>Stalking to uporczywe nękanie gdzie prywatność I bezpieczeństwo osoby nękanej jest mocno naruszane. Stalker robi zdjęcia ofierze np. Na mieście lub we własnym mieszkaniu. Osoba nękana po krótkim czasie boi się o własne bezpieczeństwo bo czuje się obserwowana. </a:t>
            </a:r>
            <a:endParaRPr lang="pl-PL" sz="220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2200" dirty="0">
                <a:ea typeface="+mn-lt"/>
                <a:cs typeface="+mn-lt"/>
              </a:rPr>
              <a:t>Taki stalking jest rozpowszechniony w Azji gdzie wielu piosenkarkom/aktorkom robiono zdjęcia własnego domu od środka.</a:t>
            </a:r>
            <a:endParaRPr lang="pl-PL" sz="220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2200" dirty="0">
                <a:ea typeface="+mn-lt"/>
                <a:cs typeface="+mn-lt"/>
              </a:rPr>
              <a:t>Zapobieganie stalkingowi jest trudne. Najlepiej pójść do naszego rodzica/opiekuna I poinformować go o sytuacji aby pójść ze sprawą na policje.</a:t>
            </a:r>
            <a:endParaRPr lang="pl-PL" sz="2200" dirty="0"/>
          </a:p>
        </p:txBody>
      </p:sp>
      <p:pic>
        <p:nvPicPr>
          <p:cNvPr id="4" name="Obraz 4" descr="Obraz zawierający osoba, podłoże&#10;&#10;Opis wygenerowany automatycznie">
            <a:extLst>
              <a:ext uri="{FF2B5EF4-FFF2-40B4-BE49-F238E27FC236}">
                <a16:creationId xmlns:a16="http://schemas.microsoft.com/office/drawing/2014/main" id="{A43048FF-7EBD-FA90-F602-6933CCC3B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224" y="1713564"/>
            <a:ext cx="4659405" cy="3341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04500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634606-A2AF-6D24-7005-5515272CF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47" y="-40965"/>
            <a:ext cx="10058400" cy="1371600"/>
          </a:xfrm>
        </p:spPr>
        <p:txBody>
          <a:bodyPr>
            <a:normAutofit/>
          </a:bodyPr>
          <a:lstStyle/>
          <a:p>
            <a:r>
              <a:rPr lang="pl-PL" sz="4400" b="1" i="1"/>
              <a:t>Nieodpowiednie treści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6E60ED-7217-2070-AB18-85376666D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006" y="1027355"/>
            <a:ext cx="6752666" cy="548953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pl-PL" sz="2200" dirty="0">
                <a:ea typeface="+mn-lt"/>
                <a:cs typeface="+mn-lt"/>
              </a:rPr>
              <a:t>W Internecie jest wiele nieodpowiednich treści dla dzieci I młodzieży. Pornografia, nielegalne działania skutkują złym zrozumieniem drugiego człowieka oraz wzrostem przestępstw.</a:t>
            </a:r>
            <a:endParaRPr lang="pl-PL" sz="220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2200" dirty="0">
                <a:ea typeface="+mn-lt"/>
                <a:cs typeface="+mn-lt"/>
              </a:rPr>
              <a:t>Nie ma tak naprawdę programu który zablokuje nam takie treści. Najczęściej są to linki, zdjęcia, filmy które trafiły do nas przypadkowo I nie klikaliśmy w nie celowo. Wiele stron internetowych takich jak np. Youtube wysyła nam komunikat czy chcemy przejść dalej bo film ten może promować niebezpieczną działalność. W ostatnim czasie powstaje coraz więcej stron dla dzieci w których rodzic może kontrolować co oglądamy. Jednym z przykładów jest Youtube KIDS</a:t>
            </a:r>
            <a:endParaRPr lang="pl-PL" sz="2200" dirty="0"/>
          </a:p>
        </p:txBody>
      </p:sp>
      <p:pic>
        <p:nvPicPr>
          <p:cNvPr id="4" name="Obraz 4" descr="Obraz zawierający tekst, osoba, computer, mężczyzna&#10;&#10;Opis wygenerowany automatycznie">
            <a:extLst>
              <a:ext uri="{FF2B5EF4-FFF2-40B4-BE49-F238E27FC236}">
                <a16:creationId xmlns:a16="http://schemas.microsoft.com/office/drawing/2014/main" id="{F3E0ED3C-3891-9EAA-E80B-0080588A1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694" y="1646812"/>
            <a:ext cx="4457699" cy="33178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92370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CBDF25-F6C3-349C-4587-F5C19B018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76" y="-74582"/>
            <a:ext cx="10058400" cy="1371600"/>
          </a:xfrm>
        </p:spPr>
        <p:txBody>
          <a:bodyPr>
            <a:normAutofit/>
          </a:bodyPr>
          <a:lstStyle/>
          <a:p>
            <a:r>
              <a:rPr lang="pl-PL" sz="4400" b="1" i="1" dirty="0">
                <a:latin typeface="Century Gothic"/>
                <a:ea typeface="Source Sans Pro"/>
                <a:cs typeface="Calibri Light"/>
              </a:rPr>
              <a:t>Niebezpieczne osoby</a:t>
            </a:r>
            <a:endParaRPr lang="pl-PL" sz="4400" b="1" dirty="0">
              <a:latin typeface="Source Sans Pro"/>
              <a:ea typeface="Source Sans Pro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0758EA-652C-A398-0CE0-6E9506C77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976" y="971326"/>
            <a:ext cx="6026026" cy="393192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pl-PL" sz="2200" dirty="0">
                <a:latin typeface="Century Gothic"/>
                <a:ea typeface="Source Sans Pro"/>
                <a:cs typeface="Calibri" panose="020F0502020204030204"/>
              </a:rPr>
              <a:t>Internet to niebezpieczne miejsce, nie wiemy kogo poznajemy. Możemy zaprzyjaźnić się z kimś w naszym wieku albo z kimś kto jest od nas o wiele starszy I ma wobec nas złe zamiary.</a:t>
            </a:r>
          </a:p>
          <a:p>
            <a:pPr marL="0" indent="0">
              <a:buNone/>
            </a:pPr>
            <a:r>
              <a:rPr lang="pl-PL" sz="2200" dirty="0">
                <a:latin typeface="Century Gothic"/>
                <a:ea typeface="Source Sans Pro"/>
                <a:cs typeface="Calibri" panose="020F0502020204030204"/>
              </a:rPr>
              <a:t>Trzeba pamiętać ,aby nie podawać takim osobom naszego adresu, szkoły, imienia lub nazwiska. Spotkanie takiej osoby w prawdziwym życiu jest równie niebezpieczne. Trzeba pamiętać ,aby na takie spotkanie przyszedł z nami nasz opiekun lub rodzic.</a:t>
            </a:r>
            <a:r>
              <a:rPr lang="pl-PL" dirty="0">
                <a:cs typeface="Calibri" panose="020F0502020204030204"/>
              </a:rPr>
              <a:t> </a:t>
            </a:r>
          </a:p>
        </p:txBody>
      </p:sp>
      <p:pic>
        <p:nvPicPr>
          <p:cNvPr id="3" name="Obraz 4" descr="Obraz zawierający osoba, ściana, wewnątrz, mężczyzna&#10;&#10;Opis wygenerowany automatycznie">
            <a:extLst>
              <a:ext uri="{FF2B5EF4-FFF2-40B4-BE49-F238E27FC236}">
                <a16:creationId xmlns:a16="http://schemas.microsoft.com/office/drawing/2014/main" id="{6758B2EB-AFF8-81E4-DA4B-B79EC6A3C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048" y="1355443"/>
            <a:ext cx="5455023" cy="39902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39988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4CA9AB-3C67-3710-AF0E-D93976661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88" y="3859"/>
            <a:ext cx="10058400" cy="1371600"/>
          </a:xfrm>
        </p:spPr>
        <p:txBody>
          <a:bodyPr>
            <a:normAutofit/>
          </a:bodyPr>
          <a:lstStyle/>
          <a:p>
            <a:r>
              <a:rPr lang="pl-PL" sz="4400" b="1" i="1">
                <a:latin typeface="Century Gothic"/>
                <a:ea typeface="Source Sans Pro"/>
                <a:cs typeface="Calibri Light"/>
              </a:rPr>
              <a:t>Trolling</a:t>
            </a:r>
            <a:endParaRPr lang="pl-PL" sz="4400" b="1">
              <a:latin typeface="Century Gothic"/>
              <a:ea typeface="Source Sans Pro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1D8DAD-058F-4633-744B-D24E4C23B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1004944"/>
            <a:ext cx="6104467" cy="55119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2200" dirty="0">
                <a:latin typeface="Century Gothic"/>
                <a:ea typeface="Source Sans Pro"/>
                <a:cs typeface="Calibri" panose="020F0502020204030204"/>
              </a:rPr>
              <a:t>Jest to zachowanie które ma irytować innych użytkowników portalu. </a:t>
            </a:r>
          </a:p>
          <a:p>
            <a:pPr marL="0" indent="0">
              <a:buNone/>
            </a:pPr>
            <a:r>
              <a:rPr lang="pl-PL" sz="2200" dirty="0">
                <a:latin typeface="Century Gothic"/>
                <a:ea typeface="Source Sans Pro"/>
                <a:cs typeface="Calibri" panose="020F0502020204030204"/>
              </a:rPr>
              <a:t>Trolling prowokuje innych do negatywnego zareagowania na żart lub zachowanie I rozpoczęcia kłótni. Najwięcej trollów działa w grach dla dzieci. Roblox jest jedną z tych gier gdzie takiego trolla spotkamy wszędzie.</a:t>
            </a:r>
          </a:p>
          <a:p>
            <a:pPr marL="0" indent="0">
              <a:buNone/>
            </a:pPr>
            <a:r>
              <a:rPr lang="pl-PL" sz="2200" dirty="0">
                <a:latin typeface="Century Gothic"/>
                <a:ea typeface="Source Sans Pro"/>
                <a:cs typeface="Calibri" panose="020F0502020204030204"/>
              </a:rPr>
              <a:t>Aby zapobiec trollingowi  powinno się blokować oraz ignorować takie osoby. Ich celem jest zepsucie nam rozrywki, jeśli pokażemy im ,że jesteśmy zdenerowowani będą oni wiedzieć ,że ich metody działają.</a:t>
            </a:r>
          </a:p>
        </p:txBody>
      </p:sp>
      <p:pic>
        <p:nvPicPr>
          <p:cNvPr id="3" name="Obraz 4" descr="Obraz zawierający tekst, wewnątrz, osoba&#10;&#10;Opis wygenerowany automatycznie">
            <a:extLst>
              <a:ext uri="{FF2B5EF4-FFF2-40B4-BE49-F238E27FC236}">
                <a16:creationId xmlns:a16="http://schemas.microsoft.com/office/drawing/2014/main" id="{F0CAD8B6-C066-29E1-4F37-026FC3737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077" y="1217682"/>
            <a:ext cx="5298141" cy="35709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7185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4EAEA1-D764-4D08-5E6E-64CEB70F0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06" y="239182"/>
            <a:ext cx="10058400" cy="475130"/>
          </a:xfrm>
        </p:spPr>
        <p:txBody>
          <a:bodyPr>
            <a:normAutofit fontScale="90000"/>
          </a:bodyPr>
          <a:lstStyle/>
          <a:p>
            <a:r>
              <a:rPr lang="pl-PL" sz="4400" b="1" i="1" dirty="0">
                <a:latin typeface="Century Gothic"/>
                <a:cs typeface="Calibri Light"/>
              </a:rPr>
              <a:t>Bibliografia</a:t>
            </a:r>
            <a:endParaRPr lang="pl-PL" sz="4400" b="1" i="1" dirty="0">
              <a:latin typeface="Century Gothic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977D73-48B1-9C59-D4C9-C6CB52C1B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006" y="623944"/>
            <a:ext cx="11572937" cy="609465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endParaRPr lang="pl-PL" sz="1000" b="1" dirty="0">
              <a:latin typeface="Source Sans Pro"/>
              <a:ea typeface="Source Sans Pro"/>
              <a:cs typeface="Calibri" panose="020F0502020204030204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1000" dirty="0">
                <a:latin typeface="Source Sans Pro"/>
                <a:ea typeface="+mn-lt"/>
                <a:cs typeface="+mn-lt"/>
                <a:hlinkClick r:id="rId2"/>
              </a:rPr>
              <a:t>wirus.jpg (752×440) (portaltechnologiczny.pl)</a:t>
            </a:r>
            <a:endParaRPr lang="pl-PL" sz="1000" dirty="0">
              <a:latin typeface="Source Sans Pro"/>
              <a:ea typeface="Source Sans Pro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1000" dirty="0">
                <a:latin typeface="Source Sans Pro"/>
                <a:ea typeface="+mn-lt"/>
                <a:cs typeface="+mn-lt"/>
                <a:hlinkClick r:id="rId3"/>
              </a:rPr>
              <a:t>galbig3 (750×348) (tuwodzislaw.pl)</a:t>
            </a:r>
            <a:endParaRPr lang="pl-PL" sz="1000" dirty="0">
              <a:latin typeface="Source Sans Pro"/>
              <a:ea typeface="Source Sans Pro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1000" dirty="0">
                <a:latin typeface="Source Sans Pro"/>
                <a:ea typeface="+mn-lt"/>
                <a:cs typeface="+mn-lt"/>
                <a:hlinkClick r:id="rId4"/>
              </a:rPr>
              <a:t>bithumb-hacker.jpg (1000×563) (themerkle.com)</a:t>
            </a:r>
            <a:endParaRPr lang="pl-PL" sz="1000" dirty="0">
              <a:latin typeface="Source Sans Pro"/>
              <a:ea typeface="Source Sans Pro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1000" dirty="0">
                <a:latin typeface="Source Sans Pro"/>
                <a:ea typeface="+mn-lt"/>
                <a:cs typeface="+mn-lt"/>
                <a:hlinkClick r:id="rId5"/>
              </a:rPr>
              <a:t>c6b1078d264c829f4943b82c71b05c227598c2bb-16x9-x0y0w1280h720.jpg (668×376) (perthnow.com.au)</a:t>
            </a:r>
            <a:endParaRPr lang="pl-PL" sz="1000" dirty="0">
              <a:latin typeface="Source Sans Pro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1000" dirty="0">
                <a:ea typeface="+mn-lt"/>
                <a:cs typeface="+mn-lt"/>
                <a:hlinkClick r:id="rId6"/>
              </a:rPr>
              <a:t>6FmZQA.jpg (1220×738) (lepszypoznan.pl)</a:t>
            </a:r>
            <a:endParaRPr lang="pl-PL" sz="1000" dirty="0"/>
          </a:p>
          <a:p>
            <a:pPr marL="0" indent="0">
              <a:lnSpc>
                <a:spcPct val="90000"/>
              </a:lnSpc>
              <a:buNone/>
            </a:pPr>
            <a:r>
              <a:rPr lang="pl-PL" sz="1000" dirty="0">
                <a:latin typeface="Source Sans Pro"/>
                <a:cs typeface="Calibri" panose="020F0502020204030204"/>
                <a:hlinkClick r:id="rId7"/>
              </a:rPr>
              <a:t>https://geex.x-kom.pl/lifestyle/10-zasad-bezpiecznego-korzystania-z-sieci/</a:t>
            </a:r>
            <a:endParaRPr lang="pl-PL" sz="1000" dirty="0">
              <a:latin typeface="Source Sans Pro"/>
              <a:ea typeface="Source Sans Pro"/>
              <a:cs typeface="Calibri" panose="020F0502020204030204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1000" dirty="0">
                <a:latin typeface="Source Sans Pro"/>
                <a:cs typeface="Calibri" panose="020F0502020204030204"/>
                <a:hlinkClick r:id="rId8"/>
              </a:rPr>
              <a:t>https://bimkal.pl/kalendarz/dzien-bezpiecznego-internetu</a:t>
            </a:r>
            <a:endParaRPr lang="pl-PL" sz="1000" dirty="0">
              <a:latin typeface="Source Sans Pro"/>
              <a:ea typeface="Source Sans Pro"/>
              <a:cs typeface="Calibri" panose="020F0502020204030204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1000" dirty="0">
                <a:latin typeface="Source Sans Pro"/>
                <a:cs typeface="Calibri"/>
                <a:hlinkClick r:id="rId9"/>
              </a:rPr>
              <a:t>https://cezstalowawola.pl/index.php/14-aktualnosci/1092-dzien-bezpiecznego-internetu-2023</a:t>
            </a:r>
            <a:endParaRPr lang="pl-PL" sz="1000" dirty="0">
              <a:latin typeface="Source Sans Pro"/>
              <a:ea typeface="Source Sans Pro"/>
              <a:cs typeface="Calibri" panose="020F0502020204030204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1000" dirty="0">
                <a:latin typeface="Source Sans Pro"/>
                <a:ea typeface="+mn-lt"/>
                <a:cs typeface="+mn-lt"/>
                <a:hlinkClick r:id="rId10"/>
              </a:rPr>
              <a:t>Jak Zapobiec Spamowi Na Poczcie? (pliki.wiki)</a:t>
            </a:r>
            <a:endParaRPr lang="pl-PL" sz="1000" dirty="0">
              <a:latin typeface="Source Sans Pro"/>
              <a:ea typeface="Source Sans Pro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1000" dirty="0">
                <a:latin typeface="Source Sans Pro"/>
                <a:ea typeface="+mn-lt"/>
                <a:cs typeface="+mn-lt"/>
                <a:hlinkClick r:id="rId11"/>
              </a:rPr>
              <a:t>404 Not Found (wanamlite.com)</a:t>
            </a:r>
            <a:endParaRPr lang="pl-PL" sz="1000" dirty="0">
              <a:latin typeface="Source Sans Pro"/>
              <a:ea typeface="Source Sans Pro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1000" dirty="0">
                <a:latin typeface="Source Sans Pro"/>
                <a:ea typeface="+mn-lt"/>
                <a:cs typeface="+mn-lt"/>
                <a:hlinkClick r:id="rId12"/>
              </a:rPr>
              <a:t>Jak skutecznie obronić się przed hakerami - PC World - Testy i Ceny sprzętu PC, RTV, Foto, Porady IT, Download, Aktualności</a:t>
            </a:r>
            <a:endParaRPr lang="pl-PL" sz="1000" dirty="0">
              <a:latin typeface="Source Sans Pro"/>
              <a:ea typeface="Source Sans Pro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1000" dirty="0">
                <a:ea typeface="+mn-lt"/>
                <a:cs typeface="+mn-lt"/>
                <a:hlinkClick r:id="rId13"/>
              </a:rPr>
              <a:t>OIP.6Z_NGkEAW5e6_7d_6Q4hzAHaD4 (474×248) (bing.com)</a:t>
            </a:r>
            <a:endParaRPr lang="pl-PL" sz="1000" dirty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1000" dirty="0">
                <a:ea typeface="+mn-lt"/>
                <a:cs typeface="+mn-lt"/>
                <a:hlinkClick r:id="rId14"/>
              </a:rPr>
              <a:t>R.54ada5e92919512711f359b545c6ac10 (2353×1256) (bing.com)</a:t>
            </a:r>
            <a:endParaRPr lang="pl-PL" sz="1000"/>
          </a:p>
          <a:p>
            <a:pPr marL="0" indent="0">
              <a:buNone/>
            </a:pPr>
            <a:r>
              <a:rPr lang="pl-PL" sz="1000" dirty="0">
                <a:ea typeface="+mn-lt"/>
                <a:cs typeface="+mn-lt"/>
                <a:hlinkClick r:id="rId15"/>
              </a:rPr>
              <a:t>teen_depression.jpg (618×410) (nypost.com)</a:t>
            </a:r>
            <a:endParaRPr lang="pl-PL" sz="100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000" dirty="0">
                <a:ea typeface="+mn-lt"/>
                <a:cs typeface="+mn-lt"/>
                <a:hlinkClick r:id="rId16"/>
              </a:rPr>
              <a:t>OKyk9kqTURBXy8yOTM1OTNkYmI3NzU2NDVmYmI4YTU4NWQ0NzkwNDI2OS5qcGVnkpUDABXNA-jNAjOTBc0DAs0BkIGhMAE (770×400) (ocdn.eu)</a:t>
            </a:r>
            <a:endParaRPr lang="pl-PL" sz="100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000" dirty="0">
                <a:ea typeface="+mn-lt"/>
                <a:cs typeface="+mn-lt"/>
                <a:hlinkClick r:id="rId17"/>
              </a:rPr>
              <a:t>v5QktkqTURBXy85OGExMGI2ODcwZTlmZjMxMGU5MWFhOThlZTExZWQyOS5qcGVnk5UDAATNA-fNAjGTBc0DFM0BvJUH2TIvcHVsc2Ntcy9NREFfLzE0MGIxY2ZlN2YwYWM1MmVkYzAxMGQ3MDk3OGU4NGJlLnBuZwDCAA (788×444) (ocdn.eu)</a:t>
            </a:r>
            <a:endParaRPr lang="pl-PL" sz="100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000" dirty="0">
                <a:ea typeface="+mn-lt"/>
                <a:cs typeface="+mn-lt"/>
                <a:hlinkClick r:id="rId18"/>
              </a:rPr>
              <a:t>OIP.yTRF4gTBxLsNOXMvGsyikgHaE6 (474×314) (bing.com)</a:t>
            </a:r>
            <a:endParaRPr lang="pl-PL" sz="100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000" dirty="0">
                <a:solidFill>
                  <a:srgbClr val="FFFFFF"/>
                </a:solidFill>
                <a:ea typeface="+mn-lt"/>
                <a:cs typeface="+mn-lt"/>
                <a:hlinkClick r:id="rId19"/>
              </a:rPr>
              <a:t>Co to jest VPN i jak działa? Jakie korzyści zapewnia VPN? | ExpressVPN</a:t>
            </a:r>
            <a:endParaRPr lang="pl-PL" sz="100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000" dirty="0">
                <a:solidFill>
                  <a:srgbClr val="FFFFFF"/>
                </a:solidFill>
                <a:ea typeface="+mn-lt"/>
                <a:cs typeface="+mn-lt"/>
                <a:hlinkClick r:id="rId20"/>
              </a:rPr>
              <a:t>Anonimowość w sieci - 10 najważniejszych zasad anonimowości w internecie (komputerswiat.pl)</a:t>
            </a:r>
            <a:endParaRPr lang="pl-PL" sz="100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000" dirty="0">
                <a:ea typeface="+mn-lt"/>
                <a:cs typeface="+mn-lt"/>
                <a:hlinkClick r:id="rId21"/>
              </a:rPr>
              <a:t>Hejt - czym jest, przyczyny, konsekwencje, jak z nim walczyć | WP abcZdrowie</a:t>
            </a:r>
            <a:endParaRPr lang="pl-PL" sz="100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000" dirty="0">
                <a:ea typeface="+mn-lt"/>
                <a:cs typeface="+mn-lt"/>
                <a:hlinkClick r:id="rId22"/>
              </a:rPr>
              <a:t>Uzależnienie od internetu | Objawy i leczenie siecioholizmu (medicover.pl)</a:t>
            </a:r>
            <a:endParaRPr lang="pl-PL" sz="100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000" dirty="0">
                <a:ea typeface="+mn-lt"/>
                <a:cs typeface="+mn-lt"/>
                <a:hlinkClick r:id="rId23"/>
              </a:rPr>
              <a:t>Niebieski wieloryb – Wikipedia, wolna encyklopedia</a:t>
            </a:r>
            <a:endParaRPr lang="pl-PL" sz="100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000" dirty="0">
                <a:ea typeface="+mn-lt"/>
                <a:cs typeface="+mn-lt"/>
                <a:hlinkClick r:id="rId24"/>
              </a:rPr>
              <a:t>Stalking - co to jest stalking, aspekty prawne nękania, jak się bronić przed prześladowcą? | WP abcZdrowie</a:t>
            </a:r>
            <a:endParaRPr lang="pl-PL" sz="100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000" dirty="0">
                <a:ea typeface="+mn-lt"/>
                <a:cs typeface="+mn-lt"/>
                <a:hlinkClick r:id="rId25"/>
              </a:rPr>
              <a:t>Trolling - co to jest? Jak radzić sobie z trollem internetowym? - NANO (komputronik.pl)</a:t>
            </a:r>
            <a:endParaRPr lang="pl-PL" sz="1000"/>
          </a:p>
          <a:p>
            <a:pPr marL="0" indent="0">
              <a:lnSpc>
                <a:spcPct val="90000"/>
              </a:lnSpc>
              <a:buNone/>
            </a:pPr>
            <a:endParaRPr lang="pl-PL" sz="900" dirty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pl-PL" sz="900" dirty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pl-PL" sz="900" dirty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pl-PL" sz="900" dirty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pl-PL" sz="900" dirty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pl-PL" sz="900" dirty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pl-PL" sz="100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pl-PL" sz="10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0099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5E6435-A328-B328-6091-E7469DA00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47" y="-52171"/>
            <a:ext cx="10058400" cy="1371600"/>
          </a:xfrm>
        </p:spPr>
        <p:txBody>
          <a:bodyPr/>
          <a:lstStyle/>
          <a:p>
            <a:r>
              <a:rPr lang="pl-PL" sz="4400" b="1" i="1">
                <a:latin typeface="Century Gothic"/>
                <a:ea typeface="Source Sans Pro"/>
                <a:cs typeface="Calibri Light"/>
              </a:rPr>
              <a:t>Niebezpieczeństwo w Internecie</a:t>
            </a:r>
            <a:endParaRPr lang="pl-PL" sz="4400" b="1" i="1" dirty="0" err="1">
              <a:latin typeface="Century Gothic"/>
              <a:ea typeface="Source Sans Pro"/>
            </a:endParaRPr>
          </a:p>
        </p:txBody>
      </p:sp>
      <p:pic>
        <p:nvPicPr>
          <p:cNvPr id="4" name="Obraz 4" descr="Obraz zawierający osoba, niebo&#10;&#10;Opis wygenerowany automatycznie">
            <a:extLst>
              <a:ext uri="{FF2B5EF4-FFF2-40B4-BE49-F238E27FC236}">
                <a16:creationId xmlns:a16="http://schemas.microsoft.com/office/drawing/2014/main" id="{3E3353FF-6B1C-FCED-0369-06201B0E9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1779" y="1556684"/>
            <a:ext cx="5507788" cy="41445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EDF9126-5B24-E403-B5B3-708E2DE5DD55}"/>
              </a:ext>
            </a:extLst>
          </p:cNvPr>
          <p:cNvSpPr txBox="1"/>
          <p:nvPr/>
        </p:nvSpPr>
        <p:spPr>
          <a:xfrm>
            <a:off x="207307" y="1112184"/>
            <a:ext cx="5925669" cy="5509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200" i="1" dirty="0"/>
              <a:t>Internet jest niebezpieczny, nawet świetny antywirus nie zapewni nam bezpieczeństwa na 100%. Dlatego trzeba mieć świadomość jakie zagrożenia na nas czekają.</a:t>
            </a:r>
          </a:p>
          <a:p>
            <a:r>
              <a:rPr lang="pl-PL" sz="2200" i="1" dirty="0"/>
              <a:t>Niebezpieczeństwa w Internecie:</a:t>
            </a:r>
          </a:p>
          <a:p>
            <a:r>
              <a:rPr lang="pl-PL" sz="2200" i="1" dirty="0"/>
              <a:t>1)Wirusy</a:t>
            </a:r>
          </a:p>
          <a:p>
            <a:r>
              <a:rPr lang="pl-PL" sz="2200" i="1" dirty="0"/>
              <a:t>2)Spam</a:t>
            </a:r>
          </a:p>
          <a:p>
            <a:r>
              <a:rPr lang="pl-PL" sz="2200" i="1" dirty="0"/>
              <a:t>3)Hakerzy</a:t>
            </a:r>
          </a:p>
          <a:p>
            <a:r>
              <a:rPr lang="pl-PL" sz="2200" i="1" dirty="0"/>
              <a:t>4)Hejt</a:t>
            </a:r>
          </a:p>
          <a:p>
            <a:r>
              <a:rPr lang="pl-PL" sz="2200" i="1" dirty="0"/>
              <a:t>5)Stalking</a:t>
            </a:r>
          </a:p>
          <a:p>
            <a:r>
              <a:rPr lang="pl-PL" sz="2200" i="1" dirty="0"/>
              <a:t>6)Nieodpowiednie treści</a:t>
            </a:r>
          </a:p>
          <a:p>
            <a:r>
              <a:rPr lang="pl-PL" sz="2200" i="1" dirty="0"/>
              <a:t>7)Trolling</a:t>
            </a:r>
          </a:p>
          <a:p>
            <a:r>
              <a:rPr lang="pl-PL" sz="2200" i="1" dirty="0"/>
              <a:t>8)Niebezpieczni użytkownicy</a:t>
            </a:r>
          </a:p>
          <a:p>
            <a:r>
              <a:rPr lang="pl-PL" sz="2200" i="1" dirty="0"/>
              <a:t>9)Różne aplikacje</a:t>
            </a:r>
          </a:p>
          <a:p>
            <a:r>
              <a:rPr lang="pl-PL" sz="2200" i="1" dirty="0"/>
              <a:t>10)Uzależnienie</a:t>
            </a:r>
          </a:p>
        </p:txBody>
      </p:sp>
    </p:spTree>
    <p:extLst>
      <p:ext uri="{BB962C8B-B14F-4D97-AF65-F5344CB8AC3E}">
        <p14:creationId xmlns:p14="http://schemas.microsoft.com/office/powerpoint/2010/main" val="1677545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0C3E8C-BE0B-4935-6682-BEE6BDFF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418" y="37476"/>
            <a:ext cx="10058400" cy="1371600"/>
          </a:xfrm>
        </p:spPr>
        <p:txBody>
          <a:bodyPr>
            <a:normAutofit/>
          </a:bodyPr>
          <a:lstStyle/>
          <a:p>
            <a:r>
              <a:rPr lang="pl-PL" sz="4400" b="1" i="1" dirty="0">
                <a:latin typeface="Century Gothic"/>
                <a:ea typeface="Source Sans Pro"/>
                <a:cs typeface="Calibri Light"/>
              </a:rPr>
              <a:t>Co to DBI?</a:t>
            </a:r>
            <a:endParaRPr lang="pl-PL" sz="4400" i="1" dirty="0">
              <a:latin typeface="Century Gothic"/>
              <a:ea typeface="Source Sans Pro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4CCC98-6FB7-F7BB-6AC2-E96BF6DCF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594" y="1105796"/>
            <a:ext cx="5140762" cy="3931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200" i="1" dirty="0">
                <a:latin typeface="Century Gothic"/>
                <a:ea typeface="Source Sans Pro"/>
                <a:cs typeface="Calibri" panose="020F0502020204030204"/>
              </a:rPr>
              <a:t>Dzień Bezpiecznego Internet(DBI) został ustalony 2004roku przez komisje europejską. Celem DBI jest promowanie bezpiecznego korzystania z sieci przez dzieci, młodzież i nie tylko!</a:t>
            </a:r>
          </a:p>
          <a:p>
            <a:pPr marL="0" indent="0">
              <a:buNone/>
            </a:pPr>
            <a:r>
              <a:rPr lang="pl-PL" sz="2200" i="1" dirty="0">
                <a:latin typeface="Century Gothic"/>
                <a:ea typeface="Source Sans Pro"/>
                <a:cs typeface="Calibri" panose="020F0502020204030204"/>
              </a:rPr>
              <a:t>W Polsce zaczęto go obchodzić w 2005r, w pierwszy wtorek lutego. DBI w 2023 przypada siódmego lutego.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1B8190CE-93DB-8B32-DBD8-9D6532305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578" y="1369431"/>
            <a:ext cx="5824817" cy="392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82436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7FC233-9CF2-45D5-023E-7954A1A48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82" y="3859"/>
            <a:ext cx="10058400" cy="1371600"/>
          </a:xfrm>
        </p:spPr>
        <p:txBody>
          <a:bodyPr>
            <a:normAutofit/>
          </a:bodyPr>
          <a:lstStyle/>
          <a:p>
            <a:r>
              <a:rPr lang="pl-PL" sz="4400" b="1" i="1"/>
              <a:t>Wirusy i Spam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C116D8-E567-159B-03C5-94BF368F7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182" y="1150620"/>
            <a:ext cx="6203578" cy="53774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200" dirty="0">
                <a:latin typeface="Century Gothic"/>
                <a:ea typeface="Source Sans Pro"/>
              </a:rPr>
              <a:t>Internet jest bardzo niebezpieczny. Klikając na niewłaściwy link lub mail możemy pobrać wirusa lub doprowadzić  nasz komputerze do spamu. Dlatego ważne jest ,aby przestrzegać tych zasad:</a:t>
            </a:r>
            <a:endParaRPr lang="pl-PL" sz="2200">
              <a:latin typeface="Century Gothic"/>
              <a:ea typeface="Source Sans Pro"/>
            </a:endParaRPr>
          </a:p>
          <a:p>
            <a:pPr marL="0" indent="0">
              <a:buNone/>
            </a:pPr>
            <a:r>
              <a:rPr lang="pl-PL" sz="2200" dirty="0">
                <a:latin typeface="Century Gothic"/>
                <a:ea typeface="Source Sans Pro"/>
              </a:rPr>
              <a:t>1)Zainstaluj antywirusa</a:t>
            </a:r>
            <a:endParaRPr lang="pl-PL" sz="2200">
              <a:latin typeface="Century Gothic"/>
              <a:ea typeface="Source Sans Pro"/>
            </a:endParaRPr>
          </a:p>
          <a:p>
            <a:pPr marL="0" indent="0">
              <a:buNone/>
            </a:pPr>
            <a:r>
              <a:rPr lang="pl-PL" sz="2200" dirty="0">
                <a:latin typeface="Century Gothic"/>
                <a:ea typeface="Source Sans Pro"/>
              </a:rPr>
              <a:t>2)Aktualizuj oprogramowanie komputera</a:t>
            </a:r>
            <a:endParaRPr lang="pl-PL" sz="2200">
              <a:latin typeface="Century Gothic"/>
              <a:ea typeface="Source Sans Pro"/>
            </a:endParaRPr>
          </a:p>
          <a:p>
            <a:pPr marL="0" indent="0">
              <a:buNone/>
            </a:pPr>
            <a:r>
              <a:rPr lang="pl-PL" sz="2200" dirty="0">
                <a:latin typeface="Century Gothic"/>
                <a:ea typeface="Source Sans Pro"/>
              </a:rPr>
              <a:t>3)Nie klikaj podejrzanych linków/wiadomości</a:t>
            </a:r>
            <a:endParaRPr lang="pl-PL" sz="2200">
              <a:latin typeface="Century Gothic"/>
              <a:ea typeface="Source Sans Pro"/>
            </a:endParaRPr>
          </a:p>
          <a:p>
            <a:pPr marL="0" indent="0">
              <a:buNone/>
            </a:pPr>
            <a:r>
              <a:rPr lang="pl-PL" sz="2200" dirty="0">
                <a:latin typeface="Century Gothic"/>
                <a:ea typeface="Source Sans Pro"/>
              </a:rPr>
              <a:t>4)Ustaw filtr antyspamowy</a:t>
            </a:r>
            <a:endParaRPr lang="pl-PL" sz="2200">
              <a:latin typeface="Century Gothic"/>
              <a:ea typeface="Source Sans Pro"/>
            </a:endParaRPr>
          </a:p>
          <a:p>
            <a:pPr marL="0" indent="0">
              <a:buNone/>
            </a:pPr>
            <a:r>
              <a:rPr lang="pl-PL" sz="2200" dirty="0">
                <a:latin typeface="Century Gothic"/>
                <a:ea typeface="Source Sans Pro"/>
              </a:rPr>
              <a:t>5)Blokuj oszustów/osoby z tobą niezwiązane</a:t>
            </a:r>
          </a:p>
        </p:txBody>
      </p:sp>
      <p:pic>
        <p:nvPicPr>
          <p:cNvPr id="4" name="Obraz 4" descr="Obraz zawierający tekst, noc&#10;&#10;Opis wygenerowany automatycznie">
            <a:extLst>
              <a:ext uri="{FF2B5EF4-FFF2-40B4-BE49-F238E27FC236}">
                <a16:creationId xmlns:a16="http://schemas.microsoft.com/office/drawing/2014/main" id="{2E159326-586D-C246-3385-4598D5040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989" y="1584320"/>
            <a:ext cx="5096435" cy="36893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48399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B626EB-2084-E6C6-E673-C5C3521B2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76" y="3859"/>
            <a:ext cx="10058400" cy="1371600"/>
          </a:xfrm>
        </p:spPr>
        <p:txBody>
          <a:bodyPr>
            <a:normAutofit/>
          </a:bodyPr>
          <a:lstStyle/>
          <a:p>
            <a:r>
              <a:rPr lang="pl-PL" sz="4400" b="1" i="1" dirty="0">
                <a:latin typeface="Century Gothic"/>
                <a:ea typeface="+mn-lt"/>
                <a:cs typeface="Calibri Light"/>
              </a:rPr>
              <a:t>Hakerzy</a:t>
            </a:r>
            <a:endParaRPr lang="pl-PL" sz="4400" b="1" i="1" dirty="0">
              <a:latin typeface="Century Gothic"/>
              <a:ea typeface="+mn-l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B0EE56-B315-AAE9-2BD8-C81C4E92D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976" y="1161826"/>
            <a:ext cx="5308850" cy="3931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200" dirty="0">
                <a:latin typeface="Century Gothic"/>
                <a:ea typeface="+mn-lt"/>
                <a:cs typeface="Calibri" panose="020F0502020204030204"/>
              </a:rPr>
              <a:t>Jednym z niebezpieczeństw w sieci są hakerzy. To osoby o dużej wiedzy informatycznej które umieją zdobyć nasz numer karty kredytowej czy adres IP. Jeśli nie chcemy aby haker wykradł nam poufne informacje trzeba mieć silne hasło najlepiej takie z numerami I różnymi znaczkami. Pamiętajmy  aby hasło się nie powtarzało na każdym serwisie społecznościowym.</a:t>
            </a:r>
          </a:p>
        </p:txBody>
      </p:sp>
      <p:pic>
        <p:nvPicPr>
          <p:cNvPr id="3" name="Obraz 4" descr="Obraz zawierający osoba, wewnątrz&#10;&#10;Opis wygenerowany automatycznie">
            <a:extLst>
              <a:ext uri="{FF2B5EF4-FFF2-40B4-BE49-F238E27FC236}">
                <a16:creationId xmlns:a16="http://schemas.microsoft.com/office/drawing/2014/main" id="{93DFEC5C-B8E2-E60E-6FE0-F7D15D4D9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430" y="1379319"/>
            <a:ext cx="5779992" cy="3886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1992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AF6C5B-036B-7F93-830F-AF244ABE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35" y="-63377"/>
            <a:ext cx="10058400" cy="1371600"/>
          </a:xfrm>
        </p:spPr>
        <p:txBody>
          <a:bodyPr>
            <a:normAutofit/>
          </a:bodyPr>
          <a:lstStyle/>
          <a:p>
            <a:r>
              <a:rPr lang="pl-PL" sz="4400" b="1" i="1" dirty="0">
                <a:latin typeface="Century Gothic"/>
                <a:cs typeface="Calibri Light"/>
              </a:rPr>
              <a:t>Anonimowość w sieci</a:t>
            </a:r>
            <a:endParaRPr lang="pl-PL" sz="4400" i="1" dirty="0">
              <a:latin typeface="Source Sans Pro"/>
              <a:ea typeface="Source Sans Pro"/>
            </a:endParaRPr>
          </a:p>
        </p:txBody>
      </p:sp>
      <p:sp>
        <p:nvSpPr>
          <p:cNvPr id="43" name="Content Placeholder 7">
            <a:extLst>
              <a:ext uri="{FF2B5EF4-FFF2-40B4-BE49-F238E27FC236}">
                <a16:creationId xmlns:a16="http://schemas.microsoft.com/office/drawing/2014/main" id="{A163029A-EDDF-D296-6771-C69881E46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182" y="1038562"/>
            <a:ext cx="6250144" cy="39319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2200" dirty="0">
                <a:latin typeface="Century Gothic"/>
                <a:cs typeface="Calibri" panose="020F0502020204030204"/>
              </a:rPr>
              <a:t>Nie trzeba się postarać ,aby być anonimowym. Jedyne czego potrzebujemy to VPN I przeglądarki Tor. VPN to sieć prywatna, chroni nas ona przed cenzurą szpiegami I ingerencją innych osób.</a:t>
            </a:r>
            <a:endParaRPr lang="pl-PL" sz="2200" dirty="0">
              <a:latin typeface="Century Gothic"/>
              <a:ea typeface="Source Sans Pro"/>
              <a:cs typeface="Calibri" panose="020F0502020204030204"/>
            </a:endParaRPr>
          </a:p>
          <a:p>
            <a:pPr marL="0" indent="0">
              <a:buNone/>
            </a:pPr>
            <a:r>
              <a:rPr lang="pl-PL" sz="2200" dirty="0">
                <a:latin typeface="Century Gothic"/>
                <a:cs typeface="Calibri" panose="020F0502020204030204"/>
              </a:rPr>
              <a:t> Tor to przeglądarka stworzona przez użytkowników którzy chcieli być anonimowi. Trzeba pamiętać ,że w przeglądarce nie możemy podać naszych danych osobowych albo zalogować się na nasze konto na np. Facebooku. </a:t>
            </a:r>
            <a:endParaRPr lang="pl-PL" sz="2200">
              <a:latin typeface="Century Gothic"/>
              <a:ea typeface="Source Sans Pro"/>
              <a:cs typeface="Calibri" panose="020F0502020204030204"/>
            </a:endParaRPr>
          </a:p>
          <a:p>
            <a:pPr marL="0" indent="0">
              <a:buNone/>
            </a:pPr>
            <a:r>
              <a:rPr lang="pl-PL" sz="2200" dirty="0">
                <a:latin typeface="Century Gothic"/>
                <a:cs typeface="Calibri" panose="020F0502020204030204"/>
              </a:rPr>
              <a:t>Hakerom lub oszustom łatwo być anonimowym I nie zostać złapanym dlatego nie można otwierać podejrzanych wiadomości lub pobierać podejrzane pliki.</a:t>
            </a:r>
            <a:endParaRPr lang="pl-PL" sz="2200" dirty="0">
              <a:latin typeface="Century Gothic"/>
              <a:ea typeface="Source Sans Pro"/>
              <a:cs typeface="Calibri" panose="020F0502020204030204"/>
            </a:endParaRPr>
          </a:p>
          <a:p>
            <a:pPr marL="0" indent="0">
              <a:buNone/>
            </a:pPr>
            <a:endParaRPr lang="en-US">
              <a:latin typeface="Source Sans Pro"/>
              <a:cs typeface="Calibri" panose="020F0502020204030204"/>
            </a:endParaRPr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id="{53B33228-918E-A52B-594E-C718C8F4E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547" y="1491550"/>
            <a:ext cx="5029201" cy="35275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3409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ED322C-0FCA-7CE2-0585-5540DF5C1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359" y="-96994"/>
            <a:ext cx="10058400" cy="1371600"/>
          </a:xfrm>
        </p:spPr>
        <p:txBody>
          <a:bodyPr>
            <a:normAutofit/>
          </a:bodyPr>
          <a:lstStyle/>
          <a:p>
            <a:r>
              <a:rPr lang="pl-PL" sz="4400" b="1" i="1"/>
              <a:t>Hejt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2E4568-60FD-C4F2-3641-E8EC561A5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085" y="1717429"/>
            <a:ext cx="6793055" cy="28871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pl-PL" sz="2100" dirty="0">
              <a:ea typeface="+mn-lt"/>
              <a:cs typeface="+mn-lt"/>
            </a:endParaRPr>
          </a:p>
          <a:p>
            <a:pPr marL="0" indent="0">
              <a:buClr>
                <a:srgbClr val="262626"/>
              </a:buClr>
              <a:buNone/>
            </a:pPr>
            <a:r>
              <a:rPr lang="pl-PL" sz="2100" dirty="0">
                <a:ea typeface="+mn-lt"/>
                <a:cs typeface="+mn-lt"/>
              </a:rPr>
              <a:t>Hejt jest ważnym tematem. Może on doprowadzić do depresji lub innych chorób psychicznych takich jak anoreksja lub nerwica. </a:t>
            </a:r>
          </a:p>
          <a:p>
            <a:pPr marL="0" indent="0">
              <a:buNone/>
            </a:pPr>
            <a:r>
              <a:rPr lang="pl-PL" sz="2100" dirty="0">
                <a:ea typeface="+mn-lt"/>
                <a:cs typeface="+mn-lt"/>
              </a:rPr>
              <a:t>Hejtowanie może się skończyć nawet próbą samobójczą.</a:t>
            </a:r>
            <a:endParaRPr lang="pl-PL" sz="2100" dirty="0"/>
          </a:p>
        </p:txBody>
      </p:sp>
      <p:pic>
        <p:nvPicPr>
          <p:cNvPr id="4" name="Obraz 4" descr="Obraz zawierający ściana, osoba, wewnątrz, ciemny&#10;&#10;Opis wygenerowany automatycznie">
            <a:extLst>
              <a:ext uri="{FF2B5EF4-FFF2-40B4-BE49-F238E27FC236}">
                <a16:creationId xmlns:a16="http://schemas.microsoft.com/office/drawing/2014/main" id="{1F80B38F-D61A-46FE-B30C-86CB9D731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162" y="1601427"/>
            <a:ext cx="4715435" cy="33575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09EE4DB-B710-21F6-5530-56F677218F4C}"/>
              </a:ext>
            </a:extLst>
          </p:cNvPr>
          <p:cNvSpPr txBox="1"/>
          <p:nvPr/>
        </p:nvSpPr>
        <p:spPr>
          <a:xfrm>
            <a:off x="239232" y="3898604"/>
            <a:ext cx="6916477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100" dirty="0"/>
              <a:t>Walka z hejtem jest trudna, nawet jeśli zablokujemy taką osobę takie komentarze nie znikną, dalej będą w naszej głowie obniżając naszą samoocenę.</a:t>
            </a:r>
            <a:endParaRPr lang="pl-PL" dirty="0"/>
          </a:p>
          <a:p>
            <a:r>
              <a:rPr lang="pl-PL" sz="2100" dirty="0"/>
              <a:t>Takie zachowanie nie jest  bezkarne I może skończyć się więzieniem lub karą </a:t>
            </a:r>
            <a:endParaRPr lang="pl-PL"/>
          </a:p>
          <a:p>
            <a:r>
              <a:rPr lang="pl-PL" sz="2100" dirty="0"/>
              <a:t>grzywny.</a:t>
            </a:r>
            <a:endParaRPr lang="pl-PL" sz="2100" dirty="0">
              <a:ea typeface="+mn-lt"/>
              <a:cs typeface="+mn-lt"/>
            </a:endParaRPr>
          </a:p>
          <a:p>
            <a:pPr algn="l"/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3E599A6-FF8F-3382-E842-51D82F00AA85}"/>
              </a:ext>
            </a:extLst>
          </p:cNvPr>
          <p:cNvSpPr txBox="1"/>
          <p:nvPr/>
        </p:nvSpPr>
        <p:spPr>
          <a:xfrm>
            <a:off x="230371" y="824022"/>
            <a:ext cx="6969641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100" dirty="0"/>
              <a:t>Hejt to negatywne komentarze lub posty. </a:t>
            </a:r>
            <a:endParaRPr lang="pl-PL" dirty="0"/>
          </a:p>
          <a:p>
            <a:r>
              <a:rPr lang="pl-PL" sz="2100" dirty="0"/>
              <a:t>W Internecie hejtuje się bo jesteśmy tam anonimowi, hejter nie podszedłby do nas I powiedział nam tych wiadomości  wprost.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8343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BE83CE-9BA7-1BB8-D623-B09532DF4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359" y="3859"/>
            <a:ext cx="10058400" cy="1371600"/>
          </a:xfrm>
        </p:spPr>
        <p:txBody>
          <a:bodyPr>
            <a:normAutofit/>
          </a:bodyPr>
          <a:lstStyle/>
          <a:p>
            <a:r>
              <a:rPr lang="pl-PL" sz="4400" b="1" i="1"/>
              <a:t>Uzależnienie od Internetu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9E4148-D577-856B-6B46-A078C5697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1004943"/>
            <a:ext cx="6618195" cy="55679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200" dirty="0">
                <a:ea typeface="+mn-lt"/>
                <a:cs typeface="+mn-lt"/>
              </a:rPr>
              <a:t>Uzależnienie od Internetu staje się coraz większym problemem. Osoba która ma takie uzależnienie nie wyobraża sobie świata bez Internetu i go nadużywa. Skutki tej ,,choroby'' to:</a:t>
            </a:r>
            <a:endParaRPr lang="en-US" sz="2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2200" b="1" dirty="0">
                <a:ea typeface="+mn-lt"/>
                <a:cs typeface="+mn-lt"/>
              </a:rPr>
              <a:t>1)</a:t>
            </a:r>
            <a:r>
              <a:rPr lang="pl-PL" sz="2200" dirty="0">
                <a:ea typeface="+mn-lt"/>
                <a:cs typeface="+mn-lt"/>
              </a:rPr>
              <a:t>Izolowanie się od rówieśników/rodziny</a:t>
            </a:r>
            <a:endParaRPr lang="en-US" sz="2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2200" b="1" dirty="0">
                <a:ea typeface="+mn-lt"/>
                <a:cs typeface="+mn-lt"/>
              </a:rPr>
              <a:t>2)</a:t>
            </a:r>
            <a:r>
              <a:rPr lang="pl-PL" sz="2200" dirty="0">
                <a:ea typeface="+mn-lt"/>
                <a:cs typeface="+mn-lt"/>
              </a:rPr>
              <a:t>poświęcanie czasu tylko internetowi przez co nie mamy czasu na rozwój zainteresowań</a:t>
            </a:r>
            <a:endParaRPr lang="en-US" sz="2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2200" b="1" dirty="0">
                <a:ea typeface="+mn-lt"/>
                <a:cs typeface="+mn-lt"/>
              </a:rPr>
              <a:t>3)</a:t>
            </a:r>
            <a:r>
              <a:rPr lang="pl-PL" sz="2200" dirty="0">
                <a:ea typeface="+mn-lt"/>
                <a:cs typeface="+mn-lt"/>
              </a:rPr>
              <a:t>zaniedbywanie naszych obowiązków</a:t>
            </a:r>
            <a:endParaRPr lang="en-US" sz="2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2200" b="1" dirty="0">
                <a:ea typeface="+mn-lt"/>
                <a:cs typeface="+mn-lt"/>
              </a:rPr>
              <a:t>4)</a:t>
            </a:r>
            <a:r>
              <a:rPr lang="pl-PL" sz="2200" dirty="0">
                <a:ea typeface="+mn-lt"/>
                <a:cs typeface="+mn-lt"/>
              </a:rPr>
              <a:t> częste kłótnie między osobą uzależnioną a jej rodziną</a:t>
            </a:r>
            <a:endParaRPr lang="en-US" sz="2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2200" b="1" dirty="0">
                <a:ea typeface="+mn-lt"/>
                <a:cs typeface="+mn-lt"/>
              </a:rPr>
              <a:t>5)</a:t>
            </a:r>
            <a:r>
              <a:rPr lang="pl-PL" sz="2200" dirty="0">
                <a:ea typeface="+mn-lt"/>
                <a:cs typeface="+mn-lt"/>
              </a:rPr>
              <a:t>z czasem chcemy coraz więcej korzystać z sieci</a:t>
            </a:r>
            <a:endParaRPr lang="pl-PL" sz="2200" dirty="0"/>
          </a:p>
        </p:txBody>
      </p:sp>
      <p:pic>
        <p:nvPicPr>
          <p:cNvPr id="4" name="Obraz 4" descr="Obraz zawierający tekst, computer, osoba, komputer&#10;&#10;Opis wygenerowany automatycznie">
            <a:extLst>
              <a:ext uri="{FF2B5EF4-FFF2-40B4-BE49-F238E27FC236}">
                <a16:creationId xmlns:a16="http://schemas.microsoft.com/office/drawing/2014/main" id="{D937810D-5768-4F09-67C2-0A357A082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547" y="1763981"/>
            <a:ext cx="4782670" cy="33300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155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D297E2-EB9B-81C1-C9F9-AD72A98F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53" y="3859"/>
            <a:ext cx="10058400" cy="1371600"/>
          </a:xfrm>
        </p:spPr>
        <p:txBody>
          <a:bodyPr>
            <a:normAutofit/>
          </a:bodyPr>
          <a:lstStyle/>
          <a:p>
            <a:r>
              <a:rPr lang="pl-PL" sz="4400" b="1" i="1"/>
              <a:t>Niebezpieczne Aplikacje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C6DB6B-16F9-F978-1626-02B526C5B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006" y="1083385"/>
            <a:ext cx="5878607" cy="52542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200" dirty="0">
                <a:ea typeface="+mn-lt"/>
                <a:cs typeface="+mn-lt"/>
              </a:rPr>
              <a:t>W 2016 powstała aplikacja ,,Niebieski Wieloryb''. Użytkownik miał w niej wykonać 50 zadań często niebezpiecznych. Wszystkie te zadania miały prowadzić do samobójstwa. Rozkazy były różne, połknięcie toksycznych tabletek, cięcie sobie rąk, cięcie sobie ust, wbijanie sobie w rękę igły ,idź na dach I stań na krawędzi. Takie zadania są dla nas absurdalne. Myślimy ,że nikt by ich nie wykonał, jednak przez taką grę życie straciło 130 dzieci I młodzieży.</a:t>
            </a:r>
            <a:endParaRPr lang="pl-PL" sz="2200" dirty="0"/>
          </a:p>
        </p:txBody>
      </p:sp>
      <p:pic>
        <p:nvPicPr>
          <p:cNvPr id="4" name="Obraz 4" descr="Obraz zawierający woda, zewnętrzne, ryba, ssak wodny&#10;&#10;Opis wygenerowany automatycznie">
            <a:extLst>
              <a:ext uri="{FF2B5EF4-FFF2-40B4-BE49-F238E27FC236}">
                <a16:creationId xmlns:a16="http://schemas.microsoft.com/office/drawing/2014/main" id="{DB400BEA-0735-BAA0-4CB9-34B79DD68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812" y="1378700"/>
            <a:ext cx="4737846" cy="39325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68507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Savon</vt:lpstr>
      <vt:lpstr>Prezentacja programu PowerPoint</vt:lpstr>
      <vt:lpstr>Niebezpieczeństwo w Internecie</vt:lpstr>
      <vt:lpstr>Co to DBI?</vt:lpstr>
      <vt:lpstr>Wirusy i Spam</vt:lpstr>
      <vt:lpstr>Hakerzy</vt:lpstr>
      <vt:lpstr>Anonimowość w sieci</vt:lpstr>
      <vt:lpstr>Hejt</vt:lpstr>
      <vt:lpstr>Uzależnienie od Internetu</vt:lpstr>
      <vt:lpstr>Niebezpieczne Aplikacje</vt:lpstr>
      <vt:lpstr>Stalking</vt:lpstr>
      <vt:lpstr>Nieodpowiednie treści</vt:lpstr>
      <vt:lpstr>Niebezpieczne osoby</vt:lpstr>
      <vt:lpstr>Trolling</vt:lpstr>
      <vt:lpstr>Bibliografia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1205</cp:revision>
  <dcterms:created xsi:type="dcterms:W3CDTF">2023-01-25T13:14:00Z</dcterms:created>
  <dcterms:modified xsi:type="dcterms:W3CDTF">2023-02-02T12:08:56Z</dcterms:modified>
</cp:coreProperties>
</file>