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C1DD-C2AE-45B9-8933-EE2FAFF9E28C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8F69B-DD96-47C7-BC08-B81339A9453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Objem a povrch kvádra a kocky.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>
                <a:solidFill>
                  <a:srgbClr val="002060"/>
                </a:solidFill>
              </a:rPr>
              <a:t>Učivo </a:t>
            </a:r>
            <a:r>
              <a:rPr lang="sk-SK" smtClean="0">
                <a:solidFill>
                  <a:srgbClr val="002060"/>
                </a:solidFill>
              </a:rPr>
              <a:t>9. </a:t>
            </a:r>
            <a:r>
              <a:rPr lang="sk-SK" dirty="0" smtClean="0">
                <a:solidFill>
                  <a:srgbClr val="002060"/>
                </a:solidFill>
              </a:rPr>
              <a:t>ročníka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Objem telesa.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32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Mnohouholníku ( štvorcu, obdĺžniku ) sme priraďovali kladné číslo nazvané obsah mnohouholníka napríklad obsah štvorca </a:t>
            </a:r>
          </a:p>
          <a:p>
            <a:r>
              <a:rPr lang="sk-SK" dirty="0" smtClean="0"/>
              <a:t>S = a . a</a:t>
            </a:r>
          </a:p>
          <a:p>
            <a:r>
              <a:rPr lang="sk-SK" dirty="0" smtClean="0"/>
              <a:t>Podobne môžeme aj telesu ( kvádru, kocke ) priradiť kladné číslo, ktoré nazývame </a:t>
            </a:r>
            <a:r>
              <a:rPr lang="sk-SK" b="1" dirty="0" smtClean="0"/>
              <a:t>objem telesa a budeme ho označovať V.</a:t>
            </a:r>
          </a:p>
          <a:p>
            <a:r>
              <a:rPr lang="sk-SK" dirty="0" smtClean="0"/>
              <a:t>Pri meraní dĺžky sme zvolili jednotku dĺžky napríklad 1 cm, 2,5 dm, pri obsahu sme zvolili jednotku obsahu napríklad 1m</a:t>
            </a:r>
            <a:r>
              <a:rPr lang="sk-SK" baseline="30000" dirty="0" smtClean="0"/>
              <a:t>2</a:t>
            </a:r>
            <a:r>
              <a:rPr lang="sk-SK" dirty="0" smtClean="0"/>
              <a:t>  čítame jeden meter štvorcový. </a:t>
            </a:r>
          </a:p>
          <a:p>
            <a:r>
              <a:rPr lang="sk-SK" dirty="0" smtClean="0"/>
              <a:t>Pri meraní objemu si zvolíme základnú </a:t>
            </a:r>
            <a:r>
              <a:rPr lang="sk-SK" b="1" dirty="0" smtClean="0"/>
              <a:t>kocku,</a:t>
            </a:r>
            <a:r>
              <a:rPr lang="sk-SK" dirty="0" smtClean="0"/>
              <a:t> ktorej dĺžka hrany sa rovná jednotke a budeme ju nazývať </a:t>
            </a:r>
            <a:r>
              <a:rPr lang="sk-SK" b="1" dirty="0" smtClean="0"/>
              <a:t>jednotková kocka. </a:t>
            </a:r>
          </a:p>
          <a:p>
            <a:r>
              <a:rPr lang="sk-SK" dirty="0" smtClean="0"/>
              <a:t>Napríklad pri kvádri, ktorého rozmery sú prirodzené čísla, môžeme objem telesa určiť veľmi názorne :</a:t>
            </a:r>
          </a:p>
          <a:p>
            <a:r>
              <a:rPr lang="sk-SK" dirty="0" smtClean="0"/>
              <a:t>Zvolíme jednotkovú kocku a potom kváder </a:t>
            </a:r>
          </a:p>
          <a:p>
            <a:r>
              <a:rPr lang="sk-SK" dirty="0" smtClean="0"/>
              <a:t>Vyplníme jednotlivými kockami.</a:t>
            </a:r>
          </a:p>
          <a:p>
            <a:r>
              <a:rPr lang="sk-SK" dirty="0" smtClean="0"/>
              <a:t>Počet jednotlivých kociek, ktoré vyplnili teleso, </a:t>
            </a:r>
          </a:p>
          <a:p>
            <a:r>
              <a:rPr lang="sk-SK" b="1" dirty="0"/>
              <a:t>j</a:t>
            </a:r>
            <a:r>
              <a:rPr lang="sk-SK" b="1" dirty="0" smtClean="0"/>
              <a:t>e objem telesa.</a:t>
            </a:r>
          </a:p>
          <a:p>
            <a:endParaRPr lang="sk-SK" b="1" dirty="0"/>
          </a:p>
          <a:p>
            <a:endParaRPr lang="sk-SK" dirty="0"/>
          </a:p>
        </p:txBody>
      </p:sp>
      <p:sp>
        <p:nvSpPr>
          <p:cNvPr id="38" name="Kocka 37"/>
          <p:cNvSpPr/>
          <p:nvPr/>
        </p:nvSpPr>
        <p:spPr>
          <a:xfrm>
            <a:off x="6500826" y="5143512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Jednotky objemu.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000" dirty="0" smtClean="0"/>
              <a:t>Tento postup, ktorý sme popísali, poznáme aj v praktickom živote. Napríklad, ak mamička nalieva do hrnca vodu na polievku, jej množstvo odmeria naberačkou, na benzínovom čerpadle otec načerpá 30 l ( litrov ) benzínu do nádrže osobného auta, cisternové auto vezie 20 000 l nafty atď.</a:t>
            </a:r>
          </a:p>
          <a:p>
            <a:r>
              <a:rPr lang="sk-SK" sz="2000" b="1" dirty="0" smtClean="0"/>
              <a:t>Objem telesa je vyjadrený kladným číslom a jednotkou objemu.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 smtClean="0"/>
              <a:t>Úloha : Mamička naliala 15 naberačiek vody. Aký je objem vody v hrnci, keď jednotkou objemu je naberačka?</a:t>
            </a:r>
          </a:p>
          <a:p>
            <a:r>
              <a:rPr lang="sk-SK" sz="2000" dirty="0" smtClean="0"/>
              <a:t>Odpoveď : 15 naberačiek.</a:t>
            </a:r>
          </a:p>
          <a:p>
            <a:endParaRPr lang="sk-SK" sz="2000" dirty="0"/>
          </a:p>
          <a:p>
            <a:r>
              <a:rPr lang="sk-SK" sz="2000" b="1" dirty="0" smtClean="0"/>
              <a:t>Základnou jednotkou na meranie objemu je kubický meter, </a:t>
            </a:r>
            <a:r>
              <a:rPr lang="sk-SK" sz="2000" dirty="0" smtClean="0"/>
              <a:t>zapisujeme</a:t>
            </a:r>
          </a:p>
          <a:p>
            <a:pPr>
              <a:buNone/>
            </a:pPr>
            <a:r>
              <a:rPr lang="sk-SK" sz="2000" b="1" dirty="0"/>
              <a:t> </a:t>
            </a:r>
            <a:r>
              <a:rPr lang="sk-SK" sz="2000" b="1" dirty="0" smtClean="0"/>
              <a:t>m</a:t>
            </a:r>
            <a:r>
              <a:rPr lang="sk-SK" sz="2000" b="1" baseline="30000" dirty="0" smtClean="0"/>
              <a:t>3</a:t>
            </a:r>
            <a:r>
              <a:rPr lang="sk-SK" sz="2000" b="1" dirty="0" smtClean="0"/>
              <a:t> .</a:t>
            </a:r>
          </a:p>
          <a:p>
            <a:pPr>
              <a:buNone/>
            </a:pPr>
            <a:r>
              <a:rPr lang="sk-SK" sz="2000" dirty="0" smtClean="0"/>
              <a:t>Kubický meter je objem kocky s hranami dĺžky 1 m.</a:t>
            </a:r>
            <a:endParaRPr lang="sk-SK" sz="2000" dirty="0"/>
          </a:p>
          <a:p>
            <a:pPr>
              <a:buNone/>
            </a:pPr>
            <a:endParaRPr lang="sk-SK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Premena jednotiek objemu.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000" dirty="0"/>
              <a:t>Menšie jednotky objemu sú:</a:t>
            </a:r>
          </a:p>
          <a:p>
            <a:r>
              <a:rPr lang="sk-SK" sz="2000" dirty="0"/>
              <a:t>kubický decimeter....dm</a:t>
            </a:r>
            <a:r>
              <a:rPr lang="sk-SK" sz="2000" baseline="30000" dirty="0"/>
              <a:t>3</a:t>
            </a:r>
            <a:endParaRPr lang="sk-SK" sz="2000" dirty="0"/>
          </a:p>
          <a:p>
            <a:r>
              <a:rPr lang="sk-SK" sz="2000" dirty="0"/>
              <a:t>kubický centimeter...cm</a:t>
            </a:r>
            <a:r>
              <a:rPr lang="sk-SK" sz="2000" baseline="30000" dirty="0"/>
              <a:t>3</a:t>
            </a:r>
            <a:endParaRPr lang="sk-SK" sz="2000" dirty="0"/>
          </a:p>
          <a:p>
            <a:r>
              <a:rPr lang="sk-SK" sz="2000" dirty="0"/>
              <a:t>kubický milimeter.....mm</a:t>
            </a:r>
            <a:r>
              <a:rPr lang="sk-SK" sz="2000" baseline="30000" dirty="0"/>
              <a:t>3 </a:t>
            </a:r>
            <a:endParaRPr lang="sk-SK" sz="2000" dirty="0"/>
          </a:p>
          <a:p>
            <a:r>
              <a:rPr lang="sk-SK" sz="2000" dirty="0"/>
              <a:t>1m</a:t>
            </a:r>
            <a:r>
              <a:rPr lang="sk-SK" sz="2000" baseline="30000" dirty="0"/>
              <a:t>3 </a:t>
            </a:r>
            <a:r>
              <a:rPr lang="sk-SK" sz="2000" dirty="0"/>
              <a:t>= 1 000 dm</a:t>
            </a:r>
            <a:r>
              <a:rPr lang="sk-SK" sz="2000" baseline="30000" dirty="0"/>
              <a:t>3</a:t>
            </a:r>
            <a:endParaRPr lang="sk-SK" sz="2000" dirty="0"/>
          </a:p>
          <a:p>
            <a:r>
              <a:rPr lang="sk-SK" sz="2000" dirty="0"/>
              <a:t>1 dm</a:t>
            </a:r>
            <a:r>
              <a:rPr lang="sk-SK" sz="2000" baseline="30000" dirty="0"/>
              <a:t>3</a:t>
            </a:r>
            <a:r>
              <a:rPr lang="sk-SK" sz="2000" dirty="0"/>
              <a:t> = 1 000 cm</a:t>
            </a:r>
            <a:r>
              <a:rPr lang="sk-SK" sz="2000" baseline="30000" dirty="0"/>
              <a:t>3</a:t>
            </a:r>
            <a:endParaRPr lang="sk-SK" sz="2000" dirty="0"/>
          </a:p>
          <a:p>
            <a:r>
              <a:rPr lang="sk-SK" sz="2000" dirty="0"/>
              <a:t>1 cm</a:t>
            </a:r>
            <a:r>
              <a:rPr lang="sk-SK" sz="2000" baseline="30000" dirty="0"/>
              <a:t>3</a:t>
            </a:r>
            <a:r>
              <a:rPr lang="sk-SK" sz="2000" dirty="0"/>
              <a:t> = 1 000 mm</a:t>
            </a:r>
            <a:r>
              <a:rPr lang="sk-SK" sz="2000" baseline="30000" dirty="0"/>
              <a:t>3</a:t>
            </a:r>
            <a:r>
              <a:rPr lang="sk-SK" sz="2000" dirty="0"/>
              <a:t> </a:t>
            </a:r>
          </a:p>
          <a:p>
            <a:r>
              <a:rPr lang="sk-SK" sz="2000" baseline="30000" dirty="0"/>
              <a:t> </a:t>
            </a:r>
            <a:r>
              <a:rPr lang="sk-SK" sz="2000" baseline="30000" dirty="0" smtClean="0"/>
              <a:t> </a:t>
            </a:r>
            <a:r>
              <a:rPr lang="sk-SK" sz="2000" dirty="0"/>
              <a:t> </a:t>
            </a:r>
            <a:r>
              <a:rPr lang="sk-SK" sz="2000" dirty="0" smtClean="0"/>
              <a:t>Keď premieňame </a:t>
            </a:r>
            <a:r>
              <a:rPr lang="sk-SK" sz="2000" b="1" dirty="0" smtClean="0"/>
              <a:t>menšiu</a:t>
            </a:r>
            <a:r>
              <a:rPr lang="sk-SK" sz="2000" dirty="0" smtClean="0"/>
              <a:t> jednotku na </a:t>
            </a:r>
            <a:r>
              <a:rPr lang="sk-SK" sz="2000" b="1" dirty="0" smtClean="0"/>
              <a:t>väčšiu</a:t>
            </a:r>
            <a:r>
              <a:rPr lang="sk-SK" sz="2000" dirty="0" smtClean="0"/>
              <a:t> jednotku danú jednotku </a:t>
            </a:r>
            <a:r>
              <a:rPr lang="sk-SK" sz="2000" b="1" dirty="0" smtClean="0"/>
              <a:t>delíme.</a:t>
            </a:r>
          </a:p>
          <a:p>
            <a:r>
              <a:rPr lang="sk-SK" sz="2000" dirty="0" smtClean="0"/>
              <a:t>Keď premieňame </a:t>
            </a:r>
            <a:r>
              <a:rPr lang="sk-SK" sz="2000" b="1" dirty="0" smtClean="0"/>
              <a:t>väčšiu</a:t>
            </a:r>
            <a:r>
              <a:rPr lang="sk-SK" sz="2000" dirty="0" smtClean="0"/>
              <a:t> jednotku na </a:t>
            </a:r>
            <a:r>
              <a:rPr lang="sk-SK" sz="2000" b="1" dirty="0" smtClean="0"/>
              <a:t>menšiu</a:t>
            </a:r>
            <a:r>
              <a:rPr lang="sk-SK" sz="2000" dirty="0" smtClean="0"/>
              <a:t> jednotku danú jednotku </a:t>
            </a:r>
            <a:r>
              <a:rPr lang="sk-SK" sz="2000" b="1" dirty="0" smtClean="0"/>
              <a:t>násobíme.</a:t>
            </a:r>
          </a:p>
          <a:p>
            <a:r>
              <a:rPr lang="sk-SK" sz="2000" dirty="0"/>
              <a:t>Vyjadrite 5,4 dm</a:t>
            </a:r>
            <a:r>
              <a:rPr lang="sk-SK" sz="2000" baseline="30000" dirty="0"/>
              <a:t>3 </a:t>
            </a:r>
            <a:r>
              <a:rPr lang="sk-SK" sz="2000" dirty="0"/>
              <a:t>v cm</a:t>
            </a:r>
            <a:r>
              <a:rPr lang="sk-SK" sz="2000" baseline="30000" dirty="0"/>
              <a:t>3</a:t>
            </a:r>
            <a:r>
              <a:rPr lang="sk-SK" sz="2000" dirty="0"/>
              <a:t>. Premieňame väčšiu jednotku na menšiu budeme násobiť a to 1 000, pretože dm</a:t>
            </a:r>
            <a:r>
              <a:rPr lang="sk-SK" sz="2000" baseline="30000" dirty="0"/>
              <a:t>3</a:t>
            </a:r>
            <a:r>
              <a:rPr lang="sk-SK" sz="2000" dirty="0"/>
              <a:t> má 1 000 cm</a:t>
            </a:r>
            <a:r>
              <a:rPr lang="sk-SK" sz="2000" baseline="30000" dirty="0"/>
              <a:t>3</a:t>
            </a:r>
            <a:endParaRPr lang="sk-SK" sz="2000" dirty="0"/>
          </a:p>
          <a:p>
            <a:r>
              <a:rPr lang="sk-SK" sz="2000" dirty="0"/>
              <a:t>5,4 dm</a:t>
            </a:r>
            <a:r>
              <a:rPr lang="sk-SK" sz="2000" baseline="30000" dirty="0"/>
              <a:t>3</a:t>
            </a:r>
            <a:r>
              <a:rPr lang="sk-SK" sz="2000" dirty="0"/>
              <a:t> = 5,4 . 1 000 = 5 400 cm</a:t>
            </a:r>
            <a:r>
              <a:rPr lang="sk-SK" sz="2000" baseline="30000" dirty="0"/>
              <a:t>3</a:t>
            </a:r>
            <a:r>
              <a:rPr lang="sk-SK" sz="2000" dirty="0"/>
              <a:t> (posunieme desatinnú čiarku o tri miesta doprava</a:t>
            </a:r>
            <a:r>
              <a:rPr lang="sk-SK" sz="2000" dirty="0" smtClean="0"/>
              <a:t>).</a:t>
            </a:r>
            <a:endParaRPr lang="sk-SK" sz="2000" dirty="0"/>
          </a:p>
          <a:p>
            <a:endParaRPr lang="sk-SK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Jednotky objemu kvapalín.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2000" dirty="0" smtClean="0"/>
              <a:t>Na výpočet objemu používame aj jednotky objemu kvapalín.</a:t>
            </a:r>
          </a:p>
          <a:p>
            <a:r>
              <a:rPr lang="sk-SK" sz="2000" dirty="0"/>
              <a:t> </a:t>
            </a:r>
            <a:r>
              <a:rPr lang="sk-SK" sz="2000" dirty="0" smtClean="0"/>
              <a:t>Spomínali sme už jednotku 1 l ( liter ).</a:t>
            </a:r>
          </a:p>
          <a:p>
            <a:r>
              <a:rPr lang="sk-SK" sz="2000" dirty="0" smtClean="0"/>
              <a:t>1 l je dutá jednotka objemu na meranie objemu kvapalín a sypkých látok.</a:t>
            </a:r>
          </a:p>
          <a:p>
            <a:r>
              <a:rPr lang="sk-SK" sz="2000" dirty="0" smtClean="0"/>
              <a:t>Platí vzťah pre premenu, že </a:t>
            </a:r>
            <a:r>
              <a:rPr lang="sk-SK" sz="2000" dirty="0"/>
              <a:t>1 dm</a:t>
            </a:r>
            <a:r>
              <a:rPr lang="sk-SK" sz="2000" baseline="30000" dirty="0"/>
              <a:t>3 </a:t>
            </a:r>
            <a:r>
              <a:rPr lang="sk-SK" sz="2000" dirty="0"/>
              <a:t>= 1 l (liter )</a:t>
            </a:r>
          </a:p>
          <a:p>
            <a:r>
              <a:rPr lang="sk-SK" sz="2000" dirty="0" smtClean="0"/>
              <a:t>Je to objem kocky s hranou dĺžky 1 dm. Do takejto kocky sa zmestí 1 liter.</a:t>
            </a:r>
          </a:p>
          <a:p>
            <a:r>
              <a:rPr lang="sk-SK" sz="2000" dirty="0" smtClean="0"/>
              <a:t>Menšie jednotky ako liter sú :</a:t>
            </a:r>
          </a:p>
          <a:p>
            <a:r>
              <a:rPr lang="sk-SK" sz="2000" dirty="0"/>
              <a:t>d</a:t>
            </a:r>
            <a:r>
              <a:rPr lang="sk-SK" sz="2000" dirty="0" smtClean="0"/>
              <a:t>eciliter ( dl )</a:t>
            </a:r>
          </a:p>
          <a:p>
            <a:r>
              <a:rPr lang="sk-SK" sz="2000" dirty="0"/>
              <a:t>c</a:t>
            </a:r>
            <a:r>
              <a:rPr lang="sk-SK" sz="2000" dirty="0" smtClean="0"/>
              <a:t>entiliter ( </a:t>
            </a:r>
            <a:r>
              <a:rPr lang="sk-SK" sz="2000" dirty="0" err="1" smtClean="0"/>
              <a:t>cl</a:t>
            </a:r>
            <a:r>
              <a:rPr lang="sk-SK" sz="2000" dirty="0" smtClean="0"/>
              <a:t> )</a:t>
            </a:r>
          </a:p>
          <a:p>
            <a:r>
              <a:rPr lang="sk-SK" sz="2000" dirty="0"/>
              <a:t>m</a:t>
            </a:r>
            <a:r>
              <a:rPr lang="sk-SK" sz="2000" dirty="0" smtClean="0"/>
              <a:t>ililiter ( ml )</a:t>
            </a:r>
          </a:p>
          <a:p>
            <a:r>
              <a:rPr lang="sk-SK" sz="2000" dirty="0" smtClean="0"/>
              <a:t>Väčšie jednotky ako liter sú :</a:t>
            </a:r>
          </a:p>
          <a:p>
            <a:r>
              <a:rPr lang="sk-SK" sz="2000" dirty="0"/>
              <a:t>h</a:t>
            </a:r>
            <a:r>
              <a:rPr lang="sk-SK" sz="2000" dirty="0" smtClean="0"/>
              <a:t>ektoliter ( hl )</a:t>
            </a:r>
          </a:p>
          <a:p>
            <a:r>
              <a:rPr lang="sk-SK" sz="2000" dirty="0" smtClean="0"/>
              <a:t>1 l = 10 dl</a:t>
            </a:r>
          </a:p>
          <a:p>
            <a:r>
              <a:rPr lang="sk-SK" sz="2000" dirty="0" smtClean="0"/>
              <a:t>1 l =100 </a:t>
            </a:r>
            <a:r>
              <a:rPr lang="sk-SK" sz="2000" dirty="0" err="1" smtClean="0"/>
              <a:t>cl</a:t>
            </a:r>
            <a:endParaRPr lang="sk-SK" sz="2000" dirty="0" smtClean="0"/>
          </a:p>
          <a:p>
            <a:r>
              <a:rPr lang="sk-SK" sz="2000" dirty="0" smtClean="0"/>
              <a:t>1 l = 1 000 ml</a:t>
            </a:r>
          </a:p>
          <a:p>
            <a:r>
              <a:rPr lang="sk-SK" sz="2000" dirty="0" smtClean="0"/>
              <a:t>1 hl = 100 l</a:t>
            </a:r>
          </a:p>
          <a:p>
            <a:r>
              <a:rPr lang="sk-SK" sz="2000" dirty="0" smtClean="0"/>
              <a:t>Najčastejšie sa však používajú jednotky ako liter, deciliter, mililiter, hektoliter.</a:t>
            </a:r>
            <a:endParaRPr lang="sk-SK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Objem kvádra.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</a:t>
            </a:r>
            <a:r>
              <a:rPr lang="sk-SK" sz="2400" dirty="0" smtClean="0"/>
              <a:t>c</a:t>
            </a:r>
            <a:endParaRPr lang="sk-SK" sz="2400" dirty="0"/>
          </a:p>
          <a:p>
            <a:pPr>
              <a:buNone/>
            </a:pPr>
            <a:r>
              <a:rPr lang="sk-SK" dirty="0" smtClean="0"/>
              <a:t>                             </a:t>
            </a:r>
            <a:r>
              <a:rPr lang="sk-SK" sz="2400" dirty="0" smtClean="0"/>
              <a:t>  </a:t>
            </a:r>
            <a:r>
              <a:rPr lang="sk-SK" dirty="0" smtClean="0"/>
              <a:t>   </a:t>
            </a:r>
          </a:p>
          <a:p>
            <a:pPr>
              <a:buNone/>
            </a:pPr>
            <a:r>
              <a:rPr lang="sk-SK" dirty="0" smtClean="0"/>
              <a:t>              </a:t>
            </a:r>
            <a:r>
              <a:rPr lang="sk-SK" sz="2400" dirty="0" smtClean="0"/>
              <a:t>a                b </a:t>
            </a:r>
          </a:p>
          <a:p>
            <a:pPr>
              <a:buNone/>
            </a:pPr>
            <a:r>
              <a:rPr lang="sk-SK" dirty="0" smtClean="0"/>
              <a:t>      </a:t>
            </a:r>
            <a:r>
              <a:rPr lang="sk-SK" sz="2400" dirty="0" smtClean="0"/>
              <a:t>Veľkosti troch hrán vychádzajúcich z toho istého vrcholu sa nazývajú rozmery kvádra a označujeme ich </a:t>
            </a:r>
            <a:r>
              <a:rPr lang="sk-SK" sz="2400" b="1" dirty="0" smtClean="0"/>
              <a:t>a, b, c,</a:t>
            </a:r>
            <a:r>
              <a:rPr lang="sk-SK" sz="2400" dirty="0" smtClean="0"/>
              <a:t> kde </a:t>
            </a:r>
            <a:r>
              <a:rPr lang="sk-SK" sz="2400" b="1" dirty="0" smtClean="0"/>
              <a:t>a</a:t>
            </a:r>
            <a:r>
              <a:rPr lang="sk-SK" sz="2400" dirty="0" smtClean="0"/>
              <a:t> je dĺžka, </a:t>
            </a:r>
            <a:r>
              <a:rPr lang="sk-SK" sz="2400" b="1" dirty="0" smtClean="0"/>
              <a:t>b</a:t>
            </a:r>
            <a:r>
              <a:rPr lang="sk-SK" sz="2400" dirty="0" smtClean="0"/>
              <a:t> je šírka a </a:t>
            </a:r>
            <a:r>
              <a:rPr lang="sk-SK" sz="2400" b="1" dirty="0" smtClean="0"/>
              <a:t>c</a:t>
            </a:r>
            <a:r>
              <a:rPr lang="sk-SK" sz="2400" dirty="0" smtClean="0"/>
              <a:t> je výška kvádra.</a:t>
            </a:r>
            <a:r>
              <a:rPr lang="sk-SK" dirty="0" smtClean="0"/>
              <a:t>                                      </a:t>
            </a:r>
          </a:p>
          <a:p>
            <a:pPr>
              <a:buNone/>
            </a:pPr>
            <a:endParaRPr lang="sk-SK" sz="2000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1071538" y="478632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5400000" flipH="1" flipV="1">
            <a:off x="107125" y="382190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rot="5400000" flipH="1" flipV="1">
            <a:off x="1822431" y="3821115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1071538" y="285749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rot="5400000" flipH="1" flipV="1">
            <a:off x="1035819" y="2464587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 rot="5400000" flipH="1" flipV="1">
            <a:off x="2714612" y="2500306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>
            <a:off x="1428728" y="2428868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 rot="5400000" flipH="1" flipV="1">
            <a:off x="2714612" y="4357694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 rot="16200000" flipH="1">
            <a:off x="500034" y="3357562"/>
            <a:ext cx="192882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>
            <a:off x="1500166" y="435769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rot="5400000" flipH="1" flipV="1">
            <a:off x="1071538" y="4357694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37"/>
          <p:cNvCxnSpPr/>
          <p:nvPr/>
        </p:nvCxnSpPr>
        <p:spPr>
          <a:xfrm rot="5400000">
            <a:off x="2107389" y="3393281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Kocka 38"/>
          <p:cNvSpPr/>
          <p:nvPr/>
        </p:nvSpPr>
        <p:spPr>
          <a:xfrm>
            <a:off x="4357686" y="2357430"/>
            <a:ext cx="1216152" cy="228772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002060"/>
                </a:solidFill>
              </a:rPr>
              <a:t>Objem kvádra.</a:t>
            </a:r>
            <a:endParaRPr lang="sk-SK" sz="3200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Objem </a:t>
            </a:r>
            <a:r>
              <a:rPr lang="sk-SK" i="1" dirty="0" smtClean="0"/>
              <a:t>V</a:t>
            </a:r>
            <a:r>
              <a:rPr lang="sk-SK" dirty="0" smtClean="0"/>
              <a:t> kvádra s rozmermi a, b, c vypočítame</a:t>
            </a:r>
          </a:p>
          <a:p>
            <a:r>
              <a:rPr lang="sk-SK" dirty="0" smtClean="0"/>
              <a:t>V = a . b . c</a:t>
            </a:r>
          </a:p>
          <a:p>
            <a:r>
              <a:rPr lang="sk-SK" dirty="0" smtClean="0"/>
              <a:t>Príklad : Vypočítajte objem kvádra s rozmermi a = 4 cm, b = 2 cm c = 10 cm.</a:t>
            </a:r>
          </a:p>
          <a:p>
            <a:r>
              <a:rPr lang="sk-SK" dirty="0" smtClean="0"/>
              <a:t>Riešenie : V = a .b .c</a:t>
            </a:r>
          </a:p>
          <a:p>
            <a:pPr>
              <a:buNone/>
            </a:pPr>
            <a:r>
              <a:rPr lang="sk-SK" dirty="0" smtClean="0"/>
              <a:t>                      V = 4 . 2 . 10 </a:t>
            </a:r>
          </a:p>
          <a:p>
            <a:pPr>
              <a:buNone/>
            </a:pPr>
            <a:r>
              <a:rPr lang="sk-SK" dirty="0" smtClean="0"/>
              <a:t>                      V = 80 cm</a:t>
            </a:r>
            <a:r>
              <a:rPr lang="sk-SK" baseline="30000" dirty="0" smtClean="0"/>
              <a:t>3   </a:t>
            </a:r>
          </a:p>
          <a:p>
            <a:pPr>
              <a:buNone/>
            </a:pPr>
            <a:r>
              <a:rPr lang="sk-SK" baseline="30000" dirty="0"/>
              <a:t> </a:t>
            </a:r>
            <a:r>
              <a:rPr lang="sk-SK" dirty="0" smtClean="0"/>
              <a:t>   Dosadíme za rozmery do vzorca pre výpočet objemu kvádra a vynásobíme.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Objem kocky.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Objem </a:t>
            </a:r>
            <a:r>
              <a:rPr lang="sk-SK" b="1" i="1" dirty="0" smtClean="0"/>
              <a:t>V</a:t>
            </a:r>
            <a:r>
              <a:rPr lang="sk-SK" dirty="0" smtClean="0"/>
              <a:t> kocky s hranou dĺžky </a:t>
            </a:r>
            <a:r>
              <a:rPr lang="sk-SK" b="1" dirty="0" smtClean="0"/>
              <a:t>a</a:t>
            </a:r>
            <a:r>
              <a:rPr lang="sk-SK" i="1" dirty="0" smtClean="0"/>
              <a:t> </a:t>
            </a:r>
            <a:r>
              <a:rPr lang="sk-SK" dirty="0" smtClean="0"/>
              <a:t>vypočítame:</a:t>
            </a:r>
          </a:p>
          <a:p>
            <a:endParaRPr lang="sk-SK" dirty="0"/>
          </a:p>
          <a:p>
            <a:r>
              <a:rPr lang="sk-SK" dirty="0" smtClean="0"/>
              <a:t>V = a .a .a</a:t>
            </a:r>
          </a:p>
          <a:p>
            <a:endParaRPr lang="sk-SK" dirty="0"/>
          </a:p>
          <a:p>
            <a:r>
              <a:rPr lang="sk-SK" dirty="0" smtClean="0"/>
              <a:t>Kocka je teleso, ktoré má všetky hrany rovnaké, to znamená aj rozmery sú všetky rovnaké.</a:t>
            </a:r>
          </a:p>
          <a:p>
            <a:r>
              <a:rPr lang="sk-SK" dirty="0" smtClean="0"/>
              <a:t>Príklad: Vypočítajte objem kocky, ktorej dĺžka hrany je a = 5 cm.</a:t>
            </a:r>
          </a:p>
          <a:p>
            <a:r>
              <a:rPr lang="sk-SK" dirty="0" smtClean="0"/>
              <a:t>Riešenie : V = a .a . a</a:t>
            </a:r>
          </a:p>
          <a:p>
            <a:pPr>
              <a:buNone/>
            </a:pPr>
            <a:r>
              <a:rPr lang="sk-SK" dirty="0" smtClean="0"/>
              <a:t>                       V = 5 . 5 . 5</a:t>
            </a:r>
          </a:p>
          <a:p>
            <a:pPr>
              <a:buNone/>
            </a:pPr>
            <a:r>
              <a:rPr lang="sk-SK" dirty="0" smtClean="0"/>
              <a:t>                       V = 125 cm</a:t>
            </a:r>
            <a:r>
              <a:rPr lang="sk-SK" baseline="30000" dirty="0" smtClean="0"/>
              <a:t>3                      a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3857620" y="2000240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/>
          <p:cNvCxnSpPr/>
          <p:nvPr/>
        </p:nvCxnSpPr>
        <p:spPr>
          <a:xfrm>
            <a:off x="5286380" y="6429396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rot="5400000" flipH="1" flipV="1">
            <a:off x="4679157" y="582217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rot="5400000">
            <a:off x="6035685" y="5822967"/>
            <a:ext cx="1216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5286380" y="521495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rot="5400000" flipH="1" flipV="1">
            <a:off x="5286380" y="4786322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 rot="5400000" flipH="1" flipV="1">
            <a:off x="6607983" y="482204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5643570" y="485776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 rot="5400000" flipH="1" flipV="1">
            <a:off x="6607983" y="5965049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 rot="5400000">
            <a:off x="6429388" y="542926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 rot="5400000" flipH="1" flipV="1">
            <a:off x="5250661" y="6036487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rot="5400000">
            <a:off x="5072066" y="542926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>
            <a:off x="5643570" y="600076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615</Words>
  <Application>Microsoft Office PowerPoint</Application>
  <PresentationFormat>Prezentácia na obrazovke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Objem a povrch kvádra a kocky.</vt:lpstr>
      <vt:lpstr>Objem telesa.</vt:lpstr>
      <vt:lpstr>Jednotky objemu.</vt:lpstr>
      <vt:lpstr>Premena jednotiek objemu.</vt:lpstr>
      <vt:lpstr>Jednotky objemu kvapalín.</vt:lpstr>
      <vt:lpstr>Objem kvádra.</vt:lpstr>
      <vt:lpstr>Objem kvádra.</vt:lpstr>
      <vt:lpstr>Objem kocky.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 a povrch kvádra a kocky.</dc:title>
  <dc:creator>Katarina Kovacova</dc:creator>
  <cp:lastModifiedBy>Katarina Kovacova</cp:lastModifiedBy>
  <cp:revision>21</cp:revision>
  <dcterms:created xsi:type="dcterms:W3CDTF">2020-05-18T06:28:17Z</dcterms:created>
  <dcterms:modified xsi:type="dcterms:W3CDTF">2020-05-20T08:34:03Z</dcterms:modified>
</cp:coreProperties>
</file>