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6" r:id="rId5"/>
    <p:sldId id="259" r:id="rId6"/>
    <p:sldId id="261" r:id="rId7"/>
    <p:sldId id="260" r:id="rId8"/>
    <p:sldId id="265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2DDE93-EB67-484D-AAC3-EEF65B70E73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8C8F80A-0E93-472E-A307-E2E70AEDAE83}">
      <dgm:prSet/>
      <dgm:spPr/>
      <dgm:t>
        <a:bodyPr/>
        <a:lstStyle/>
        <a:p>
          <a:r>
            <a:rPr lang="sk-SK" dirty="0"/>
            <a:t>- sú uhľovodíky, ktoré majú medzi atómami uhlíka </a:t>
          </a:r>
          <a:r>
            <a:rPr lang="sk-SK" b="1" dirty="0"/>
            <a:t>jednoduché väzby</a:t>
          </a:r>
          <a:r>
            <a:rPr lang="sk-SK" dirty="0"/>
            <a:t> a </a:t>
          </a:r>
          <a:r>
            <a:rPr lang="sk-SK" b="1" dirty="0"/>
            <a:t>otvorený reťazec</a:t>
          </a:r>
          <a:endParaRPr lang="en-US" b="1" dirty="0"/>
        </a:p>
      </dgm:t>
    </dgm:pt>
    <dgm:pt modelId="{9682FACC-DD4C-44A8-A3D5-D5DA7B6C9745}" type="parTrans" cxnId="{6DD85865-180C-46F7-A344-3EB99DA23CDB}">
      <dgm:prSet/>
      <dgm:spPr/>
      <dgm:t>
        <a:bodyPr/>
        <a:lstStyle/>
        <a:p>
          <a:endParaRPr lang="en-US"/>
        </a:p>
      </dgm:t>
    </dgm:pt>
    <dgm:pt modelId="{21C5684B-1470-4A6E-B186-9BCC6B9F6335}" type="sibTrans" cxnId="{6DD85865-180C-46F7-A344-3EB99DA23CDB}">
      <dgm:prSet/>
      <dgm:spPr/>
      <dgm:t>
        <a:bodyPr/>
        <a:lstStyle/>
        <a:p>
          <a:endParaRPr lang="en-US"/>
        </a:p>
      </dgm:t>
    </dgm:pt>
    <dgm:pt modelId="{36DC50EC-83FC-4469-9786-4E0665104193}">
      <dgm:prSet/>
      <dgm:spPr/>
      <dgm:t>
        <a:bodyPr/>
        <a:lstStyle/>
        <a:p>
          <a:r>
            <a:rPr lang="sk-SK"/>
            <a:t>- charakteristická prípona </a:t>
          </a:r>
          <a:r>
            <a:rPr lang="sk-SK" b="1"/>
            <a:t>– án</a:t>
          </a:r>
          <a:endParaRPr lang="en-US"/>
        </a:p>
      </dgm:t>
    </dgm:pt>
    <dgm:pt modelId="{4A39B08E-0204-4927-ACB8-6E0B5D6892F9}" type="parTrans" cxnId="{0F869BBE-FD49-45EF-A137-94A88007A768}">
      <dgm:prSet/>
      <dgm:spPr/>
      <dgm:t>
        <a:bodyPr/>
        <a:lstStyle/>
        <a:p>
          <a:endParaRPr lang="en-US"/>
        </a:p>
      </dgm:t>
    </dgm:pt>
    <dgm:pt modelId="{09B60390-8B3F-43F9-A25E-1E5C0F8CB95F}" type="sibTrans" cxnId="{0F869BBE-FD49-45EF-A137-94A88007A768}">
      <dgm:prSet/>
      <dgm:spPr/>
      <dgm:t>
        <a:bodyPr/>
        <a:lstStyle/>
        <a:p>
          <a:endParaRPr lang="en-US"/>
        </a:p>
      </dgm:t>
    </dgm:pt>
    <dgm:pt modelId="{794D63D8-8222-45D2-86DC-94533C3619EA}">
      <dgm:prSet/>
      <dgm:spPr/>
      <dgm:t>
        <a:bodyPr/>
        <a:lstStyle/>
        <a:p>
          <a:r>
            <a:rPr lang="sk-SK" b="1"/>
            <a:t>- všeobecný vzorec:   C</a:t>
          </a:r>
          <a:r>
            <a:rPr lang="sk-SK" b="1" baseline="-25000"/>
            <a:t>n</a:t>
          </a:r>
          <a:r>
            <a:rPr lang="sk-SK" b="1"/>
            <a:t>H</a:t>
          </a:r>
          <a:r>
            <a:rPr lang="sk-SK" b="1" baseline="-25000"/>
            <a:t>2n+2</a:t>
          </a:r>
          <a:r>
            <a:rPr lang="sk-SK" b="1"/>
            <a:t> </a:t>
          </a:r>
          <a:endParaRPr lang="en-US"/>
        </a:p>
      </dgm:t>
    </dgm:pt>
    <dgm:pt modelId="{E28B85D8-A6CB-45D1-A205-B9A9D3622236}" type="parTrans" cxnId="{884DC5CE-0EDF-4D3C-A21A-B7AC822B955F}">
      <dgm:prSet/>
      <dgm:spPr/>
      <dgm:t>
        <a:bodyPr/>
        <a:lstStyle/>
        <a:p>
          <a:endParaRPr lang="en-US"/>
        </a:p>
      </dgm:t>
    </dgm:pt>
    <dgm:pt modelId="{30B14339-E593-449F-8361-651F553123A1}" type="sibTrans" cxnId="{884DC5CE-0EDF-4D3C-A21A-B7AC822B955F}">
      <dgm:prSet/>
      <dgm:spPr/>
      <dgm:t>
        <a:bodyPr/>
        <a:lstStyle/>
        <a:p>
          <a:endParaRPr lang="en-US"/>
        </a:p>
      </dgm:t>
    </dgm:pt>
    <dgm:pt modelId="{E07E569A-4222-42B7-8303-290B37FE0793}">
      <dgm:prSet/>
      <dgm:spPr/>
      <dgm:t>
        <a:bodyPr/>
        <a:lstStyle/>
        <a:p>
          <a:r>
            <a:rPr lang="sk-SK" b="1"/>
            <a:t>- prvé štyri → plyny</a:t>
          </a:r>
          <a:endParaRPr lang="en-US"/>
        </a:p>
      </dgm:t>
    </dgm:pt>
    <dgm:pt modelId="{11008431-31BB-49E5-BB42-718B54D29D82}" type="parTrans" cxnId="{A6F4AAEB-7382-43A5-A5EC-53B2D516C2AD}">
      <dgm:prSet/>
      <dgm:spPr/>
      <dgm:t>
        <a:bodyPr/>
        <a:lstStyle/>
        <a:p>
          <a:endParaRPr lang="en-US"/>
        </a:p>
      </dgm:t>
    </dgm:pt>
    <dgm:pt modelId="{EA73F8F6-F7D7-4724-BB0E-D0A1896866CD}" type="sibTrans" cxnId="{A6F4AAEB-7382-43A5-A5EC-53B2D516C2AD}">
      <dgm:prSet/>
      <dgm:spPr/>
      <dgm:t>
        <a:bodyPr/>
        <a:lstStyle/>
        <a:p>
          <a:endParaRPr lang="en-US"/>
        </a:p>
      </dgm:t>
    </dgm:pt>
    <dgm:pt modelId="{8D0EA535-EBBE-40E8-BA96-55C06C1ABDBB}">
      <dgm:prSet/>
      <dgm:spPr/>
      <dgm:t>
        <a:bodyPr/>
        <a:lstStyle/>
        <a:p>
          <a:r>
            <a:rPr lang="sk-SK" b="1"/>
            <a:t>- od C(5) po C(16) → kvapaliny </a:t>
          </a:r>
          <a:endParaRPr lang="en-US"/>
        </a:p>
      </dgm:t>
    </dgm:pt>
    <dgm:pt modelId="{5D287FD0-72D4-4A6A-A82A-8498BF3EE3BB}" type="parTrans" cxnId="{7CD2E70E-3365-430A-BE6C-76AC7AAE809E}">
      <dgm:prSet/>
      <dgm:spPr/>
      <dgm:t>
        <a:bodyPr/>
        <a:lstStyle/>
        <a:p>
          <a:endParaRPr lang="en-US"/>
        </a:p>
      </dgm:t>
    </dgm:pt>
    <dgm:pt modelId="{4457CDAF-BC4A-4B42-A895-CA0FAD31B31F}" type="sibTrans" cxnId="{7CD2E70E-3365-430A-BE6C-76AC7AAE809E}">
      <dgm:prSet/>
      <dgm:spPr/>
      <dgm:t>
        <a:bodyPr/>
        <a:lstStyle/>
        <a:p>
          <a:endParaRPr lang="en-US"/>
        </a:p>
      </dgm:t>
    </dgm:pt>
    <dgm:pt modelId="{BCDB2971-55B5-4D82-8AEF-AF02353EB5CC}">
      <dgm:prSet/>
      <dgm:spPr/>
      <dgm:t>
        <a:bodyPr/>
        <a:lstStyle/>
        <a:p>
          <a:r>
            <a:rPr lang="sk-SK" b="1"/>
            <a:t>- od C(17) → tuhé látky  </a:t>
          </a:r>
          <a:r>
            <a:rPr lang="sk-SK" b="1" i="1"/>
            <a:t>             </a:t>
          </a:r>
          <a:endParaRPr lang="en-US"/>
        </a:p>
      </dgm:t>
    </dgm:pt>
    <dgm:pt modelId="{0843B7BA-47BE-4F49-BFC4-AE610DCA8EC0}" type="parTrans" cxnId="{3D686D2D-91C4-4797-80C8-DB2B23FC7AED}">
      <dgm:prSet/>
      <dgm:spPr/>
      <dgm:t>
        <a:bodyPr/>
        <a:lstStyle/>
        <a:p>
          <a:endParaRPr lang="en-US"/>
        </a:p>
      </dgm:t>
    </dgm:pt>
    <dgm:pt modelId="{38E362A2-BB2E-4030-B468-389C83644DB9}" type="sibTrans" cxnId="{3D686D2D-91C4-4797-80C8-DB2B23FC7AED}">
      <dgm:prSet/>
      <dgm:spPr/>
      <dgm:t>
        <a:bodyPr/>
        <a:lstStyle/>
        <a:p>
          <a:endParaRPr lang="en-US"/>
        </a:p>
      </dgm:t>
    </dgm:pt>
    <dgm:pt modelId="{FD0223BF-9715-4D1D-B8DB-A416CFAC581D}" type="pres">
      <dgm:prSet presAssocID="{372DDE93-EB67-484D-AAC3-EEF65B70E732}" presName="linear" presStyleCnt="0">
        <dgm:presLayoutVars>
          <dgm:animLvl val="lvl"/>
          <dgm:resizeHandles val="exact"/>
        </dgm:presLayoutVars>
      </dgm:prSet>
      <dgm:spPr/>
    </dgm:pt>
    <dgm:pt modelId="{BB4D8257-6958-498F-8BB7-611BF776FD64}" type="pres">
      <dgm:prSet presAssocID="{88C8F80A-0E93-472E-A307-E2E70AEDAE8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D53D52D-6FDF-4205-8E69-3DEDF712AFAD}" type="pres">
      <dgm:prSet presAssocID="{21C5684B-1470-4A6E-B186-9BCC6B9F6335}" presName="spacer" presStyleCnt="0"/>
      <dgm:spPr/>
    </dgm:pt>
    <dgm:pt modelId="{7ABF2E9C-C017-40CC-B5BA-F6BB7EE5A3E2}" type="pres">
      <dgm:prSet presAssocID="{36DC50EC-83FC-4469-9786-4E066510419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0EAF56C-59BF-4A45-8F22-374029C373D6}" type="pres">
      <dgm:prSet presAssocID="{09B60390-8B3F-43F9-A25E-1E5C0F8CB95F}" presName="spacer" presStyleCnt="0"/>
      <dgm:spPr/>
    </dgm:pt>
    <dgm:pt modelId="{2714FFE7-F9CA-418B-8A54-E5F0E01CF8EF}" type="pres">
      <dgm:prSet presAssocID="{794D63D8-8222-45D2-86DC-94533C3619E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5A8359F-0C4F-4FBF-93B8-FD095A0EE1E7}" type="pres">
      <dgm:prSet presAssocID="{30B14339-E593-449F-8361-651F553123A1}" presName="spacer" presStyleCnt="0"/>
      <dgm:spPr/>
    </dgm:pt>
    <dgm:pt modelId="{1DCFAC5F-1296-4143-ADB3-0947A3187C51}" type="pres">
      <dgm:prSet presAssocID="{E07E569A-4222-42B7-8303-290B37FE079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4D0028F-1C3E-4360-94BC-E43FA0E23E2C}" type="pres">
      <dgm:prSet presAssocID="{EA73F8F6-F7D7-4724-BB0E-D0A1896866CD}" presName="spacer" presStyleCnt="0"/>
      <dgm:spPr/>
    </dgm:pt>
    <dgm:pt modelId="{17CDF27B-3AF9-4C7E-AD72-842402DB1ED7}" type="pres">
      <dgm:prSet presAssocID="{8D0EA535-EBBE-40E8-BA96-55C06C1ABDB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5B9D043-FEC7-46D1-A05F-5C97BDB12D54}" type="pres">
      <dgm:prSet presAssocID="{4457CDAF-BC4A-4B42-A895-CA0FAD31B31F}" presName="spacer" presStyleCnt="0"/>
      <dgm:spPr/>
    </dgm:pt>
    <dgm:pt modelId="{9619392E-5AA9-4AFB-AA42-6EE8043B6565}" type="pres">
      <dgm:prSet presAssocID="{BCDB2971-55B5-4D82-8AEF-AF02353EB5C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927CE03-53C4-41BA-860F-404A4E2C393B}" type="presOf" srcId="{BCDB2971-55B5-4D82-8AEF-AF02353EB5CC}" destId="{9619392E-5AA9-4AFB-AA42-6EE8043B6565}" srcOrd="0" destOrd="0" presId="urn:microsoft.com/office/officeart/2005/8/layout/vList2"/>
    <dgm:cxn modelId="{7CD2E70E-3365-430A-BE6C-76AC7AAE809E}" srcId="{372DDE93-EB67-484D-AAC3-EEF65B70E732}" destId="{8D0EA535-EBBE-40E8-BA96-55C06C1ABDBB}" srcOrd="4" destOrd="0" parTransId="{5D287FD0-72D4-4A6A-A82A-8498BF3EE3BB}" sibTransId="{4457CDAF-BC4A-4B42-A895-CA0FAD31B31F}"/>
    <dgm:cxn modelId="{E06DFD1E-F49F-4656-B372-2D1A627509E6}" type="presOf" srcId="{372DDE93-EB67-484D-AAC3-EEF65B70E732}" destId="{FD0223BF-9715-4D1D-B8DB-A416CFAC581D}" srcOrd="0" destOrd="0" presId="urn:microsoft.com/office/officeart/2005/8/layout/vList2"/>
    <dgm:cxn modelId="{3D686D2D-91C4-4797-80C8-DB2B23FC7AED}" srcId="{372DDE93-EB67-484D-AAC3-EEF65B70E732}" destId="{BCDB2971-55B5-4D82-8AEF-AF02353EB5CC}" srcOrd="5" destOrd="0" parTransId="{0843B7BA-47BE-4F49-BFC4-AE610DCA8EC0}" sibTransId="{38E362A2-BB2E-4030-B468-389C83644DB9}"/>
    <dgm:cxn modelId="{98AB5536-D809-4F43-BF45-EB291657D20C}" type="presOf" srcId="{8D0EA535-EBBE-40E8-BA96-55C06C1ABDBB}" destId="{17CDF27B-3AF9-4C7E-AD72-842402DB1ED7}" srcOrd="0" destOrd="0" presId="urn:microsoft.com/office/officeart/2005/8/layout/vList2"/>
    <dgm:cxn modelId="{CEFC0C38-EC5A-4E2C-88E6-265D6A5F95D5}" type="presOf" srcId="{88C8F80A-0E93-472E-A307-E2E70AEDAE83}" destId="{BB4D8257-6958-498F-8BB7-611BF776FD64}" srcOrd="0" destOrd="0" presId="urn:microsoft.com/office/officeart/2005/8/layout/vList2"/>
    <dgm:cxn modelId="{6DD85865-180C-46F7-A344-3EB99DA23CDB}" srcId="{372DDE93-EB67-484D-AAC3-EEF65B70E732}" destId="{88C8F80A-0E93-472E-A307-E2E70AEDAE83}" srcOrd="0" destOrd="0" parTransId="{9682FACC-DD4C-44A8-A3D5-D5DA7B6C9745}" sibTransId="{21C5684B-1470-4A6E-B186-9BCC6B9F6335}"/>
    <dgm:cxn modelId="{C0005776-D5DD-4F67-A52A-24074A1EA068}" type="presOf" srcId="{36DC50EC-83FC-4469-9786-4E0665104193}" destId="{7ABF2E9C-C017-40CC-B5BA-F6BB7EE5A3E2}" srcOrd="0" destOrd="0" presId="urn:microsoft.com/office/officeart/2005/8/layout/vList2"/>
    <dgm:cxn modelId="{024DA0B7-9BA8-412A-9253-411F0278D61A}" type="presOf" srcId="{794D63D8-8222-45D2-86DC-94533C3619EA}" destId="{2714FFE7-F9CA-418B-8A54-E5F0E01CF8EF}" srcOrd="0" destOrd="0" presId="urn:microsoft.com/office/officeart/2005/8/layout/vList2"/>
    <dgm:cxn modelId="{0F869BBE-FD49-45EF-A137-94A88007A768}" srcId="{372DDE93-EB67-484D-AAC3-EEF65B70E732}" destId="{36DC50EC-83FC-4469-9786-4E0665104193}" srcOrd="1" destOrd="0" parTransId="{4A39B08E-0204-4927-ACB8-6E0B5D6892F9}" sibTransId="{09B60390-8B3F-43F9-A25E-1E5C0F8CB95F}"/>
    <dgm:cxn modelId="{884DC5CE-0EDF-4D3C-A21A-B7AC822B955F}" srcId="{372DDE93-EB67-484D-AAC3-EEF65B70E732}" destId="{794D63D8-8222-45D2-86DC-94533C3619EA}" srcOrd="2" destOrd="0" parTransId="{E28B85D8-A6CB-45D1-A205-B9A9D3622236}" sibTransId="{30B14339-E593-449F-8361-651F553123A1}"/>
    <dgm:cxn modelId="{DB5476D8-17F5-4234-9DE5-A354B221F9CB}" type="presOf" srcId="{E07E569A-4222-42B7-8303-290B37FE0793}" destId="{1DCFAC5F-1296-4143-ADB3-0947A3187C51}" srcOrd="0" destOrd="0" presId="urn:microsoft.com/office/officeart/2005/8/layout/vList2"/>
    <dgm:cxn modelId="{A6F4AAEB-7382-43A5-A5EC-53B2D516C2AD}" srcId="{372DDE93-EB67-484D-AAC3-EEF65B70E732}" destId="{E07E569A-4222-42B7-8303-290B37FE0793}" srcOrd="3" destOrd="0" parTransId="{11008431-31BB-49E5-BB42-718B54D29D82}" sibTransId="{EA73F8F6-F7D7-4724-BB0E-D0A1896866CD}"/>
    <dgm:cxn modelId="{57ACF405-7D6D-4603-B8D7-470E1CC08FBD}" type="presParOf" srcId="{FD0223BF-9715-4D1D-B8DB-A416CFAC581D}" destId="{BB4D8257-6958-498F-8BB7-611BF776FD64}" srcOrd="0" destOrd="0" presId="urn:microsoft.com/office/officeart/2005/8/layout/vList2"/>
    <dgm:cxn modelId="{43D3D29A-DBC3-49EE-AAA1-F4885F03AEBA}" type="presParOf" srcId="{FD0223BF-9715-4D1D-B8DB-A416CFAC581D}" destId="{8D53D52D-6FDF-4205-8E69-3DEDF712AFAD}" srcOrd="1" destOrd="0" presId="urn:microsoft.com/office/officeart/2005/8/layout/vList2"/>
    <dgm:cxn modelId="{A4E8113A-0FBA-4281-A5F5-9BB87F1138FA}" type="presParOf" srcId="{FD0223BF-9715-4D1D-B8DB-A416CFAC581D}" destId="{7ABF2E9C-C017-40CC-B5BA-F6BB7EE5A3E2}" srcOrd="2" destOrd="0" presId="urn:microsoft.com/office/officeart/2005/8/layout/vList2"/>
    <dgm:cxn modelId="{D660AE6B-DFF4-4A5E-B88E-10CFD3074481}" type="presParOf" srcId="{FD0223BF-9715-4D1D-B8DB-A416CFAC581D}" destId="{30EAF56C-59BF-4A45-8F22-374029C373D6}" srcOrd="3" destOrd="0" presId="urn:microsoft.com/office/officeart/2005/8/layout/vList2"/>
    <dgm:cxn modelId="{F3640236-32EB-4ED0-A084-533E05765DE5}" type="presParOf" srcId="{FD0223BF-9715-4D1D-B8DB-A416CFAC581D}" destId="{2714FFE7-F9CA-418B-8A54-E5F0E01CF8EF}" srcOrd="4" destOrd="0" presId="urn:microsoft.com/office/officeart/2005/8/layout/vList2"/>
    <dgm:cxn modelId="{7C42AE77-4B73-4A50-8EE5-44D9E98BE612}" type="presParOf" srcId="{FD0223BF-9715-4D1D-B8DB-A416CFAC581D}" destId="{25A8359F-0C4F-4FBF-93B8-FD095A0EE1E7}" srcOrd="5" destOrd="0" presId="urn:microsoft.com/office/officeart/2005/8/layout/vList2"/>
    <dgm:cxn modelId="{C1127B71-2DDA-4624-B1F2-DF8F32206B05}" type="presParOf" srcId="{FD0223BF-9715-4D1D-B8DB-A416CFAC581D}" destId="{1DCFAC5F-1296-4143-ADB3-0947A3187C51}" srcOrd="6" destOrd="0" presId="urn:microsoft.com/office/officeart/2005/8/layout/vList2"/>
    <dgm:cxn modelId="{B6B7D544-DB3F-410F-B69B-7AFF20C8D934}" type="presParOf" srcId="{FD0223BF-9715-4D1D-B8DB-A416CFAC581D}" destId="{44D0028F-1C3E-4360-94BC-E43FA0E23E2C}" srcOrd="7" destOrd="0" presId="urn:microsoft.com/office/officeart/2005/8/layout/vList2"/>
    <dgm:cxn modelId="{81C2B973-1017-4C56-ACD3-80896587E8A9}" type="presParOf" srcId="{FD0223BF-9715-4D1D-B8DB-A416CFAC581D}" destId="{17CDF27B-3AF9-4C7E-AD72-842402DB1ED7}" srcOrd="8" destOrd="0" presId="urn:microsoft.com/office/officeart/2005/8/layout/vList2"/>
    <dgm:cxn modelId="{B3328D58-7744-47BD-9839-B001FBBB0362}" type="presParOf" srcId="{FD0223BF-9715-4D1D-B8DB-A416CFAC581D}" destId="{E5B9D043-FEC7-46D1-A05F-5C97BDB12D54}" srcOrd="9" destOrd="0" presId="urn:microsoft.com/office/officeart/2005/8/layout/vList2"/>
    <dgm:cxn modelId="{B31CF18C-9B83-4870-8201-A486BC316EB6}" type="presParOf" srcId="{FD0223BF-9715-4D1D-B8DB-A416CFAC581D}" destId="{9619392E-5AA9-4AFB-AA42-6EE8043B656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D8257-6958-498F-8BB7-611BF776FD64}">
      <dsp:nvSpPr>
        <dsp:cNvPr id="0" name=""/>
        <dsp:cNvSpPr/>
      </dsp:nvSpPr>
      <dsp:spPr>
        <a:xfrm>
          <a:off x="0" y="114408"/>
          <a:ext cx="5914209" cy="78624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- sú uhľovodíky, ktoré majú medzi atómami uhlíka </a:t>
          </a:r>
          <a:r>
            <a:rPr lang="sk-SK" sz="2100" b="1" kern="1200" dirty="0"/>
            <a:t>jednoduché väzby</a:t>
          </a:r>
          <a:r>
            <a:rPr lang="sk-SK" sz="2100" kern="1200" dirty="0"/>
            <a:t> a </a:t>
          </a:r>
          <a:r>
            <a:rPr lang="sk-SK" sz="2100" b="1" kern="1200" dirty="0"/>
            <a:t>otvorený reťazec</a:t>
          </a:r>
          <a:endParaRPr lang="en-US" sz="2100" b="1" kern="1200" dirty="0"/>
        </a:p>
      </dsp:txBody>
      <dsp:txXfrm>
        <a:off x="38381" y="152789"/>
        <a:ext cx="5837447" cy="709478"/>
      </dsp:txXfrm>
    </dsp:sp>
    <dsp:sp modelId="{7ABF2E9C-C017-40CC-B5BA-F6BB7EE5A3E2}">
      <dsp:nvSpPr>
        <dsp:cNvPr id="0" name=""/>
        <dsp:cNvSpPr/>
      </dsp:nvSpPr>
      <dsp:spPr>
        <a:xfrm>
          <a:off x="0" y="961128"/>
          <a:ext cx="5914209" cy="78624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672631"/>
                <a:satOff val="-714"/>
                <a:lumOff val="549"/>
                <a:alphaOff val="0"/>
                <a:shade val="74000"/>
                <a:satMod val="130000"/>
                <a:lumMod val="90000"/>
              </a:schemeClr>
              <a:schemeClr val="accent2">
                <a:hueOff val="672631"/>
                <a:satOff val="-714"/>
                <a:lumOff val="549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/>
            <a:t>- charakteristická prípona </a:t>
          </a:r>
          <a:r>
            <a:rPr lang="sk-SK" sz="2100" b="1" kern="1200"/>
            <a:t>– án</a:t>
          </a:r>
          <a:endParaRPr lang="en-US" sz="2100" kern="1200"/>
        </a:p>
      </dsp:txBody>
      <dsp:txXfrm>
        <a:off x="38381" y="999509"/>
        <a:ext cx="5837447" cy="709478"/>
      </dsp:txXfrm>
    </dsp:sp>
    <dsp:sp modelId="{2714FFE7-F9CA-418B-8A54-E5F0E01CF8EF}">
      <dsp:nvSpPr>
        <dsp:cNvPr id="0" name=""/>
        <dsp:cNvSpPr/>
      </dsp:nvSpPr>
      <dsp:spPr>
        <a:xfrm>
          <a:off x="0" y="1807848"/>
          <a:ext cx="5914209" cy="78624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1345262"/>
                <a:satOff val="-1429"/>
                <a:lumOff val="1098"/>
                <a:alphaOff val="0"/>
                <a:shade val="74000"/>
                <a:satMod val="130000"/>
                <a:lumMod val="90000"/>
              </a:schemeClr>
              <a:schemeClr val="accent2">
                <a:hueOff val="1345262"/>
                <a:satOff val="-1429"/>
                <a:lumOff val="1098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b="1" kern="1200"/>
            <a:t>- všeobecný vzorec:   C</a:t>
          </a:r>
          <a:r>
            <a:rPr lang="sk-SK" sz="2100" b="1" kern="1200" baseline="-25000"/>
            <a:t>n</a:t>
          </a:r>
          <a:r>
            <a:rPr lang="sk-SK" sz="2100" b="1" kern="1200"/>
            <a:t>H</a:t>
          </a:r>
          <a:r>
            <a:rPr lang="sk-SK" sz="2100" b="1" kern="1200" baseline="-25000"/>
            <a:t>2n+2</a:t>
          </a:r>
          <a:r>
            <a:rPr lang="sk-SK" sz="2100" b="1" kern="1200"/>
            <a:t> </a:t>
          </a:r>
          <a:endParaRPr lang="en-US" sz="2100" kern="1200"/>
        </a:p>
      </dsp:txBody>
      <dsp:txXfrm>
        <a:off x="38381" y="1846229"/>
        <a:ext cx="5837447" cy="709478"/>
      </dsp:txXfrm>
    </dsp:sp>
    <dsp:sp modelId="{1DCFAC5F-1296-4143-ADB3-0947A3187C51}">
      <dsp:nvSpPr>
        <dsp:cNvPr id="0" name=""/>
        <dsp:cNvSpPr/>
      </dsp:nvSpPr>
      <dsp:spPr>
        <a:xfrm>
          <a:off x="0" y="2654568"/>
          <a:ext cx="5914209" cy="78624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2017893"/>
                <a:satOff val="-2143"/>
                <a:lumOff val="1647"/>
                <a:alphaOff val="0"/>
                <a:shade val="74000"/>
                <a:satMod val="130000"/>
                <a:lumMod val="90000"/>
              </a:schemeClr>
              <a:schemeClr val="accent2">
                <a:hueOff val="2017893"/>
                <a:satOff val="-2143"/>
                <a:lumOff val="164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b="1" kern="1200"/>
            <a:t>- prvé štyri → plyny</a:t>
          </a:r>
          <a:endParaRPr lang="en-US" sz="2100" kern="1200"/>
        </a:p>
      </dsp:txBody>
      <dsp:txXfrm>
        <a:off x="38381" y="2692949"/>
        <a:ext cx="5837447" cy="709478"/>
      </dsp:txXfrm>
    </dsp:sp>
    <dsp:sp modelId="{17CDF27B-3AF9-4C7E-AD72-842402DB1ED7}">
      <dsp:nvSpPr>
        <dsp:cNvPr id="0" name=""/>
        <dsp:cNvSpPr/>
      </dsp:nvSpPr>
      <dsp:spPr>
        <a:xfrm>
          <a:off x="0" y="3501288"/>
          <a:ext cx="5914209" cy="78624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2690524"/>
                <a:satOff val="-2858"/>
                <a:lumOff val="2196"/>
                <a:alphaOff val="0"/>
                <a:shade val="74000"/>
                <a:satMod val="130000"/>
                <a:lumMod val="90000"/>
              </a:schemeClr>
              <a:schemeClr val="accent2">
                <a:hueOff val="2690524"/>
                <a:satOff val="-2858"/>
                <a:lumOff val="219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b="1" kern="1200"/>
            <a:t>- od C(5) po C(16) → kvapaliny </a:t>
          </a:r>
          <a:endParaRPr lang="en-US" sz="2100" kern="1200"/>
        </a:p>
      </dsp:txBody>
      <dsp:txXfrm>
        <a:off x="38381" y="3539669"/>
        <a:ext cx="5837447" cy="709478"/>
      </dsp:txXfrm>
    </dsp:sp>
    <dsp:sp modelId="{9619392E-5AA9-4AFB-AA42-6EE8043B6565}">
      <dsp:nvSpPr>
        <dsp:cNvPr id="0" name=""/>
        <dsp:cNvSpPr/>
      </dsp:nvSpPr>
      <dsp:spPr>
        <a:xfrm>
          <a:off x="0" y="4348008"/>
          <a:ext cx="5914209" cy="78624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3363155"/>
                <a:satOff val="-3572"/>
                <a:lumOff val="2745"/>
                <a:alphaOff val="0"/>
                <a:shade val="74000"/>
                <a:satMod val="130000"/>
                <a:lumMod val="90000"/>
              </a:schemeClr>
              <a:schemeClr val="accent2">
                <a:hueOff val="3363155"/>
                <a:satOff val="-3572"/>
                <a:lumOff val="274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b="1" kern="1200"/>
            <a:t>- od C(17) → tuhé látky  </a:t>
          </a:r>
          <a:r>
            <a:rPr lang="sk-SK" sz="2100" b="1" i="1" kern="1200"/>
            <a:t>             </a:t>
          </a:r>
          <a:endParaRPr lang="en-US" sz="2100" kern="1200"/>
        </a:p>
      </dsp:txBody>
      <dsp:txXfrm>
        <a:off x="38381" y="4386389"/>
        <a:ext cx="5837447" cy="709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5143DF2-836C-4507-99C1-03DD755F5CE4}" type="datetimeFigureOut">
              <a:rPr lang="sk-SK" smtClean="0"/>
              <a:t>11. 1. 2021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6B2AEB-8950-421D-A5AB-5F3DAF39FFF8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36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3DF2-836C-4507-99C1-03DD755F5CE4}" type="datetimeFigureOut">
              <a:rPr lang="sk-SK" smtClean="0"/>
              <a:t>11. 1. 2021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2AEB-8950-421D-A5AB-5F3DAF39FF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745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3DF2-836C-4507-99C1-03DD755F5CE4}" type="datetimeFigureOut">
              <a:rPr lang="sk-SK" smtClean="0"/>
              <a:t>11. 1. 2021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2AEB-8950-421D-A5AB-5F3DAF39FFF8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239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3DF2-836C-4507-99C1-03DD755F5CE4}" type="datetimeFigureOut">
              <a:rPr lang="sk-SK" smtClean="0"/>
              <a:t>11. 1. 2021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2AEB-8950-421D-A5AB-5F3DAF39FFF8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711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3DF2-836C-4507-99C1-03DD755F5CE4}" type="datetimeFigureOut">
              <a:rPr lang="sk-SK" smtClean="0"/>
              <a:t>11. 1. 2021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2AEB-8950-421D-A5AB-5F3DAF39FF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1368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3DF2-836C-4507-99C1-03DD755F5CE4}" type="datetimeFigureOut">
              <a:rPr lang="sk-SK" smtClean="0"/>
              <a:t>11. 1. 2021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2AEB-8950-421D-A5AB-5F3DAF39FFF8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202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3DF2-836C-4507-99C1-03DD755F5CE4}" type="datetimeFigureOut">
              <a:rPr lang="sk-SK" smtClean="0"/>
              <a:t>11. 1. 2021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2AEB-8950-421D-A5AB-5F3DAF39FFF8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526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3DF2-836C-4507-99C1-03DD755F5CE4}" type="datetimeFigureOut">
              <a:rPr lang="sk-SK" smtClean="0"/>
              <a:t>11. 1. 2021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2AEB-8950-421D-A5AB-5F3DAF39FFF8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060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3DF2-836C-4507-99C1-03DD755F5CE4}" type="datetimeFigureOut">
              <a:rPr lang="sk-SK" smtClean="0"/>
              <a:t>11. 1. 2021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2AEB-8950-421D-A5AB-5F3DAF39FFF8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938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3DF2-836C-4507-99C1-03DD755F5CE4}" type="datetimeFigureOut">
              <a:rPr lang="sk-SK" smtClean="0"/>
              <a:t>11. 1. 2021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2AEB-8950-421D-A5AB-5F3DAF39FF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486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3DF2-836C-4507-99C1-03DD755F5CE4}" type="datetimeFigureOut">
              <a:rPr lang="sk-SK" smtClean="0"/>
              <a:t>11. 1. 2021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2AEB-8950-421D-A5AB-5F3DAF39FFF8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199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3DF2-836C-4507-99C1-03DD755F5CE4}" type="datetimeFigureOut">
              <a:rPr lang="sk-SK" smtClean="0"/>
              <a:t>11. 1. 2021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2AEB-8950-421D-A5AB-5F3DAF39FF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632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3DF2-836C-4507-99C1-03DD755F5CE4}" type="datetimeFigureOut">
              <a:rPr lang="sk-SK" smtClean="0"/>
              <a:t>11. 1. 2021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2AEB-8950-421D-A5AB-5F3DAF39FFF8}" type="slidenum">
              <a:rPr lang="sk-SK" smtClean="0"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18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3DF2-836C-4507-99C1-03DD755F5CE4}" type="datetimeFigureOut">
              <a:rPr lang="sk-SK" smtClean="0"/>
              <a:t>11. 1. 2021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2AEB-8950-421D-A5AB-5F3DAF39FFF8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06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3DF2-836C-4507-99C1-03DD755F5CE4}" type="datetimeFigureOut">
              <a:rPr lang="sk-SK" smtClean="0"/>
              <a:t>11. 1. 2021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2AEB-8950-421D-A5AB-5F3DAF39FF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042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3DF2-836C-4507-99C1-03DD755F5CE4}" type="datetimeFigureOut">
              <a:rPr lang="sk-SK" smtClean="0"/>
              <a:t>11. 1. 2021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2AEB-8950-421D-A5AB-5F3DAF39FFF8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103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3DF2-836C-4507-99C1-03DD755F5CE4}" type="datetimeFigureOut">
              <a:rPr lang="sk-SK" smtClean="0"/>
              <a:t>11. 1. 2021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2AEB-8950-421D-A5AB-5F3DAF39FF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847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143DF2-836C-4507-99C1-03DD755F5CE4}" type="datetimeFigureOut">
              <a:rPr lang="sk-SK" smtClean="0"/>
              <a:t>11. 1. 2021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6B2AEB-8950-421D-A5AB-5F3DAF39FF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620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EC8503-F164-4EDA-821E-2ED4D3C5FF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UHĽOVODÍKY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EF9DFF4-C926-4090-AA70-FDD8B4FED9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15553" y="6329779"/>
            <a:ext cx="2876447" cy="528221"/>
          </a:xfrm>
        </p:spPr>
        <p:txBody>
          <a:bodyPr/>
          <a:lstStyle/>
          <a:p>
            <a:r>
              <a:rPr lang="sk-SK" dirty="0"/>
              <a:t>Mgr. Lenka </a:t>
            </a:r>
            <a:r>
              <a:rPr lang="sk-SK" dirty="0" err="1"/>
              <a:t>Štofaníková</a:t>
            </a:r>
            <a:endParaRPr lang="sk-SK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5C441E1-90DF-48A4-9CB0-3887BDB47799}"/>
              </a:ext>
            </a:extLst>
          </p:cNvPr>
          <p:cNvSpPr txBox="1">
            <a:spLocks/>
          </p:cNvSpPr>
          <p:nvPr/>
        </p:nvSpPr>
        <p:spPr>
          <a:xfrm>
            <a:off x="2692398" y="3471337"/>
            <a:ext cx="6815669" cy="151553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4400" u="sng" dirty="0"/>
              <a:t>ALKÁNY</a:t>
            </a:r>
          </a:p>
        </p:txBody>
      </p:sp>
    </p:spTree>
    <p:extLst>
      <p:ext uri="{BB962C8B-B14F-4D97-AF65-F5344CB8AC3E}">
        <p14:creationId xmlns:p14="http://schemas.microsoft.com/office/powerpoint/2010/main" val="3853956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87AC98-27E5-49B2-BCB9-0FCDB0E27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Významné </a:t>
            </a:r>
            <a:r>
              <a:rPr lang="sk-SK" dirty="0" err="1"/>
              <a:t>alkány</a:t>
            </a:r>
            <a:endParaRPr lang="sk-SK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CEAF7B4F-0E99-4E8B-B05B-EA8671CCE800}"/>
              </a:ext>
            </a:extLst>
          </p:cNvPr>
          <p:cNvSpPr txBox="1"/>
          <p:nvPr/>
        </p:nvSpPr>
        <p:spPr>
          <a:xfrm>
            <a:off x="1629053" y="2841685"/>
            <a:ext cx="6116714" cy="22467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sk-SK" sz="3200" b="1" dirty="0">
                <a:solidFill>
                  <a:schemeClr val="tx1"/>
                </a:solidFill>
              </a:rPr>
              <a:t>METÁN</a:t>
            </a:r>
            <a:r>
              <a:rPr lang="sk-SK" sz="3200" b="1" dirty="0">
                <a:solidFill>
                  <a:srgbClr val="FF0000"/>
                </a:solidFill>
              </a:rPr>
              <a:t> </a:t>
            </a:r>
            <a:r>
              <a:rPr lang="sk-SK" sz="3200" b="1" dirty="0">
                <a:solidFill>
                  <a:schemeClr val="tx1"/>
                </a:solidFill>
              </a:rPr>
              <a:t>CH</a:t>
            </a:r>
            <a:r>
              <a:rPr lang="sk-SK" sz="2800" b="1" baseline="-25000" dirty="0">
                <a:solidFill>
                  <a:schemeClr val="tx1"/>
                </a:solidFill>
              </a:rPr>
              <a:t>4</a:t>
            </a:r>
            <a:endParaRPr lang="sk-SK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sz="1800" dirty="0"/>
              <a:t>bezfarebný plyn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1800" dirty="0"/>
              <a:t>súčasť zemného plynu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1800" dirty="0"/>
              <a:t>v prírode vzniká rozkladom celulózy, tzv. bahenný plyn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1800" dirty="0"/>
              <a:t>jeho zmes so vzduchom je výbušná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1800" b="1" dirty="0"/>
              <a:t>VYUŽITIE</a:t>
            </a:r>
            <a:r>
              <a:rPr lang="sk-SK" sz="1800" dirty="0"/>
              <a:t>: </a:t>
            </a:r>
          </a:p>
          <a:p>
            <a:pPr marL="0" indent="0">
              <a:buNone/>
            </a:pPr>
            <a:r>
              <a:rPr lang="sk-SK" sz="1800" dirty="0"/>
              <a:t>   výroba </a:t>
            </a:r>
            <a:r>
              <a:rPr lang="sk-SK" sz="1800" dirty="0" err="1"/>
              <a:t>syntézneho</a:t>
            </a:r>
            <a:r>
              <a:rPr lang="sk-SK" sz="1800" dirty="0"/>
              <a:t> plynu a vodíka</a:t>
            </a:r>
          </a:p>
        </p:txBody>
      </p:sp>
    </p:spTree>
    <p:extLst>
      <p:ext uri="{BB962C8B-B14F-4D97-AF65-F5344CB8AC3E}">
        <p14:creationId xmlns:p14="http://schemas.microsoft.com/office/powerpoint/2010/main" val="947663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8AD163-1310-4A70-AE6F-AF14E3418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Významné </a:t>
            </a:r>
            <a:r>
              <a:rPr lang="sk-SK" dirty="0" err="1"/>
              <a:t>alkány</a:t>
            </a:r>
            <a:endParaRPr lang="sk-SK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89E46078-F020-4953-9856-743815177670}"/>
              </a:ext>
            </a:extLst>
          </p:cNvPr>
          <p:cNvSpPr txBox="1"/>
          <p:nvPr/>
        </p:nvSpPr>
        <p:spPr>
          <a:xfrm>
            <a:off x="1371601" y="2525670"/>
            <a:ext cx="3688671" cy="11387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sk-SK" sz="3200" b="1" dirty="0"/>
              <a:t>ETÁN</a:t>
            </a:r>
            <a:r>
              <a:rPr lang="sk-SK" sz="3200" b="1" dirty="0">
                <a:solidFill>
                  <a:srgbClr val="FF0000"/>
                </a:solidFill>
              </a:rPr>
              <a:t> </a:t>
            </a:r>
            <a:r>
              <a:rPr lang="sk-SK" sz="3200" b="1" dirty="0">
                <a:solidFill>
                  <a:schemeClr val="tx1"/>
                </a:solidFill>
              </a:rPr>
              <a:t>C</a:t>
            </a:r>
            <a:r>
              <a:rPr lang="sk-SK" sz="3200" b="1" baseline="-25000" dirty="0">
                <a:solidFill>
                  <a:schemeClr val="tx1"/>
                </a:solidFill>
              </a:rPr>
              <a:t>2</a:t>
            </a:r>
            <a:r>
              <a:rPr lang="sk-SK" sz="3200" b="1" dirty="0">
                <a:solidFill>
                  <a:schemeClr val="tx1"/>
                </a:solidFill>
              </a:rPr>
              <a:t>H</a:t>
            </a:r>
            <a:r>
              <a:rPr lang="sk-SK" sz="3200" b="1" baseline="-25000" dirty="0">
                <a:solidFill>
                  <a:schemeClr val="tx1"/>
                </a:solidFill>
              </a:rPr>
              <a:t>2</a:t>
            </a:r>
            <a:endParaRPr lang="sk-SK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sz="1800" dirty="0"/>
              <a:t>slúži ako plynné palivo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1800" dirty="0"/>
              <a:t>vzniká hydrogenáciou </a:t>
            </a:r>
            <a:r>
              <a:rPr lang="sk-SK" sz="1800" dirty="0" err="1"/>
              <a:t>eténu</a:t>
            </a:r>
            <a:endParaRPr lang="sk-SK" sz="1800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CD8ABA8B-1DBB-4BDE-AD57-81DCCCBAEC65}"/>
              </a:ext>
            </a:extLst>
          </p:cNvPr>
          <p:cNvSpPr txBox="1"/>
          <p:nvPr/>
        </p:nvSpPr>
        <p:spPr>
          <a:xfrm>
            <a:off x="2463554" y="3904114"/>
            <a:ext cx="6116714" cy="11387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sk-SK" sz="3200" b="1" dirty="0"/>
              <a:t>PROPÁN C</a:t>
            </a:r>
            <a:r>
              <a:rPr lang="sk-SK" sz="3200" b="1" baseline="-25000" dirty="0"/>
              <a:t>3</a:t>
            </a:r>
            <a:r>
              <a:rPr lang="sk-SK" sz="3200" b="1" dirty="0"/>
              <a:t>H</a:t>
            </a:r>
            <a:r>
              <a:rPr lang="sk-SK" sz="3200" b="1" baseline="-25000" dirty="0"/>
              <a:t>8</a:t>
            </a:r>
            <a:r>
              <a:rPr lang="sk-SK" sz="3200" b="1" dirty="0"/>
              <a:t>, BUTÁN C</a:t>
            </a:r>
            <a:r>
              <a:rPr lang="sk-SK" sz="3200" b="1" baseline="-25000" dirty="0"/>
              <a:t>4</a:t>
            </a:r>
            <a:r>
              <a:rPr lang="sk-SK" sz="3200" b="1" dirty="0"/>
              <a:t>H</a:t>
            </a:r>
            <a:r>
              <a:rPr lang="sk-SK" sz="3200" b="1" baseline="-25000" dirty="0"/>
              <a:t>10</a:t>
            </a:r>
            <a:endParaRPr lang="sk-SK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sk-SK" sz="1800" dirty="0"/>
              <a:t>súčasť zemného plynu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1800" dirty="0"/>
              <a:t>plynové bomby (zmes do varičov)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10D631E3-34CC-4C18-907E-5659352FFE09}"/>
              </a:ext>
            </a:extLst>
          </p:cNvPr>
          <p:cNvSpPr txBox="1"/>
          <p:nvPr/>
        </p:nvSpPr>
        <p:spPr>
          <a:xfrm>
            <a:off x="4452152" y="5282558"/>
            <a:ext cx="6116714" cy="8617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sk-SK" sz="3200" b="1" dirty="0"/>
              <a:t>CYKLOPROPÁN C</a:t>
            </a:r>
            <a:r>
              <a:rPr lang="sk-SK" sz="3200" b="1" baseline="-25000" dirty="0"/>
              <a:t>3</a:t>
            </a:r>
            <a:r>
              <a:rPr lang="sk-SK" sz="3200" b="1" dirty="0"/>
              <a:t>H</a:t>
            </a:r>
            <a:r>
              <a:rPr lang="sk-SK" sz="3200" b="1" baseline="-25000" dirty="0"/>
              <a:t>6</a:t>
            </a:r>
            <a:endParaRPr lang="sk-SK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sk-SK" sz="1800" dirty="0"/>
              <a:t>používa sa v medicíne ako anestetikum</a:t>
            </a:r>
          </a:p>
        </p:txBody>
      </p:sp>
    </p:spTree>
    <p:extLst>
      <p:ext uri="{BB962C8B-B14F-4D97-AF65-F5344CB8AC3E}">
        <p14:creationId xmlns:p14="http://schemas.microsoft.com/office/powerpoint/2010/main" val="977524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91BEDE-383D-4A64-B395-466154313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Uhľovodíky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9282A73-734C-4688-B0BB-6E2DF9B21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842246" cy="639029"/>
          </a:xfrm>
        </p:spPr>
        <p:txBody>
          <a:bodyPr/>
          <a:lstStyle/>
          <a:p>
            <a:r>
              <a:rPr lang="sk-SK" dirty="0"/>
              <a:t>Sú to dvojprvkové zlúčeniny uhlíka a vodíka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7333AA67-47FC-4D27-91E1-1210AF8AA42B}"/>
              </a:ext>
            </a:extLst>
          </p:cNvPr>
          <p:cNvSpPr txBox="1"/>
          <p:nvPr/>
        </p:nvSpPr>
        <p:spPr>
          <a:xfrm>
            <a:off x="1715238" y="3385727"/>
            <a:ext cx="876151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k-SK" sz="2400" b="1" dirty="0"/>
              <a:t>Uhlík</a:t>
            </a:r>
            <a:r>
              <a:rPr lang="sk-SK" sz="2400" dirty="0"/>
              <a:t> je v uhľovodíkoch vždy </a:t>
            </a:r>
            <a:r>
              <a:rPr lang="sk-SK" sz="2400" b="1" dirty="0">
                <a:solidFill>
                  <a:srgbClr val="00B050"/>
                </a:solidFill>
              </a:rPr>
              <a:t>štvorväzbový</a:t>
            </a:r>
            <a:r>
              <a:rPr lang="sk-SK" sz="2400" dirty="0"/>
              <a:t> a </a:t>
            </a:r>
            <a:r>
              <a:rPr lang="sk-SK" sz="2400" b="1" dirty="0"/>
              <a:t>vodík</a:t>
            </a:r>
            <a:r>
              <a:rPr lang="sk-SK" sz="2400" dirty="0"/>
              <a:t> je </a:t>
            </a:r>
            <a:r>
              <a:rPr lang="sk-SK" sz="2400" b="1" dirty="0">
                <a:solidFill>
                  <a:srgbClr val="00B050"/>
                </a:solidFill>
              </a:rPr>
              <a:t>jednoväzbový</a:t>
            </a:r>
            <a:r>
              <a:rPr lang="sk-SK" sz="2400" b="1" dirty="0"/>
              <a:t>.</a:t>
            </a:r>
          </a:p>
        </p:txBody>
      </p:sp>
      <p:pic>
        <p:nvPicPr>
          <p:cNvPr id="6" name="Obrázek 4">
            <a:extLst>
              <a:ext uri="{FF2B5EF4-FFF2-40B4-BE49-F238E27FC236}">
                <a16:creationId xmlns:a16="http://schemas.microsoft.com/office/drawing/2014/main" id="{97F591F9-E912-4892-88C7-066FE85BE6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0" b="21194"/>
          <a:stretch/>
        </p:blipFill>
        <p:spPr>
          <a:xfrm>
            <a:off x="3541227" y="3882392"/>
            <a:ext cx="5109545" cy="1190369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D5FDE515-0B78-4491-B7CE-88CE782193AD}"/>
              </a:ext>
            </a:extLst>
          </p:cNvPr>
          <p:cNvSpPr txBox="1"/>
          <p:nvPr/>
        </p:nvSpPr>
        <p:spPr>
          <a:xfrm>
            <a:off x="1481830" y="5528359"/>
            <a:ext cx="922833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k-SK" sz="2400" dirty="0"/>
              <a:t>Rozdeľujeme ich na základe toho, akú </a:t>
            </a:r>
            <a:r>
              <a:rPr lang="sk-SK" sz="2400" b="1" dirty="0"/>
              <a:t>väzbu obsahujú </a:t>
            </a:r>
            <a:r>
              <a:rPr lang="sk-SK" sz="2400" dirty="0"/>
              <a:t>a či tvoria </a:t>
            </a:r>
            <a:r>
              <a:rPr lang="sk-SK" sz="2400" b="1" dirty="0"/>
              <a:t>cyklus</a:t>
            </a:r>
            <a:r>
              <a:rPr lang="sk-SK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240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63AE44-D3F9-42B0-97E8-4EFE7ED6E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Typy vzorcov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165A4D3-50AF-4BAE-84AB-326DCE51A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810" y="2556932"/>
            <a:ext cx="3090169" cy="33189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k-SK" b="1" u="sng" dirty="0"/>
              <a:t>Štruktúrne</a:t>
            </a:r>
          </a:p>
          <a:p>
            <a:r>
              <a:rPr lang="sk-SK" dirty="0"/>
              <a:t>Znázorňujú väzby medzi atómami </a:t>
            </a:r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3C121A5A-A4D1-44C9-B758-EA7036327D54}"/>
              </a:ext>
            </a:extLst>
          </p:cNvPr>
          <p:cNvSpPr txBox="1">
            <a:spLocks/>
          </p:cNvSpPr>
          <p:nvPr/>
        </p:nvSpPr>
        <p:spPr>
          <a:xfrm>
            <a:off x="4741415" y="2556932"/>
            <a:ext cx="3090169" cy="33189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b="1" u="sng" dirty="0"/>
              <a:t>Racionálne</a:t>
            </a:r>
          </a:p>
          <a:p>
            <a:r>
              <a:rPr lang="sk-SK" dirty="0"/>
              <a:t> vyjadrujú druh a počet skupín atómov</a:t>
            </a:r>
          </a:p>
        </p:txBody>
      </p:sp>
      <p:sp>
        <p:nvSpPr>
          <p:cNvPr id="7" name="Zástupný objekt pre obsah 2">
            <a:extLst>
              <a:ext uri="{FF2B5EF4-FFF2-40B4-BE49-F238E27FC236}">
                <a16:creationId xmlns:a16="http://schemas.microsoft.com/office/drawing/2014/main" id="{3A9EB8F9-A1CE-4370-BFFC-A977616173F0}"/>
              </a:ext>
            </a:extLst>
          </p:cNvPr>
          <p:cNvSpPr txBox="1">
            <a:spLocks/>
          </p:cNvSpPr>
          <p:nvPr/>
        </p:nvSpPr>
        <p:spPr>
          <a:xfrm>
            <a:off x="7967709" y="2556932"/>
            <a:ext cx="3090169" cy="33189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b="1" u="sng" dirty="0"/>
              <a:t>Molekulové</a:t>
            </a:r>
            <a:r>
              <a:rPr lang="sk-SK" dirty="0"/>
              <a:t> </a:t>
            </a:r>
          </a:p>
          <a:p>
            <a:r>
              <a:rPr lang="sk-SK" dirty="0"/>
              <a:t>Vyjadrujú počet a druh atómov v molekule </a:t>
            </a:r>
          </a:p>
        </p:txBody>
      </p:sp>
      <p:pic>
        <p:nvPicPr>
          <p:cNvPr id="8" name="Obrázek 4">
            <a:extLst>
              <a:ext uri="{FF2B5EF4-FFF2-40B4-BE49-F238E27FC236}">
                <a16:creationId xmlns:a16="http://schemas.microsoft.com/office/drawing/2014/main" id="{8C4F33AC-FB21-4506-AB34-BD8873BE2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221" y="4040578"/>
            <a:ext cx="2245345" cy="1691493"/>
          </a:xfrm>
          <a:prstGeom prst="rect">
            <a:avLst/>
          </a:prstGeom>
        </p:spPr>
      </p:pic>
      <p:sp>
        <p:nvSpPr>
          <p:cNvPr id="9" name="TextovéPole 3">
            <a:extLst>
              <a:ext uri="{FF2B5EF4-FFF2-40B4-BE49-F238E27FC236}">
                <a16:creationId xmlns:a16="http://schemas.microsoft.com/office/drawing/2014/main" id="{1D6A9882-9AB0-437C-9B1F-62FD063EBF4F}"/>
              </a:ext>
            </a:extLst>
          </p:cNvPr>
          <p:cNvSpPr txBox="1"/>
          <p:nvPr/>
        </p:nvSpPr>
        <p:spPr>
          <a:xfrm>
            <a:off x="5455181" y="4563158"/>
            <a:ext cx="1662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3600" dirty="0"/>
              <a:t>CH</a:t>
            </a:r>
            <a:r>
              <a:rPr lang="sk-SK" sz="3600" baseline="-25000" dirty="0"/>
              <a:t>3</a:t>
            </a:r>
            <a:r>
              <a:rPr lang="sk-SK" sz="3600" dirty="0"/>
              <a:t>CH</a:t>
            </a:r>
            <a:r>
              <a:rPr lang="sk-SK" sz="3600" baseline="-25000" dirty="0"/>
              <a:t>3</a:t>
            </a:r>
            <a:endParaRPr lang="sk-SK" sz="3600" dirty="0"/>
          </a:p>
        </p:txBody>
      </p:sp>
      <p:sp>
        <p:nvSpPr>
          <p:cNvPr id="10" name="TextovéPole 5">
            <a:extLst>
              <a:ext uri="{FF2B5EF4-FFF2-40B4-BE49-F238E27FC236}">
                <a16:creationId xmlns:a16="http://schemas.microsoft.com/office/drawing/2014/main" id="{17CAD5F4-6734-4B69-80DD-46846AD4333D}"/>
              </a:ext>
            </a:extLst>
          </p:cNvPr>
          <p:cNvSpPr txBox="1"/>
          <p:nvPr/>
        </p:nvSpPr>
        <p:spPr>
          <a:xfrm>
            <a:off x="8970016" y="4563158"/>
            <a:ext cx="1085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3600" dirty="0"/>
              <a:t>C</a:t>
            </a:r>
            <a:r>
              <a:rPr lang="sk-SK" sz="3600" baseline="-25000" dirty="0"/>
              <a:t>2</a:t>
            </a:r>
            <a:r>
              <a:rPr lang="sk-SK" sz="3600" dirty="0"/>
              <a:t>H</a:t>
            </a:r>
            <a:r>
              <a:rPr lang="sk-SK" sz="3600" baseline="-25000" dirty="0"/>
              <a:t>6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3069290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981D89-5C82-456B-BEF8-9C847D493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Rozdelenie uhľovodíkov: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45AD50D3-1E79-46E5-9FC3-DE0C6F933EF0}"/>
              </a:ext>
            </a:extLst>
          </p:cNvPr>
          <p:cNvSpPr>
            <a:spLocks noGrp="1"/>
          </p:cNvSpPr>
          <p:nvPr/>
        </p:nvSpPr>
        <p:spPr>
          <a:xfrm>
            <a:off x="605847" y="2456995"/>
            <a:ext cx="3507617" cy="33368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</a:t>
            </a:r>
            <a:r>
              <a:rPr lang="sk-SK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Podľa typu reťazca: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2000" b="1" dirty="0">
                <a:solidFill>
                  <a:srgbClr val="00B050"/>
                </a:solidFill>
              </a:rPr>
              <a:t>ACYKLICKÉ</a:t>
            </a:r>
            <a:r>
              <a:rPr lang="sk-SK" sz="2000" dirty="0"/>
              <a:t> (lineárne)</a:t>
            </a:r>
          </a:p>
          <a:p>
            <a:pPr>
              <a:buFont typeface="Wingdings" panose="05000000000000000000" pitchFamily="2" charset="2"/>
              <a:buChar char="v"/>
            </a:pPr>
            <a:endParaRPr lang="sk-SK" sz="2000" dirty="0"/>
          </a:p>
          <a:p>
            <a:pPr>
              <a:buFont typeface="Wingdings" panose="05000000000000000000" pitchFamily="2" charset="2"/>
              <a:buChar char="v"/>
            </a:pPr>
            <a:endParaRPr lang="sk-SK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sk-SK" sz="2000" b="1" dirty="0">
                <a:solidFill>
                  <a:srgbClr val="00B050"/>
                </a:solidFill>
              </a:rPr>
              <a:t>CYKLICKÉ</a:t>
            </a:r>
            <a:r>
              <a:rPr lang="sk-SK" sz="2000" dirty="0"/>
              <a:t> (vytvárajú kruh) </a:t>
            </a:r>
          </a:p>
          <a:p>
            <a:endParaRPr lang="sk-SK" sz="3200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45AD50D3-1E79-46E5-9FC3-DE0C6F933EF0}"/>
              </a:ext>
            </a:extLst>
          </p:cNvPr>
          <p:cNvSpPr>
            <a:spLocks noGrp="1"/>
          </p:cNvSpPr>
          <p:nvPr/>
        </p:nvSpPr>
        <p:spPr>
          <a:xfrm>
            <a:off x="4171961" y="2456540"/>
            <a:ext cx="4193140" cy="36648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</a:t>
            </a:r>
            <a:r>
              <a:rPr lang="sk-SK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Podľa väzby: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2000" b="1" dirty="0">
                <a:solidFill>
                  <a:srgbClr val="00B050"/>
                </a:solidFill>
              </a:rPr>
              <a:t>NASÝTENÉ </a:t>
            </a:r>
          </a:p>
          <a:p>
            <a:pPr marL="0" indent="0">
              <a:buNone/>
            </a:pPr>
            <a:r>
              <a:rPr lang="sk-SK" sz="2000" b="1" dirty="0">
                <a:solidFill>
                  <a:srgbClr val="00B050"/>
                </a:solidFill>
              </a:rPr>
              <a:t>  </a:t>
            </a:r>
            <a:r>
              <a:rPr lang="sk-SK" sz="2000" dirty="0"/>
              <a:t>(obsahujú iba </a:t>
            </a:r>
            <a:r>
              <a:rPr lang="sk-SK" sz="2000" b="1" dirty="0"/>
              <a:t>jednoduché väzby</a:t>
            </a:r>
            <a:r>
              <a:rPr lang="sk-SK" sz="2000" dirty="0"/>
              <a:t>)</a:t>
            </a:r>
            <a:endParaRPr lang="sk-SK" sz="2000" b="1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sz="2000" b="1" dirty="0">
                <a:solidFill>
                  <a:srgbClr val="00B050"/>
                </a:solidFill>
              </a:rPr>
              <a:t>NENASÝTENÉ</a:t>
            </a:r>
          </a:p>
          <a:p>
            <a:pPr marL="0" indent="0">
              <a:buNone/>
            </a:pPr>
            <a:r>
              <a:rPr lang="sk-SK" sz="2000" b="1" dirty="0">
                <a:solidFill>
                  <a:srgbClr val="00B050"/>
                </a:solidFill>
              </a:rPr>
              <a:t>  </a:t>
            </a:r>
            <a:r>
              <a:rPr lang="sk-SK" sz="2000" dirty="0"/>
              <a:t>(obsahujú </a:t>
            </a:r>
            <a:r>
              <a:rPr lang="sk-SK" sz="2000" b="1" dirty="0"/>
              <a:t>násobné väzby</a:t>
            </a:r>
            <a:r>
              <a:rPr lang="sk-SK" sz="2000" dirty="0"/>
              <a:t>– dvojitú</a:t>
            </a:r>
          </a:p>
          <a:p>
            <a:pPr marL="0" indent="0">
              <a:buNone/>
            </a:pPr>
            <a:r>
              <a:rPr lang="sk-SK" sz="2000" dirty="0"/>
              <a:t>  aj trojitú väzbu)</a:t>
            </a:r>
            <a:endParaRPr lang="sk-SK" sz="2000" b="1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sz="2000" b="1" dirty="0">
                <a:solidFill>
                  <a:srgbClr val="00B050"/>
                </a:solidFill>
              </a:rPr>
              <a:t>AROMATICKÉ</a:t>
            </a:r>
          </a:p>
          <a:p>
            <a:pPr marL="0" indent="0">
              <a:buNone/>
            </a:pPr>
            <a:r>
              <a:rPr lang="sk-SK" sz="2000" b="1" dirty="0">
                <a:solidFill>
                  <a:srgbClr val="00B050"/>
                </a:solidFill>
              </a:rPr>
              <a:t>  </a:t>
            </a:r>
            <a:r>
              <a:rPr lang="sk-SK" sz="2000" dirty="0"/>
              <a:t>(obsahujú </a:t>
            </a:r>
            <a:r>
              <a:rPr lang="sk-SK" sz="2000" b="1" dirty="0"/>
              <a:t>aromatický cyklus</a:t>
            </a:r>
            <a:r>
              <a:rPr lang="sk-SK" sz="2000" dirty="0"/>
              <a:t>)</a:t>
            </a:r>
            <a:endParaRPr lang="sk-SK" sz="2000" b="1" dirty="0">
              <a:solidFill>
                <a:srgbClr val="00B050"/>
              </a:solidFill>
            </a:endParaRPr>
          </a:p>
        </p:txBody>
      </p:sp>
      <p:pic>
        <p:nvPicPr>
          <p:cNvPr id="6" name="Obrázek 10">
            <a:extLst>
              <a:ext uri="{FF2B5EF4-FFF2-40B4-BE49-F238E27FC236}">
                <a16:creationId xmlns:a16="http://schemas.microsoft.com/office/drawing/2014/main" id="{CA23BFF3-588D-4689-BD6A-F7E756C80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374789"/>
            <a:ext cx="1214114" cy="914632"/>
          </a:xfrm>
          <a:prstGeom prst="rect">
            <a:avLst/>
          </a:prstGeom>
        </p:spPr>
      </p:pic>
      <p:pic>
        <p:nvPicPr>
          <p:cNvPr id="7" name="Obrázek 12">
            <a:extLst>
              <a:ext uri="{FF2B5EF4-FFF2-40B4-BE49-F238E27FC236}">
                <a16:creationId xmlns:a16="http://schemas.microsoft.com/office/drawing/2014/main" id="{51CFEEE3-7D4D-45B2-A1C8-1F617E712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795" y="4789344"/>
            <a:ext cx="781723" cy="884768"/>
          </a:xfrm>
          <a:prstGeom prst="rect">
            <a:avLst/>
          </a:prstGeom>
        </p:spPr>
      </p:pic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45AD50D3-1E79-46E5-9FC3-DE0C6F933EF0}"/>
              </a:ext>
            </a:extLst>
          </p:cNvPr>
          <p:cNvSpPr>
            <a:spLocks noGrp="1"/>
          </p:cNvSpPr>
          <p:nvPr/>
        </p:nvSpPr>
        <p:spPr>
          <a:xfrm>
            <a:off x="8423598" y="2456540"/>
            <a:ext cx="2850534" cy="36648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</a:t>
            </a:r>
            <a:r>
              <a:rPr lang="sk-SK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Podľa rozvetvenia: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2000" b="1" dirty="0">
                <a:solidFill>
                  <a:srgbClr val="00B050"/>
                </a:solidFill>
              </a:rPr>
              <a:t>ROZVETVENÉ </a:t>
            </a:r>
          </a:p>
          <a:p>
            <a:pPr>
              <a:buFont typeface="Wingdings" panose="05000000000000000000" pitchFamily="2" charset="2"/>
              <a:buChar char="v"/>
            </a:pPr>
            <a:endParaRPr lang="sk-SK" sz="2000" b="1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sk-SK" sz="2000" b="1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sk-SK" sz="2000" b="1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sz="2000" b="1" dirty="0">
                <a:solidFill>
                  <a:srgbClr val="00B050"/>
                </a:solidFill>
              </a:rPr>
              <a:t>NEROZVETVENÉ</a:t>
            </a:r>
          </a:p>
          <a:p>
            <a:pPr marL="0" indent="0">
              <a:buNone/>
            </a:pPr>
            <a:endParaRPr lang="sk-SK" sz="3200" b="1" dirty="0">
              <a:solidFill>
                <a:srgbClr val="00B050"/>
              </a:solidFill>
            </a:endParaRPr>
          </a:p>
        </p:txBody>
      </p:sp>
      <p:pic>
        <p:nvPicPr>
          <p:cNvPr id="9" name="Obrázek 11">
            <a:extLst>
              <a:ext uri="{FF2B5EF4-FFF2-40B4-BE49-F238E27FC236}">
                <a16:creationId xmlns:a16="http://schemas.microsoft.com/office/drawing/2014/main" id="{CBA7ED8C-C9DE-4072-8324-F4EC96C31F9F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373" y="3452533"/>
            <a:ext cx="2500201" cy="1269634"/>
          </a:xfrm>
          <a:prstGeom prst="rect">
            <a:avLst/>
          </a:prstGeom>
        </p:spPr>
      </p:pic>
      <p:pic>
        <p:nvPicPr>
          <p:cNvPr id="10" name="Obrázek 5">
            <a:extLst>
              <a:ext uri="{FF2B5EF4-FFF2-40B4-BE49-F238E27FC236}">
                <a16:creationId xmlns:a16="http://schemas.microsoft.com/office/drawing/2014/main" id="{D93494B7-48DF-4AF6-963B-3F3E8BCEE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867" y="5189825"/>
            <a:ext cx="1202857" cy="90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11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A290AB-2524-43B9-A6F7-09CECA69C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262626"/>
                </a:solidFill>
              </a:rPr>
              <a:t>ALKÁNY</a:t>
            </a: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Zástupný symbol pro obsah 2">
            <a:extLst>
              <a:ext uri="{FF2B5EF4-FFF2-40B4-BE49-F238E27FC236}">
                <a16:creationId xmlns:a16="http://schemas.microsoft.com/office/drawing/2014/main" id="{05FD6C24-39F2-47CC-94C2-4A741FE79C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513163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6961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BA5AA0B2-1490-47D5-94D6-0D0BBBBD7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6095" y="1838586"/>
            <a:ext cx="3037296" cy="4401205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1"/>
                </a:solidFill>
                <a:latin typeface="Monotype Corsiva" panose="03010101010201010101" pitchFamily="66" charset="0"/>
                <a:ea typeface="+mn-ea"/>
                <a:cs typeface="+mn-cs"/>
              </a:defRPr>
            </a:lvl9pPr>
          </a:lstStyle>
          <a:p>
            <a:r>
              <a:rPr lang="sk-SK" altLang="sk-SK" sz="28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1.  METÁN</a:t>
            </a:r>
          </a:p>
          <a:p>
            <a:r>
              <a:rPr lang="sk-SK" altLang="sk-SK" sz="28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2.  ETÁN</a:t>
            </a:r>
          </a:p>
          <a:p>
            <a:r>
              <a:rPr lang="sk-SK" altLang="sk-SK" sz="28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3.  PROPÁN</a:t>
            </a:r>
          </a:p>
          <a:p>
            <a:pPr>
              <a:buFontTx/>
              <a:buAutoNum type="arabicPeriod" startAt="4"/>
            </a:pPr>
            <a:r>
              <a:rPr lang="sk-SK" altLang="sk-SK" sz="28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 BUTÁN</a:t>
            </a:r>
          </a:p>
          <a:p>
            <a:pPr>
              <a:buFontTx/>
              <a:buAutoNum type="arabicPeriod" startAt="5"/>
            </a:pPr>
            <a:r>
              <a:rPr lang="sk-SK" altLang="sk-SK" sz="28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 PENTÁN</a:t>
            </a:r>
          </a:p>
          <a:p>
            <a:r>
              <a:rPr lang="sk-SK" altLang="sk-SK" sz="28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6.  HEXÁN</a:t>
            </a:r>
          </a:p>
          <a:p>
            <a:r>
              <a:rPr lang="sk-SK" altLang="sk-SK" sz="28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7.  HEPTÁN</a:t>
            </a:r>
          </a:p>
          <a:p>
            <a:r>
              <a:rPr lang="sk-SK" altLang="sk-SK" sz="28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8.  OKTÁN</a:t>
            </a:r>
          </a:p>
          <a:p>
            <a:pPr>
              <a:buFontTx/>
              <a:buAutoNum type="arabicPeriod" startAt="9"/>
            </a:pPr>
            <a:r>
              <a:rPr lang="sk-SK" altLang="sk-SK" sz="28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NONÁN</a:t>
            </a:r>
          </a:p>
          <a:p>
            <a:r>
              <a:rPr lang="sk-SK" altLang="sk-SK" sz="28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10. DEKÁN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D55355BF-5DD4-4994-B6FF-A02EB1CC7FEB}"/>
              </a:ext>
            </a:extLst>
          </p:cNvPr>
          <p:cNvSpPr txBox="1"/>
          <p:nvPr/>
        </p:nvSpPr>
        <p:spPr>
          <a:xfrm>
            <a:off x="946386" y="794525"/>
            <a:ext cx="611671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k-SK" altLang="sk-SK" sz="2400" dirty="0"/>
              <a:t>Podľa vzrastajúceho počtu uhlíkov boli zoradené do tzv. </a:t>
            </a:r>
            <a:r>
              <a:rPr lang="sk-SK" altLang="sk-SK" sz="2400" u="sng" dirty="0"/>
              <a:t>HOMOLOGICKÉHO RADU: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8AD08176-EBB3-4F45-AC6B-6AAEBB238F22}"/>
              </a:ext>
            </a:extLst>
          </p:cNvPr>
          <p:cNvSpPr txBox="1"/>
          <p:nvPr/>
        </p:nvSpPr>
        <p:spPr>
          <a:xfrm>
            <a:off x="5677270" y="3788090"/>
            <a:ext cx="526889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k-SK" sz="2800" dirty="0"/>
              <a:t>Názvy a vzorce </a:t>
            </a:r>
            <a:r>
              <a:rPr lang="sk-SK" sz="2800" dirty="0" err="1"/>
              <a:t>alkánov</a:t>
            </a:r>
            <a:r>
              <a:rPr lang="sk-SK" sz="2800" dirty="0"/>
              <a:t> – súvislosti</a:t>
            </a:r>
          </a:p>
        </p:txBody>
      </p:sp>
      <p:sp>
        <p:nvSpPr>
          <p:cNvPr id="11" name="Šípka: doprava 10">
            <a:extLst>
              <a:ext uri="{FF2B5EF4-FFF2-40B4-BE49-F238E27FC236}">
                <a16:creationId xmlns:a16="http://schemas.microsoft.com/office/drawing/2014/main" id="{4C4E319E-332E-4A6B-B3A4-71F3A28623F1}"/>
              </a:ext>
            </a:extLst>
          </p:cNvPr>
          <p:cNvSpPr/>
          <p:nvPr/>
        </p:nvSpPr>
        <p:spPr>
          <a:xfrm>
            <a:off x="7925539" y="4429956"/>
            <a:ext cx="772357" cy="186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8234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2">
            <a:extLst>
              <a:ext uri="{FF2B5EF4-FFF2-40B4-BE49-F238E27FC236}">
                <a16:creationId xmlns:a16="http://schemas.microsoft.com/office/drawing/2014/main" id="{CC0749FE-3345-4058-A8B8-A25D423B7007}"/>
              </a:ext>
            </a:extLst>
          </p:cNvPr>
          <p:cNvSpPr>
            <a:spLocks noGrp="1"/>
          </p:cNvSpPr>
          <p:nvPr/>
        </p:nvSpPr>
        <p:spPr>
          <a:xfrm>
            <a:off x="2369332" y="935242"/>
            <a:ext cx="8064896" cy="59972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55F25E32-966B-4491-9DDE-9B8AA6627938}"/>
              </a:ext>
            </a:extLst>
          </p:cNvPr>
          <p:cNvSpPr txBox="1"/>
          <p:nvPr/>
        </p:nvSpPr>
        <p:spPr>
          <a:xfrm>
            <a:off x="1721768" y="292006"/>
            <a:ext cx="165618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b="1" dirty="0"/>
              <a:t>metán</a:t>
            </a:r>
          </a:p>
        </p:txBody>
      </p:sp>
      <p:sp>
        <p:nvSpPr>
          <p:cNvPr id="7" name="BlokTextu 7">
            <a:extLst>
              <a:ext uri="{FF2B5EF4-FFF2-40B4-BE49-F238E27FC236}">
                <a16:creationId xmlns:a16="http://schemas.microsoft.com/office/drawing/2014/main" id="{1F28A8D5-5BE2-4A8C-B453-77C9EA319CAB}"/>
              </a:ext>
            </a:extLst>
          </p:cNvPr>
          <p:cNvSpPr txBox="1"/>
          <p:nvPr/>
        </p:nvSpPr>
        <p:spPr>
          <a:xfrm>
            <a:off x="4458072" y="292006"/>
            <a:ext cx="165618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b="1" dirty="0"/>
              <a:t>etán</a:t>
            </a:r>
          </a:p>
        </p:txBody>
      </p:sp>
      <p:sp>
        <p:nvSpPr>
          <p:cNvPr id="8" name="BlokTextu 9">
            <a:extLst>
              <a:ext uri="{FF2B5EF4-FFF2-40B4-BE49-F238E27FC236}">
                <a16:creationId xmlns:a16="http://schemas.microsoft.com/office/drawing/2014/main" id="{AAB1406E-F26A-4DD0-A58C-32874D77D6FA}"/>
              </a:ext>
            </a:extLst>
          </p:cNvPr>
          <p:cNvSpPr txBox="1"/>
          <p:nvPr/>
        </p:nvSpPr>
        <p:spPr>
          <a:xfrm>
            <a:off x="7266384" y="292006"/>
            <a:ext cx="165618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b="1" dirty="0"/>
              <a:t>propán</a:t>
            </a:r>
          </a:p>
        </p:txBody>
      </p:sp>
      <p:sp>
        <p:nvSpPr>
          <p:cNvPr id="9" name="BlokTextu 11">
            <a:extLst>
              <a:ext uri="{FF2B5EF4-FFF2-40B4-BE49-F238E27FC236}">
                <a16:creationId xmlns:a16="http://schemas.microsoft.com/office/drawing/2014/main" id="{B3E656CD-8EF9-42D2-AAC5-59913B7143B6}"/>
              </a:ext>
            </a:extLst>
          </p:cNvPr>
          <p:cNvSpPr txBox="1"/>
          <p:nvPr/>
        </p:nvSpPr>
        <p:spPr>
          <a:xfrm>
            <a:off x="1865784" y="2452246"/>
            <a:ext cx="165618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b="1" dirty="0"/>
              <a:t>bután</a:t>
            </a:r>
          </a:p>
        </p:txBody>
      </p:sp>
      <p:sp>
        <p:nvSpPr>
          <p:cNvPr id="10" name="BlokTextu 13">
            <a:extLst>
              <a:ext uri="{FF2B5EF4-FFF2-40B4-BE49-F238E27FC236}">
                <a16:creationId xmlns:a16="http://schemas.microsoft.com/office/drawing/2014/main" id="{4E4BFACB-A338-4891-8DFB-D6FDA17E9D4A}"/>
              </a:ext>
            </a:extLst>
          </p:cNvPr>
          <p:cNvSpPr txBox="1"/>
          <p:nvPr/>
        </p:nvSpPr>
        <p:spPr>
          <a:xfrm>
            <a:off x="4818112" y="2452246"/>
            <a:ext cx="165618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b="1" dirty="0"/>
              <a:t>pentán</a:t>
            </a:r>
          </a:p>
        </p:txBody>
      </p:sp>
      <p:sp>
        <p:nvSpPr>
          <p:cNvPr id="11" name="BlokTextu 15">
            <a:extLst>
              <a:ext uri="{FF2B5EF4-FFF2-40B4-BE49-F238E27FC236}">
                <a16:creationId xmlns:a16="http://schemas.microsoft.com/office/drawing/2014/main" id="{EB8C09AB-B70B-4902-877E-3027F3A3B08C}"/>
              </a:ext>
            </a:extLst>
          </p:cNvPr>
          <p:cNvSpPr txBox="1"/>
          <p:nvPr/>
        </p:nvSpPr>
        <p:spPr>
          <a:xfrm>
            <a:off x="8058472" y="2452246"/>
            <a:ext cx="165618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b="1" dirty="0"/>
              <a:t>hexán</a:t>
            </a:r>
          </a:p>
        </p:txBody>
      </p:sp>
      <p:sp>
        <p:nvSpPr>
          <p:cNvPr id="12" name="BlokTextu 17">
            <a:extLst>
              <a:ext uri="{FF2B5EF4-FFF2-40B4-BE49-F238E27FC236}">
                <a16:creationId xmlns:a16="http://schemas.microsoft.com/office/drawing/2014/main" id="{561E2400-4A5F-4BF0-8F3F-B1952B98C706}"/>
              </a:ext>
            </a:extLst>
          </p:cNvPr>
          <p:cNvSpPr txBox="1"/>
          <p:nvPr/>
        </p:nvSpPr>
        <p:spPr>
          <a:xfrm>
            <a:off x="2297832" y="4612486"/>
            <a:ext cx="165618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b="1" dirty="0"/>
              <a:t>heptán</a:t>
            </a:r>
          </a:p>
        </p:txBody>
      </p:sp>
      <p:sp>
        <p:nvSpPr>
          <p:cNvPr id="13" name="BlokTextu 19">
            <a:extLst>
              <a:ext uri="{FF2B5EF4-FFF2-40B4-BE49-F238E27FC236}">
                <a16:creationId xmlns:a16="http://schemas.microsoft.com/office/drawing/2014/main" id="{90DAC00F-0D21-4FFA-A098-EC5AB8F5BC78}"/>
              </a:ext>
            </a:extLst>
          </p:cNvPr>
          <p:cNvSpPr txBox="1"/>
          <p:nvPr/>
        </p:nvSpPr>
        <p:spPr>
          <a:xfrm>
            <a:off x="6906344" y="4612486"/>
            <a:ext cx="165618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b="1" dirty="0"/>
              <a:t>oktán</a:t>
            </a:r>
          </a:p>
        </p:txBody>
      </p:sp>
      <p:pic>
        <p:nvPicPr>
          <p:cNvPr id="14" name="Picture 2" descr="Výsledok vyhľadávania obrázkov pre dopyt methane">
            <a:extLst>
              <a:ext uri="{FF2B5EF4-FFF2-40B4-BE49-F238E27FC236}">
                <a16:creationId xmlns:a16="http://schemas.microsoft.com/office/drawing/2014/main" id="{2F3B4143-7AD1-4799-8014-EA83303C3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8343" t="14026" r="18767" b="15845"/>
          <a:stretch>
            <a:fillRect/>
          </a:stretch>
        </p:blipFill>
        <p:spPr bwMode="auto">
          <a:xfrm>
            <a:off x="2009800" y="796062"/>
            <a:ext cx="967788" cy="1008112"/>
          </a:xfrm>
          <a:prstGeom prst="rect">
            <a:avLst/>
          </a:prstGeom>
          <a:noFill/>
        </p:spPr>
      </p:pic>
      <p:sp>
        <p:nvSpPr>
          <p:cNvPr id="15" name="BlokTextu 36">
            <a:extLst>
              <a:ext uri="{FF2B5EF4-FFF2-40B4-BE49-F238E27FC236}">
                <a16:creationId xmlns:a16="http://schemas.microsoft.com/office/drawing/2014/main" id="{16A6C2E9-55C2-40FE-A29C-029B28C51509}"/>
              </a:ext>
            </a:extLst>
          </p:cNvPr>
          <p:cNvSpPr txBox="1"/>
          <p:nvPr/>
        </p:nvSpPr>
        <p:spPr>
          <a:xfrm>
            <a:off x="2153816" y="187618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b="1" dirty="0"/>
              <a:t>CH</a:t>
            </a:r>
            <a:r>
              <a:rPr lang="sk-SK" b="1" baseline="-25000" dirty="0"/>
              <a:t>4</a:t>
            </a:r>
          </a:p>
        </p:txBody>
      </p:sp>
      <p:sp>
        <p:nvSpPr>
          <p:cNvPr id="16" name="BlokTextu 42">
            <a:extLst>
              <a:ext uri="{FF2B5EF4-FFF2-40B4-BE49-F238E27FC236}">
                <a16:creationId xmlns:a16="http://schemas.microsoft.com/office/drawing/2014/main" id="{0A966547-3F58-4B86-984A-B43467E3DC04}"/>
              </a:ext>
            </a:extLst>
          </p:cNvPr>
          <p:cNvSpPr txBox="1"/>
          <p:nvPr/>
        </p:nvSpPr>
        <p:spPr>
          <a:xfrm>
            <a:off x="4890120" y="180417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b="1" dirty="0"/>
              <a:t>C</a:t>
            </a:r>
            <a:r>
              <a:rPr lang="sk-SK" b="1" baseline="-25000" dirty="0"/>
              <a:t>2</a:t>
            </a:r>
            <a:r>
              <a:rPr lang="sk-SK" b="1" dirty="0"/>
              <a:t>H</a:t>
            </a:r>
            <a:r>
              <a:rPr lang="sk-SK" b="1" baseline="-25000" dirty="0"/>
              <a:t>6</a:t>
            </a:r>
          </a:p>
        </p:txBody>
      </p:sp>
      <p:sp>
        <p:nvSpPr>
          <p:cNvPr id="17" name="Zaoblený obdĺžnik 43">
            <a:extLst>
              <a:ext uri="{FF2B5EF4-FFF2-40B4-BE49-F238E27FC236}">
                <a16:creationId xmlns:a16="http://schemas.microsoft.com/office/drawing/2014/main" id="{EF6944EC-3C5E-49E5-82C1-724833117D87}"/>
              </a:ext>
            </a:extLst>
          </p:cNvPr>
          <p:cNvSpPr/>
          <p:nvPr/>
        </p:nvSpPr>
        <p:spPr>
          <a:xfrm>
            <a:off x="5322168" y="724054"/>
            <a:ext cx="288032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 dirty="0"/>
          </a:p>
        </p:txBody>
      </p:sp>
      <p:pic>
        <p:nvPicPr>
          <p:cNvPr id="18" name="Picture 4" descr="Výsledok vyhľadávania obrázkov pre dopyt ethane">
            <a:extLst>
              <a:ext uri="{FF2B5EF4-FFF2-40B4-BE49-F238E27FC236}">
                <a16:creationId xmlns:a16="http://schemas.microsoft.com/office/drawing/2014/main" id="{230A6E91-583A-4060-8BD6-C7802A11F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2088" y="724054"/>
            <a:ext cx="1333581" cy="1008187"/>
          </a:xfrm>
          <a:prstGeom prst="rect">
            <a:avLst/>
          </a:prstGeom>
          <a:noFill/>
        </p:spPr>
      </p:pic>
      <p:cxnSp>
        <p:nvCxnSpPr>
          <p:cNvPr id="19" name="Rovná spojovacia šípka 18">
            <a:extLst>
              <a:ext uri="{FF2B5EF4-FFF2-40B4-BE49-F238E27FC236}">
                <a16:creationId xmlns:a16="http://schemas.microsoft.com/office/drawing/2014/main" id="{98DC9097-21C4-4A52-B23E-9BDE3C8146C1}"/>
              </a:ext>
            </a:extLst>
          </p:cNvPr>
          <p:cNvCxnSpPr/>
          <p:nvPr/>
        </p:nvCxnSpPr>
        <p:spPr>
          <a:xfrm>
            <a:off x="2945904" y="2092206"/>
            <a:ext cx="1368152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lokTextu 46">
            <a:extLst>
              <a:ext uri="{FF2B5EF4-FFF2-40B4-BE49-F238E27FC236}">
                <a16:creationId xmlns:a16="http://schemas.microsoft.com/office/drawing/2014/main" id="{8188E3FC-E52E-4009-9686-9102C9A93943}"/>
              </a:ext>
            </a:extLst>
          </p:cNvPr>
          <p:cNvSpPr txBox="1"/>
          <p:nvPr/>
        </p:nvSpPr>
        <p:spPr>
          <a:xfrm>
            <a:off x="2945904" y="166015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sk-SK" b="1" dirty="0"/>
              <a:t> ─ CH</a:t>
            </a:r>
            <a:r>
              <a:rPr lang="sk-SK" b="1" baseline="-25000" dirty="0"/>
              <a:t>2 </a:t>
            </a:r>
            <a:r>
              <a:rPr lang="sk-SK" b="1" dirty="0"/>
              <a:t>─    </a:t>
            </a:r>
          </a:p>
        </p:txBody>
      </p:sp>
      <p:sp>
        <p:nvSpPr>
          <p:cNvPr id="21" name="Zaoblený obdĺžnik 47">
            <a:extLst>
              <a:ext uri="{FF2B5EF4-FFF2-40B4-BE49-F238E27FC236}">
                <a16:creationId xmlns:a16="http://schemas.microsoft.com/office/drawing/2014/main" id="{08F1996D-00B9-4BF7-87FE-522AC15AED2C}"/>
              </a:ext>
            </a:extLst>
          </p:cNvPr>
          <p:cNvSpPr/>
          <p:nvPr/>
        </p:nvSpPr>
        <p:spPr>
          <a:xfrm>
            <a:off x="8274496" y="724054"/>
            <a:ext cx="288032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 dirty="0"/>
          </a:p>
        </p:txBody>
      </p:sp>
      <p:pic>
        <p:nvPicPr>
          <p:cNvPr id="22" name="Picture 6" descr="Výsledok vyhľadávania obrázkov pre dopyt propane">
            <a:extLst>
              <a:ext uri="{FF2B5EF4-FFF2-40B4-BE49-F238E27FC236}">
                <a16:creationId xmlns:a16="http://schemas.microsoft.com/office/drawing/2014/main" id="{3783E9A1-9A26-40EB-83E3-404901D04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4376" y="652046"/>
            <a:ext cx="1764532" cy="1061928"/>
          </a:xfrm>
          <a:prstGeom prst="rect">
            <a:avLst/>
          </a:prstGeom>
          <a:noFill/>
        </p:spPr>
      </p:pic>
      <p:sp>
        <p:nvSpPr>
          <p:cNvPr id="23" name="BlokTextu 48">
            <a:extLst>
              <a:ext uri="{FF2B5EF4-FFF2-40B4-BE49-F238E27FC236}">
                <a16:creationId xmlns:a16="http://schemas.microsoft.com/office/drawing/2014/main" id="{98D34C31-9CEA-40C7-A10C-6BAFC99AEF15}"/>
              </a:ext>
            </a:extLst>
          </p:cNvPr>
          <p:cNvSpPr txBox="1"/>
          <p:nvPr/>
        </p:nvSpPr>
        <p:spPr>
          <a:xfrm>
            <a:off x="5970240" y="166015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sk-SK" b="1" dirty="0"/>
              <a:t> ─ CH</a:t>
            </a:r>
            <a:r>
              <a:rPr lang="sk-SK" b="1" baseline="-25000" dirty="0"/>
              <a:t>2 </a:t>
            </a:r>
            <a:r>
              <a:rPr lang="sk-SK" b="1" dirty="0"/>
              <a:t>─    </a:t>
            </a:r>
          </a:p>
        </p:txBody>
      </p:sp>
      <p:cxnSp>
        <p:nvCxnSpPr>
          <p:cNvPr id="24" name="Rovná spojovacia šípka 23">
            <a:extLst>
              <a:ext uri="{FF2B5EF4-FFF2-40B4-BE49-F238E27FC236}">
                <a16:creationId xmlns:a16="http://schemas.microsoft.com/office/drawing/2014/main" id="{876AD8A5-F1BD-4BBC-A175-63839DB00036}"/>
              </a:ext>
            </a:extLst>
          </p:cNvPr>
          <p:cNvCxnSpPr/>
          <p:nvPr/>
        </p:nvCxnSpPr>
        <p:spPr>
          <a:xfrm>
            <a:off x="5898232" y="2020198"/>
            <a:ext cx="1368152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BlokTextu 50">
            <a:extLst>
              <a:ext uri="{FF2B5EF4-FFF2-40B4-BE49-F238E27FC236}">
                <a16:creationId xmlns:a16="http://schemas.microsoft.com/office/drawing/2014/main" id="{88F3FD78-8F2A-4D33-B287-0D1F4FD20834}"/>
              </a:ext>
            </a:extLst>
          </p:cNvPr>
          <p:cNvSpPr txBox="1"/>
          <p:nvPr/>
        </p:nvSpPr>
        <p:spPr>
          <a:xfrm>
            <a:off x="7914456" y="187618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b="1" dirty="0"/>
              <a:t>C</a:t>
            </a:r>
            <a:r>
              <a:rPr lang="sk-SK" b="1" baseline="-25000" dirty="0"/>
              <a:t>3</a:t>
            </a:r>
            <a:r>
              <a:rPr lang="sk-SK" b="1" dirty="0"/>
              <a:t>H</a:t>
            </a:r>
            <a:r>
              <a:rPr lang="sk-SK" b="1" baseline="-25000" dirty="0"/>
              <a:t>8</a:t>
            </a:r>
          </a:p>
        </p:txBody>
      </p:sp>
      <p:cxnSp>
        <p:nvCxnSpPr>
          <p:cNvPr id="26" name="Rovná spojnica 25">
            <a:extLst>
              <a:ext uri="{FF2B5EF4-FFF2-40B4-BE49-F238E27FC236}">
                <a16:creationId xmlns:a16="http://schemas.microsoft.com/office/drawing/2014/main" id="{10B0A35C-3965-4A65-8DD0-1A4F691B8136}"/>
              </a:ext>
            </a:extLst>
          </p:cNvPr>
          <p:cNvCxnSpPr/>
          <p:nvPr/>
        </p:nvCxnSpPr>
        <p:spPr>
          <a:xfrm>
            <a:off x="1577752" y="2380238"/>
            <a:ext cx="8568952" cy="0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ovná spojovacia šípka 26">
            <a:extLst>
              <a:ext uri="{FF2B5EF4-FFF2-40B4-BE49-F238E27FC236}">
                <a16:creationId xmlns:a16="http://schemas.microsoft.com/office/drawing/2014/main" id="{1D33BCB9-E45E-426D-958B-BC9E9A77A62C}"/>
              </a:ext>
            </a:extLst>
          </p:cNvPr>
          <p:cNvCxnSpPr/>
          <p:nvPr/>
        </p:nvCxnSpPr>
        <p:spPr>
          <a:xfrm>
            <a:off x="8778552" y="2092206"/>
            <a:ext cx="1368152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BlokTextu 54">
            <a:extLst>
              <a:ext uri="{FF2B5EF4-FFF2-40B4-BE49-F238E27FC236}">
                <a16:creationId xmlns:a16="http://schemas.microsoft.com/office/drawing/2014/main" id="{8AEE9405-1216-4471-8525-EC600EFE953B}"/>
              </a:ext>
            </a:extLst>
          </p:cNvPr>
          <p:cNvSpPr txBox="1"/>
          <p:nvPr/>
        </p:nvSpPr>
        <p:spPr>
          <a:xfrm>
            <a:off x="8850560" y="166015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sk-SK" b="1" dirty="0"/>
              <a:t> ─ CH</a:t>
            </a:r>
            <a:r>
              <a:rPr lang="sk-SK" b="1" baseline="-25000" dirty="0"/>
              <a:t>2 </a:t>
            </a:r>
            <a:r>
              <a:rPr lang="sk-SK" b="1" dirty="0"/>
              <a:t>─    </a:t>
            </a:r>
          </a:p>
        </p:txBody>
      </p:sp>
      <p:sp>
        <p:nvSpPr>
          <p:cNvPr id="29" name="BlokTextu 55">
            <a:extLst>
              <a:ext uri="{FF2B5EF4-FFF2-40B4-BE49-F238E27FC236}">
                <a16:creationId xmlns:a16="http://schemas.microsoft.com/office/drawing/2014/main" id="{ED4FB458-23BE-41D5-B45F-D53CEA6AA4C0}"/>
              </a:ext>
            </a:extLst>
          </p:cNvPr>
          <p:cNvSpPr txBox="1"/>
          <p:nvPr/>
        </p:nvSpPr>
        <p:spPr>
          <a:xfrm>
            <a:off x="2225824" y="410843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b="1" dirty="0"/>
              <a:t>C</a:t>
            </a:r>
            <a:r>
              <a:rPr lang="sk-SK" b="1" baseline="-25000" dirty="0"/>
              <a:t>4</a:t>
            </a:r>
            <a:r>
              <a:rPr lang="sk-SK" b="1" dirty="0"/>
              <a:t>H</a:t>
            </a:r>
            <a:r>
              <a:rPr lang="sk-SK" b="1" baseline="-25000" dirty="0"/>
              <a:t>10</a:t>
            </a:r>
          </a:p>
        </p:txBody>
      </p:sp>
      <p:cxnSp>
        <p:nvCxnSpPr>
          <p:cNvPr id="30" name="Rovná spojovacia šípka 29">
            <a:extLst>
              <a:ext uri="{FF2B5EF4-FFF2-40B4-BE49-F238E27FC236}">
                <a16:creationId xmlns:a16="http://schemas.microsoft.com/office/drawing/2014/main" id="{8C3A198B-EA6E-408C-B815-6951DB8E699D}"/>
              </a:ext>
            </a:extLst>
          </p:cNvPr>
          <p:cNvCxnSpPr/>
          <p:nvPr/>
        </p:nvCxnSpPr>
        <p:spPr>
          <a:xfrm>
            <a:off x="3521968" y="4396462"/>
            <a:ext cx="1368152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BlokTextu 57">
            <a:extLst>
              <a:ext uri="{FF2B5EF4-FFF2-40B4-BE49-F238E27FC236}">
                <a16:creationId xmlns:a16="http://schemas.microsoft.com/office/drawing/2014/main" id="{28CB3DF3-B8DB-4C69-A812-6E672998950A}"/>
              </a:ext>
            </a:extLst>
          </p:cNvPr>
          <p:cNvSpPr txBox="1"/>
          <p:nvPr/>
        </p:nvSpPr>
        <p:spPr>
          <a:xfrm>
            <a:off x="3449960" y="396441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sk-SK" b="1" dirty="0"/>
              <a:t> ─ CH</a:t>
            </a:r>
            <a:r>
              <a:rPr lang="sk-SK" b="1" baseline="-25000" dirty="0"/>
              <a:t>2 </a:t>
            </a:r>
            <a:r>
              <a:rPr lang="sk-SK" b="1" dirty="0"/>
              <a:t>─    </a:t>
            </a:r>
          </a:p>
        </p:txBody>
      </p:sp>
      <p:sp>
        <p:nvSpPr>
          <p:cNvPr id="32" name="Zaoblený obdĺžnik 58">
            <a:extLst>
              <a:ext uri="{FF2B5EF4-FFF2-40B4-BE49-F238E27FC236}">
                <a16:creationId xmlns:a16="http://schemas.microsoft.com/office/drawing/2014/main" id="{54498B5F-6BE5-4B11-89EA-00C33DB2C675}"/>
              </a:ext>
            </a:extLst>
          </p:cNvPr>
          <p:cNvSpPr/>
          <p:nvPr/>
        </p:nvSpPr>
        <p:spPr>
          <a:xfrm>
            <a:off x="9570640" y="2956302"/>
            <a:ext cx="288032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 dirty="0"/>
          </a:p>
        </p:txBody>
      </p:sp>
      <p:sp>
        <p:nvSpPr>
          <p:cNvPr id="33" name="Zaoblený obdĺžnik 59">
            <a:extLst>
              <a:ext uri="{FF2B5EF4-FFF2-40B4-BE49-F238E27FC236}">
                <a16:creationId xmlns:a16="http://schemas.microsoft.com/office/drawing/2014/main" id="{DEB1C0DE-D4C3-40CA-B607-49D3A296CB85}"/>
              </a:ext>
            </a:extLst>
          </p:cNvPr>
          <p:cNvSpPr/>
          <p:nvPr/>
        </p:nvSpPr>
        <p:spPr>
          <a:xfrm>
            <a:off x="6474296" y="2884294"/>
            <a:ext cx="288032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 dirty="0"/>
          </a:p>
        </p:txBody>
      </p:sp>
      <p:sp>
        <p:nvSpPr>
          <p:cNvPr id="34" name="Zaoblený obdĺžnik 60">
            <a:extLst>
              <a:ext uri="{FF2B5EF4-FFF2-40B4-BE49-F238E27FC236}">
                <a16:creationId xmlns:a16="http://schemas.microsoft.com/office/drawing/2014/main" id="{04334069-43B2-4662-9CD1-221CD86B8827}"/>
              </a:ext>
            </a:extLst>
          </p:cNvPr>
          <p:cNvSpPr/>
          <p:nvPr/>
        </p:nvSpPr>
        <p:spPr>
          <a:xfrm>
            <a:off x="3161928" y="2956302"/>
            <a:ext cx="288032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 dirty="0"/>
          </a:p>
        </p:txBody>
      </p:sp>
      <p:pic>
        <p:nvPicPr>
          <p:cNvPr id="35" name="Picture 8" descr="Výsledok vyhľadávania obrázkov pre dopyt butane">
            <a:extLst>
              <a:ext uri="{FF2B5EF4-FFF2-40B4-BE49-F238E27FC236}">
                <a16:creationId xmlns:a16="http://schemas.microsoft.com/office/drawing/2014/main" id="{B26F6C23-BD0F-46AE-AED3-D365FFE14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9760" y="2956302"/>
            <a:ext cx="2123728" cy="1022929"/>
          </a:xfrm>
          <a:prstGeom prst="rect">
            <a:avLst/>
          </a:prstGeom>
          <a:noFill/>
        </p:spPr>
      </p:pic>
      <p:pic>
        <p:nvPicPr>
          <p:cNvPr id="36" name="Picture 10" descr="Súvisiaci obrázok">
            <a:extLst>
              <a:ext uri="{FF2B5EF4-FFF2-40B4-BE49-F238E27FC236}">
                <a16:creationId xmlns:a16="http://schemas.microsoft.com/office/drawing/2014/main" id="{0A656963-153E-4429-BDC4-A48678854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58072" y="2884294"/>
            <a:ext cx="2686944" cy="1049588"/>
          </a:xfrm>
          <a:prstGeom prst="rect">
            <a:avLst/>
          </a:prstGeom>
          <a:noFill/>
        </p:spPr>
      </p:pic>
      <p:sp>
        <p:nvSpPr>
          <p:cNvPr id="37" name="BlokTextu 61">
            <a:extLst>
              <a:ext uri="{FF2B5EF4-FFF2-40B4-BE49-F238E27FC236}">
                <a16:creationId xmlns:a16="http://schemas.microsoft.com/office/drawing/2014/main" id="{A5A8E761-CBBE-4397-B21D-E2263B0ECBC6}"/>
              </a:ext>
            </a:extLst>
          </p:cNvPr>
          <p:cNvSpPr txBox="1"/>
          <p:nvPr/>
        </p:nvSpPr>
        <p:spPr>
          <a:xfrm>
            <a:off x="5178152" y="418043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b="1" dirty="0"/>
              <a:t>C</a:t>
            </a:r>
            <a:r>
              <a:rPr lang="sk-SK" b="1" baseline="-25000" dirty="0"/>
              <a:t>5</a:t>
            </a:r>
            <a:r>
              <a:rPr lang="sk-SK" b="1" dirty="0"/>
              <a:t>H</a:t>
            </a:r>
            <a:r>
              <a:rPr lang="sk-SK" b="1" baseline="-25000" dirty="0"/>
              <a:t>12</a:t>
            </a:r>
          </a:p>
        </p:txBody>
      </p:sp>
      <p:pic>
        <p:nvPicPr>
          <p:cNvPr id="38" name="Picture 14" descr="Súvisiaci obrázok">
            <a:extLst>
              <a:ext uri="{FF2B5EF4-FFF2-40B4-BE49-F238E27FC236}">
                <a16:creationId xmlns:a16="http://schemas.microsoft.com/office/drawing/2014/main" id="{6F154370-EF4C-4837-8F90-79DC78937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t="29582" b="34262"/>
          <a:stretch>
            <a:fillRect/>
          </a:stretch>
        </p:blipFill>
        <p:spPr bwMode="auto">
          <a:xfrm>
            <a:off x="7410400" y="2884294"/>
            <a:ext cx="2826505" cy="1021952"/>
          </a:xfrm>
          <a:prstGeom prst="rect">
            <a:avLst/>
          </a:prstGeom>
          <a:noFill/>
        </p:spPr>
      </p:pic>
      <p:cxnSp>
        <p:nvCxnSpPr>
          <p:cNvPr id="39" name="Rovná spojovacia šípka 38">
            <a:extLst>
              <a:ext uri="{FF2B5EF4-FFF2-40B4-BE49-F238E27FC236}">
                <a16:creationId xmlns:a16="http://schemas.microsoft.com/office/drawing/2014/main" id="{8CAB1C46-C75B-41F5-A077-5A2D0349068C}"/>
              </a:ext>
            </a:extLst>
          </p:cNvPr>
          <p:cNvCxnSpPr/>
          <p:nvPr/>
        </p:nvCxnSpPr>
        <p:spPr>
          <a:xfrm>
            <a:off x="6474296" y="4396462"/>
            <a:ext cx="1368152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BlokTextu 65">
            <a:extLst>
              <a:ext uri="{FF2B5EF4-FFF2-40B4-BE49-F238E27FC236}">
                <a16:creationId xmlns:a16="http://schemas.microsoft.com/office/drawing/2014/main" id="{18523016-1224-4758-AC6B-DFCA48F93BA1}"/>
              </a:ext>
            </a:extLst>
          </p:cNvPr>
          <p:cNvSpPr txBox="1"/>
          <p:nvPr/>
        </p:nvSpPr>
        <p:spPr>
          <a:xfrm>
            <a:off x="6474296" y="396441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sk-SK" b="1" dirty="0"/>
              <a:t> ─ CH</a:t>
            </a:r>
            <a:r>
              <a:rPr lang="sk-SK" b="1" baseline="-25000" dirty="0"/>
              <a:t>2 </a:t>
            </a:r>
            <a:r>
              <a:rPr lang="sk-SK" b="1" dirty="0"/>
              <a:t>─    </a:t>
            </a:r>
          </a:p>
        </p:txBody>
      </p:sp>
      <p:sp>
        <p:nvSpPr>
          <p:cNvPr id="41" name="BlokTextu 66">
            <a:extLst>
              <a:ext uri="{FF2B5EF4-FFF2-40B4-BE49-F238E27FC236}">
                <a16:creationId xmlns:a16="http://schemas.microsoft.com/office/drawing/2014/main" id="{C79D31FD-8216-4223-8764-49FB6A89B36B}"/>
              </a:ext>
            </a:extLst>
          </p:cNvPr>
          <p:cNvSpPr txBox="1"/>
          <p:nvPr/>
        </p:nvSpPr>
        <p:spPr>
          <a:xfrm>
            <a:off x="8418512" y="410843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b="1" dirty="0"/>
              <a:t>C</a:t>
            </a:r>
            <a:r>
              <a:rPr lang="sk-SK" b="1" baseline="-25000" dirty="0"/>
              <a:t>6</a:t>
            </a:r>
            <a:r>
              <a:rPr lang="sk-SK" b="1" dirty="0"/>
              <a:t>H</a:t>
            </a:r>
            <a:r>
              <a:rPr lang="sk-SK" b="1" baseline="-25000" dirty="0"/>
              <a:t>14</a:t>
            </a:r>
          </a:p>
        </p:txBody>
      </p:sp>
      <p:cxnSp>
        <p:nvCxnSpPr>
          <p:cNvPr id="42" name="Rovná spojnica 41">
            <a:extLst>
              <a:ext uri="{FF2B5EF4-FFF2-40B4-BE49-F238E27FC236}">
                <a16:creationId xmlns:a16="http://schemas.microsoft.com/office/drawing/2014/main" id="{BE8B6428-A209-4296-9DE7-EA2715C461A0}"/>
              </a:ext>
            </a:extLst>
          </p:cNvPr>
          <p:cNvCxnSpPr/>
          <p:nvPr/>
        </p:nvCxnSpPr>
        <p:spPr>
          <a:xfrm>
            <a:off x="1577752" y="4612486"/>
            <a:ext cx="8568952" cy="0"/>
          </a:xfrm>
          <a:prstGeom prst="line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BlokTextu 69">
            <a:extLst>
              <a:ext uri="{FF2B5EF4-FFF2-40B4-BE49-F238E27FC236}">
                <a16:creationId xmlns:a16="http://schemas.microsoft.com/office/drawing/2014/main" id="{D6A4113F-6DFD-491A-A5D2-3B456541E1E4}"/>
              </a:ext>
            </a:extLst>
          </p:cNvPr>
          <p:cNvSpPr txBox="1"/>
          <p:nvPr/>
        </p:nvSpPr>
        <p:spPr>
          <a:xfrm>
            <a:off x="2657872" y="619666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b="1" dirty="0"/>
              <a:t>C</a:t>
            </a:r>
            <a:r>
              <a:rPr lang="sk-SK" b="1" baseline="-25000" dirty="0"/>
              <a:t>7</a:t>
            </a:r>
            <a:r>
              <a:rPr lang="sk-SK" b="1" dirty="0"/>
              <a:t>H</a:t>
            </a:r>
            <a:r>
              <a:rPr lang="sk-SK" b="1" baseline="-25000" dirty="0"/>
              <a:t>16</a:t>
            </a:r>
          </a:p>
        </p:txBody>
      </p:sp>
      <p:sp>
        <p:nvSpPr>
          <p:cNvPr id="44" name="BlokTextu 70">
            <a:extLst>
              <a:ext uri="{FF2B5EF4-FFF2-40B4-BE49-F238E27FC236}">
                <a16:creationId xmlns:a16="http://schemas.microsoft.com/office/drawing/2014/main" id="{29B564B6-6723-42A5-8ECE-43D38C979693}"/>
              </a:ext>
            </a:extLst>
          </p:cNvPr>
          <p:cNvSpPr txBox="1"/>
          <p:nvPr/>
        </p:nvSpPr>
        <p:spPr>
          <a:xfrm>
            <a:off x="4746104" y="598063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sk-SK" b="1" dirty="0"/>
              <a:t> ─ CH</a:t>
            </a:r>
            <a:r>
              <a:rPr lang="sk-SK" b="1" baseline="-25000" dirty="0"/>
              <a:t>2 </a:t>
            </a:r>
            <a:r>
              <a:rPr lang="sk-SK" b="1" dirty="0"/>
              <a:t>─    </a:t>
            </a:r>
          </a:p>
        </p:txBody>
      </p:sp>
      <p:cxnSp>
        <p:nvCxnSpPr>
          <p:cNvPr id="45" name="Rovná spojovacia šípka 44">
            <a:extLst>
              <a:ext uri="{FF2B5EF4-FFF2-40B4-BE49-F238E27FC236}">
                <a16:creationId xmlns:a16="http://schemas.microsoft.com/office/drawing/2014/main" id="{3B323C3D-CFD4-4321-BBD4-569703E47D80}"/>
              </a:ext>
            </a:extLst>
          </p:cNvPr>
          <p:cNvCxnSpPr/>
          <p:nvPr/>
        </p:nvCxnSpPr>
        <p:spPr>
          <a:xfrm>
            <a:off x="4818112" y="6412686"/>
            <a:ext cx="1368152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BlokTextu 73">
            <a:extLst>
              <a:ext uri="{FF2B5EF4-FFF2-40B4-BE49-F238E27FC236}">
                <a16:creationId xmlns:a16="http://schemas.microsoft.com/office/drawing/2014/main" id="{35912ACA-8F93-4D58-9518-B37DC6279CEB}"/>
              </a:ext>
            </a:extLst>
          </p:cNvPr>
          <p:cNvSpPr txBox="1"/>
          <p:nvPr/>
        </p:nvSpPr>
        <p:spPr>
          <a:xfrm>
            <a:off x="7482408" y="619666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b="1" dirty="0"/>
              <a:t>C</a:t>
            </a:r>
            <a:r>
              <a:rPr lang="sk-SK" b="1" baseline="-25000" dirty="0"/>
              <a:t>8</a:t>
            </a:r>
            <a:r>
              <a:rPr lang="sk-SK" b="1" dirty="0"/>
              <a:t>H</a:t>
            </a:r>
            <a:r>
              <a:rPr lang="sk-SK" b="1" baseline="-25000" dirty="0"/>
              <a:t>18</a:t>
            </a:r>
          </a:p>
        </p:txBody>
      </p:sp>
      <p:sp>
        <p:nvSpPr>
          <p:cNvPr id="47" name="Zaoblený obdĺžnik 74">
            <a:extLst>
              <a:ext uri="{FF2B5EF4-FFF2-40B4-BE49-F238E27FC236}">
                <a16:creationId xmlns:a16="http://schemas.microsoft.com/office/drawing/2014/main" id="{8A6591B1-202B-4281-BB7A-3C046802D1A6}"/>
              </a:ext>
            </a:extLst>
          </p:cNvPr>
          <p:cNvSpPr/>
          <p:nvPr/>
        </p:nvSpPr>
        <p:spPr>
          <a:xfrm>
            <a:off x="9282608" y="5044534"/>
            <a:ext cx="288032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 dirty="0"/>
          </a:p>
        </p:txBody>
      </p:sp>
      <p:sp>
        <p:nvSpPr>
          <p:cNvPr id="48" name="Zaoblený obdĺžnik 75">
            <a:extLst>
              <a:ext uri="{FF2B5EF4-FFF2-40B4-BE49-F238E27FC236}">
                <a16:creationId xmlns:a16="http://schemas.microsoft.com/office/drawing/2014/main" id="{68941A53-617D-415E-BF93-759EE9D74618}"/>
              </a:ext>
            </a:extLst>
          </p:cNvPr>
          <p:cNvSpPr/>
          <p:nvPr/>
        </p:nvSpPr>
        <p:spPr>
          <a:xfrm>
            <a:off x="4458072" y="5044534"/>
            <a:ext cx="288032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 dirty="0"/>
          </a:p>
        </p:txBody>
      </p:sp>
      <p:pic>
        <p:nvPicPr>
          <p:cNvPr id="49" name="Picture 16" descr="Súvisiaci obrázok">
            <a:extLst>
              <a:ext uri="{FF2B5EF4-FFF2-40B4-BE49-F238E27FC236}">
                <a16:creationId xmlns:a16="http://schemas.microsoft.com/office/drawing/2014/main" id="{91193912-DAB7-49E0-99F5-97A08AD28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21768" y="5044534"/>
            <a:ext cx="3389914" cy="1057653"/>
          </a:xfrm>
          <a:prstGeom prst="rect">
            <a:avLst/>
          </a:prstGeom>
          <a:noFill/>
        </p:spPr>
      </p:pic>
      <p:pic>
        <p:nvPicPr>
          <p:cNvPr id="50" name="Picture 18" descr="Súvisiaci obrázok">
            <a:extLst>
              <a:ext uri="{FF2B5EF4-FFF2-40B4-BE49-F238E27FC236}">
                <a16:creationId xmlns:a16="http://schemas.microsoft.com/office/drawing/2014/main" id="{14C55992-AE25-479B-B9CC-00DE3D11E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98232" y="5044534"/>
            <a:ext cx="4032448" cy="1008112"/>
          </a:xfrm>
          <a:prstGeom prst="rect">
            <a:avLst/>
          </a:prstGeom>
          <a:noFill/>
        </p:spPr>
      </p:pic>
      <p:cxnSp>
        <p:nvCxnSpPr>
          <p:cNvPr id="51" name="Rovná spojovacia šípka 50">
            <a:extLst>
              <a:ext uri="{FF2B5EF4-FFF2-40B4-BE49-F238E27FC236}">
                <a16:creationId xmlns:a16="http://schemas.microsoft.com/office/drawing/2014/main" id="{BBDB8B54-D038-48DE-9C86-855E01316A87}"/>
              </a:ext>
            </a:extLst>
          </p:cNvPr>
          <p:cNvCxnSpPr/>
          <p:nvPr/>
        </p:nvCxnSpPr>
        <p:spPr>
          <a:xfrm>
            <a:off x="9174088" y="4324454"/>
            <a:ext cx="1368152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BlokTextu 62">
            <a:extLst>
              <a:ext uri="{FF2B5EF4-FFF2-40B4-BE49-F238E27FC236}">
                <a16:creationId xmlns:a16="http://schemas.microsoft.com/office/drawing/2014/main" id="{150826DC-617A-49CC-9775-3E6DCD5B7E41}"/>
              </a:ext>
            </a:extLst>
          </p:cNvPr>
          <p:cNvSpPr txBox="1"/>
          <p:nvPr/>
        </p:nvSpPr>
        <p:spPr>
          <a:xfrm>
            <a:off x="9030072" y="396441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sk-SK" b="1" dirty="0"/>
              <a:t> ─ CH</a:t>
            </a:r>
            <a:r>
              <a:rPr lang="sk-SK" b="1" baseline="-25000" dirty="0"/>
              <a:t>2 </a:t>
            </a:r>
            <a:r>
              <a:rPr lang="sk-SK" b="1" dirty="0"/>
              <a:t>─    </a:t>
            </a:r>
          </a:p>
        </p:txBody>
      </p:sp>
    </p:spTree>
    <p:extLst>
      <p:ext uri="{BB962C8B-B14F-4D97-AF65-F5344CB8AC3E}">
        <p14:creationId xmlns:p14="http://schemas.microsoft.com/office/powerpoint/2010/main" val="788883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6B0658-9B33-4B9C-8C45-9FE2B452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sk-SK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Názvy a vzorce </a:t>
            </a:r>
            <a:r>
              <a:rPr lang="sk-SK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alkánov</a:t>
            </a:r>
            <a:r>
              <a:rPr lang="sk-SK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– súvislosti: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A5E10F6-766B-4DC7-B1CC-338711FED450}"/>
              </a:ext>
            </a:extLst>
          </p:cNvPr>
          <p:cNvSpPr txBox="1"/>
          <p:nvPr/>
        </p:nvSpPr>
        <p:spPr>
          <a:xfrm>
            <a:off x="1982032" y="2551276"/>
            <a:ext cx="6115050" cy="3765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accent3">
                    <a:lumMod val="50000"/>
                  </a:schemeClr>
                </a:solidFill>
              </a:rPr>
              <a:t>Z predchádzajúcich vzorcov môžeme odvodiť tzv. </a:t>
            </a:r>
            <a:r>
              <a:rPr lang="sk-SK" sz="2000" b="1" dirty="0">
                <a:solidFill>
                  <a:schemeClr val="accent3">
                    <a:lumMod val="50000"/>
                  </a:schemeClr>
                </a:solidFill>
              </a:rPr>
              <a:t>všeobecný vzorec </a:t>
            </a:r>
            <a:r>
              <a:rPr lang="sk-SK" sz="2000" b="1" dirty="0" err="1">
                <a:solidFill>
                  <a:schemeClr val="accent3">
                    <a:lumMod val="50000"/>
                  </a:schemeClr>
                </a:solidFill>
              </a:rPr>
              <a:t>alkánov</a:t>
            </a:r>
            <a:r>
              <a:rPr lang="sk-SK" sz="20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marL="457200" indent="-457200">
              <a:lnSpc>
                <a:spcPct val="120000"/>
              </a:lnSpc>
            </a:pPr>
            <a:endParaRPr lang="sk-SK" sz="2000" b="1" dirty="0"/>
          </a:p>
          <a:p>
            <a:pPr marL="457200" indent="-457200">
              <a:lnSpc>
                <a:spcPct val="120000"/>
              </a:lnSpc>
            </a:pPr>
            <a:endParaRPr lang="sk-SK" sz="2000" b="1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2000" b="1" dirty="0"/>
              <a:t>n </a:t>
            </a:r>
            <a:r>
              <a:rPr lang="sk-SK" sz="2000" dirty="0"/>
              <a:t>– je počet uhlíkov v reťazci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accent4">
                    <a:lumMod val="50000"/>
                  </a:schemeClr>
                </a:solidFill>
              </a:rPr>
              <a:t>Takto môžeme podľa počtu uhlíkov </a:t>
            </a:r>
            <a:r>
              <a:rPr lang="sk-SK" sz="2000" b="1" dirty="0">
                <a:solidFill>
                  <a:schemeClr val="accent4">
                    <a:lumMod val="50000"/>
                  </a:schemeClr>
                </a:solidFill>
              </a:rPr>
              <a:t>vypočítať, </a:t>
            </a:r>
            <a:r>
              <a:rPr lang="sk-SK" sz="2000" dirty="0">
                <a:solidFill>
                  <a:schemeClr val="accent4">
                    <a:lumMod val="50000"/>
                  </a:schemeClr>
                </a:solidFill>
              </a:rPr>
              <a:t>ako bude vyzerať molekulový vzorec príslušného </a:t>
            </a:r>
            <a:r>
              <a:rPr lang="sk-SK" sz="2000" dirty="0" err="1">
                <a:solidFill>
                  <a:schemeClr val="accent4">
                    <a:lumMod val="50000"/>
                  </a:schemeClr>
                </a:solidFill>
              </a:rPr>
              <a:t>alkánu</a:t>
            </a:r>
            <a:r>
              <a:rPr lang="sk-SK" sz="20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2000" dirty="0" err="1">
                <a:solidFill>
                  <a:schemeClr val="accent2">
                    <a:lumMod val="75000"/>
                  </a:schemeClr>
                </a:solidFill>
              </a:rPr>
              <a:t>Alkány</a:t>
            </a:r>
            <a:r>
              <a:rPr lang="sk-SK" sz="2000" dirty="0">
                <a:solidFill>
                  <a:schemeClr val="accent2">
                    <a:lumMod val="75000"/>
                  </a:schemeClr>
                </a:solidFill>
              </a:rPr>
              <a:t> tvoria tzv. </a:t>
            </a:r>
            <a:r>
              <a:rPr lang="sk-SK" sz="2000" b="1" dirty="0">
                <a:solidFill>
                  <a:schemeClr val="accent2">
                    <a:lumMod val="75000"/>
                  </a:schemeClr>
                </a:solidFill>
              </a:rPr>
              <a:t>homologický rad.</a:t>
            </a:r>
          </a:p>
          <a:p>
            <a:pPr marL="457200" indent="-457200">
              <a:lnSpc>
                <a:spcPct val="120000"/>
              </a:lnSpc>
            </a:pPr>
            <a:r>
              <a:rPr lang="sk-SK" sz="2000" dirty="0">
                <a:solidFill>
                  <a:schemeClr val="accent1">
                    <a:lumMod val="50000"/>
                  </a:schemeClr>
                </a:solidFill>
              </a:rPr>
              <a:t>Je to rad podobných zlúčenín, pričom každá nasledujúca má viac o jednu skupinu</a:t>
            </a:r>
            <a:r>
              <a:rPr lang="sk-SK" sz="2000" b="1" dirty="0">
                <a:solidFill>
                  <a:schemeClr val="accent1">
                    <a:lumMod val="50000"/>
                  </a:schemeClr>
                </a:solidFill>
              </a:rPr>
              <a:t> CH</a:t>
            </a:r>
            <a:r>
              <a:rPr lang="sk-SK" sz="2000" b="1" baseline="-18000" dirty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sk-SK" sz="2000" dirty="0">
                <a:solidFill>
                  <a:schemeClr val="accent1">
                    <a:lumMod val="50000"/>
                  </a:schemeClr>
                </a:solidFill>
              </a:rPr>
              <a:t>ako predchádzajúca.</a:t>
            </a:r>
          </a:p>
        </p:txBody>
      </p:sp>
      <p:sp>
        <p:nvSpPr>
          <p:cNvPr id="11" name="BlokTextu 97">
            <a:extLst>
              <a:ext uri="{FF2B5EF4-FFF2-40B4-BE49-F238E27FC236}">
                <a16:creationId xmlns:a16="http://schemas.microsoft.com/office/drawing/2014/main" id="{689FCC75-AFBE-4075-9891-C4F82C312437}"/>
              </a:ext>
            </a:extLst>
          </p:cNvPr>
          <p:cNvSpPr txBox="1"/>
          <p:nvPr/>
        </p:nvSpPr>
        <p:spPr>
          <a:xfrm>
            <a:off x="3527389" y="3378635"/>
            <a:ext cx="302433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4000" b="1" dirty="0">
                <a:solidFill>
                  <a:schemeClr val="tx1"/>
                </a:solidFill>
              </a:rPr>
              <a:t>C</a:t>
            </a:r>
            <a:r>
              <a:rPr lang="sk-SK" sz="4000" b="1" baseline="-18000" dirty="0">
                <a:solidFill>
                  <a:schemeClr val="tx1"/>
                </a:solidFill>
              </a:rPr>
              <a:t>n</a:t>
            </a:r>
            <a:r>
              <a:rPr lang="sk-SK" sz="4000" b="1" dirty="0">
                <a:solidFill>
                  <a:schemeClr val="tx1"/>
                </a:solidFill>
              </a:rPr>
              <a:t>H</a:t>
            </a:r>
            <a:r>
              <a:rPr lang="sk-SK" sz="4000" b="1" baseline="-18000" dirty="0">
                <a:solidFill>
                  <a:schemeClr val="tx1"/>
                </a:solidFill>
              </a:rPr>
              <a:t>2n+2</a:t>
            </a:r>
          </a:p>
        </p:txBody>
      </p:sp>
    </p:spTree>
    <p:extLst>
      <p:ext uri="{BB962C8B-B14F-4D97-AF65-F5344CB8AC3E}">
        <p14:creationId xmlns:p14="http://schemas.microsoft.com/office/powerpoint/2010/main" val="1577080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F8B0D7-24D8-412A-B167-9EB1D7D89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FFFFFF"/>
                </a:solidFill>
              </a:rPr>
              <a:t>Vlastnosti alkánov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6E48ED4-FDA4-436D-A418-0B23B67C8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sk-SK" dirty="0"/>
              <a:t>bezfarebné</a:t>
            </a:r>
          </a:p>
          <a:p>
            <a:r>
              <a:rPr lang="sk-SK" b="1" dirty="0"/>
              <a:t>nerozpustné vo vode</a:t>
            </a:r>
          </a:p>
          <a:p>
            <a:r>
              <a:rPr lang="sk-SK" dirty="0"/>
              <a:t>rozpúšťajú sa v organických rozpúšťadlách</a:t>
            </a:r>
          </a:p>
          <a:p>
            <a:r>
              <a:rPr lang="sk-SK" dirty="0"/>
              <a:t>s počtom uhlíkov </a:t>
            </a:r>
            <a:r>
              <a:rPr lang="sk-SK" b="1" dirty="0"/>
              <a:t>stúpa</a:t>
            </a:r>
            <a:r>
              <a:rPr lang="sk-SK" dirty="0"/>
              <a:t> ich </a:t>
            </a:r>
            <a:r>
              <a:rPr lang="sk-SK" b="1" dirty="0"/>
              <a:t>teplota varu </a:t>
            </a:r>
            <a:r>
              <a:rPr lang="sk-SK" dirty="0"/>
              <a:t>a </a:t>
            </a:r>
            <a:r>
              <a:rPr lang="sk-SK" b="1" dirty="0"/>
              <a:t>topenia</a:t>
            </a:r>
          </a:p>
          <a:p>
            <a:r>
              <a:rPr lang="sk-SK" dirty="0"/>
              <a:t>rozlišujeme </a:t>
            </a:r>
            <a:r>
              <a:rPr lang="sk-SK" b="1" dirty="0"/>
              <a:t>dve konformácie </a:t>
            </a:r>
            <a:r>
              <a:rPr lang="sk-SK" dirty="0"/>
              <a:t>(uloženia):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b="1" dirty="0"/>
              <a:t>zošikmená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b="1" dirty="0"/>
              <a:t>zaclonená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915363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írodný">
  <a:themeElements>
    <a:clrScheme name="Prírodn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Prírodn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rírodn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</TotalTime>
  <Words>427</Words>
  <Application>Microsoft Office PowerPoint</Application>
  <PresentationFormat>Širokouhlá</PresentationFormat>
  <Paragraphs>112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7" baseType="lpstr">
      <vt:lpstr>Arial</vt:lpstr>
      <vt:lpstr>Garamond</vt:lpstr>
      <vt:lpstr>Monotype Corsiva</vt:lpstr>
      <vt:lpstr>Wingdings</vt:lpstr>
      <vt:lpstr>Wingdings 3</vt:lpstr>
      <vt:lpstr>Prírodný</vt:lpstr>
      <vt:lpstr>UHĽOVODÍKY</vt:lpstr>
      <vt:lpstr>Uhľovodíky</vt:lpstr>
      <vt:lpstr>Typy vzorcov</vt:lpstr>
      <vt:lpstr>Rozdelenie uhľovodíkov:</vt:lpstr>
      <vt:lpstr>ALKÁNY</vt:lpstr>
      <vt:lpstr>Prezentácia programu PowerPoint</vt:lpstr>
      <vt:lpstr>Prezentácia programu PowerPoint</vt:lpstr>
      <vt:lpstr>Názvy a vzorce alkánov – súvislosti:</vt:lpstr>
      <vt:lpstr>Vlastnosti alkánov</vt:lpstr>
      <vt:lpstr>Významné alkány</vt:lpstr>
      <vt:lpstr>Významné alkány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UHĽOVODÍKY</dc:title>
  <dc:creator>lenusa013@gmail.com</dc:creator>
  <cp:lastModifiedBy>Lenka Štofaníková</cp:lastModifiedBy>
  <cp:revision>10</cp:revision>
  <dcterms:created xsi:type="dcterms:W3CDTF">2021-01-11T13:48:57Z</dcterms:created>
  <dcterms:modified xsi:type="dcterms:W3CDTF">2021-01-11T15:01:52Z</dcterms:modified>
</cp:coreProperties>
</file>