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1" r:id="rId9"/>
    <p:sldId id="266" r:id="rId10"/>
    <p:sldId id="262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474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C36205-8A27-4CC3-98B1-BCDC6C61882B}" type="datetimeFigureOut">
              <a:rPr lang="sk-SK" smtClean="0"/>
              <a:pPr/>
              <a:t>15.01.2021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hyperlink" Target="http://en.wikipedia.org/wiki/Image:Glacial_Valley_MtHoodWilderness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  Vonkajšie</a:t>
            </a:r>
            <a:br>
              <a:rPr lang="sk-SK" b="1" dirty="0" smtClean="0"/>
            </a:br>
            <a:r>
              <a:rPr lang="sk-SK" b="1" dirty="0" smtClean="0"/>
              <a:t> geologické procesy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 smtClean="0"/>
              <a:t>ZŠ Jarovnice 192</a:t>
            </a:r>
          </a:p>
          <a:p>
            <a:r>
              <a:rPr lang="sk-SK" b="1" dirty="0" smtClean="0"/>
              <a:t>Mgr. Gabriela </a:t>
            </a:r>
            <a:r>
              <a:rPr lang="sk-SK" b="1" dirty="0" err="1" smtClean="0"/>
              <a:t>Kropuchová</a:t>
            </a:r>
            <a:endParaRPr lang="sk-SK" b="1" dirty="0"/>
          </a:p>
        </p:txBody>
      </p:sp>
      <p:pic>
        <p:nvPicPr>
          <p:cNvPr id="4" name="Picture 5" descr="Obrázo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5572164" cy="3514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00504"/>
            <a:ext cx="2357422" cy="176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42852"/>
            <a:ext cx="2365654" cy="17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horský pot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2071678"/>
            <a:ext cx="262425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Geologická činnosť vetra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sk-SK" dirty="0" smtClean="0"/>
              <a:t>Vietor </a:t>
            </a:r>
            <a:r>
              <a:rPr lang="sk-SK" dirty="0" smtClean="0">
                <a:cs typeface="Times New Roman" pitchFamily="18" charset="0"/>
              </a:rPr>
              <a:t>pôsobí v suchých a horúcich púšťach, </a:t>
            </a:r>
          </a:p>
          <a:p>
            <a:pPr>
              <a:buNone/>
            </a:pPr>
            <a:r>
              <a:rPr lang="sk-SK" dirty="0" smtClean="0">
                <a:cs typeface="Times New Roman" pitchFamily="18" charset="0"/>
              </a:rPr>
              <a:t>   v horách, na piesočnatých morských plážach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cs typeface="Times New Roman" pitchFamily="18" charset="0"/>
              </a:rPr>
              <a:t>odnáša drobné úlomky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cs typeface="Times New Roman" pitchFamily="18" charset="0"/>
              </a:rPr>
              <a:t>vytvára piesočné duny</a:t>
            </a:r>
          </a:p>
          <a:p>
            <a:pPr>
              <a:buFont typeface="Arial" pitchFamily="34" charset="0"/>
              <a:buChar char="•"/>
            </a:pPr>
            <a:endParaRPr lang="sk-SK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cs typeface="Times New Roman" pitchFamily="18" charset="0"/>
              </a:rPr>
              <a:t>vymieľa povrch skál</a:t>
            </a:r>
          </a:p>
          <a:p>
            <a:pPr>
              <a:buFont typeface="Arial" pitchFamily="34" charset="0"/>
              <a:buChar char="•"/>
            </a:pPr>
            <a:endParaRPr lang="sk-SK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k-SK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cs typeface="Times New Roman" pitchFamily="18" charset="0"/>
              </a:rPr>
              <a:t>zrnká piesku obrusujú </a:t>
            </a:r>
            <a:r>
              <a:rPr lang="sk-SK" dirty="0" smtClean="0">
                <a:cs typeface="Times New Roman" pitchFamily="18" charset="0"/>
              </a:rPr>
              <a:t>skaly</a:t>
            </a:r>
          </a:p>
          <a:p>
            <a:pPr>
              <a:buNone/>
            </a:pPr>
            <a:r>
              <a:rPr lang="sk-SK" sz="1800" dirty="0" smtClean="0">
                <a:cs typeface="Times New Roman" pitchFamily="18" charset="0"/>
              </a:rPr>
              <a:t>Vznikajú tak </a:t>
            </a:r>
            <a:r>
              <a:rPr lang="sk-SK" sz="1800" u="sng" dirty="0" smtClean="0">
                <a:cs typeface="Times New Roman" pitchFamily="18" charset="0"/>
              </a:rPr>
              <a:t>piliere</a:t>
            </a:r>
            <a:r>
              <a:rPr lang="sk-SK" sz="1800" dirty="0" smtClean="0">
                <a:cs typeface="Times New Roman" pitchFamily="18" charset="0"/>
              </a:rPr>
              <a:t> alebo </a:t>
            </a:r>
            <a:r>
              <a:rPr lang="sk-SK" sz="1800" u="sng" dirty="0" smtClean="0">
                <a:cs typeface="Times New Roman" pitchFamily="18" charset="0"/>
              </a:rPr>
              <a:t>kamenné </a:t>
            </a:r>
            <a:r>
              <a:rPr lang="sk-SK" sz="1900" u="sng" dirty="0" smtClean="0">
                <a:cs typeface="Times New Roman" pitchFamily="18" charset="0"/>
              </a:rPr>
              <a:t>hríby</a:t>
            </a:r>
            <a:endParaRPr lang="sk-SK" sz="1900" u="sng" dirty="0" smtClean="0">
              <a:cs typeface="Times New Roman" pitchFamily="18" charset="0"/>
            </a:endParaRPr>
          </a:p>
          <a:p>
            <a:endParaRPr lang="sk-SK" dirty="0" smtClean="0"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4" name="Picture 2" descr="C:\Users\ZS-Lubela-6\Desktop\Duny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85728"/>
            <a:ext cx="2643206" cy="78581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929066"/>
            <a:ext cx="24288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ok 5" descr="vietor1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143512"/>
            <a:ext cx="1973580" cy="1478280"/>
          </a:xfrm>
          <a:prstGeom prst="rect">
            <a:avLst/>
          </a:prstGeom>
        </p:spPr>
      </p:pic>
      <p:pic>
        <p:nvPicPr>
          <p:cNvPr id="7" name="Obrázok 6" descr="vietor 2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857760"/>
            <a:ext cx="1973580" cy="1478280"/>
          </a:xfrm>
          <a:prstGeom prst="rect">
            <a:avLst/>
          </a:prstGeom>
        </p:spPr>
      </p:pic>
      <p:pic>
        <p:nvPicPr>
          <p:cNvPr id="8" name="Obrázok 7" descr="duny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2643182"/>
            <a:ext cx="252412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Vonkajšie geologické procesy a energia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Vonkajšie geologické procesy menia zemský povrch tak, že: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obrusujú zemský povrch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zníženiny vypĺňajú usadeninami</a:t>
            </a:r>
          </a:p>
          <a:p>
            <a:pPr lvl="0"/>
            <a:endParaRPr lang="sk-SK" dirty="0" smtClean="0">
              <a:cs typeface="Times New Roman" pitchFamily="18" charset="0"/>
            </a:endParaRPr>
          </a:p>
          <a:p>
            <a:pPr lvl="0"/>
            <a:r>
              <a:rPr lang="sk-SK" dirty="0" smtClean="0">
                <a:cs typeface="Times New Roman" pitchFamily="18" charset="0"/>
              </a:rPr>
              <a:t>Ich zdrojom je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>
                <a:cs typeface="Times New Roman" pitchFamily="18" charset="0"/>
              </a:rPr>
              <a:t> slnečné žiarenie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>
                <a:cs typeface="Times New Roman" pitchFamily="18" charset="0"/>
              </a:rPr>
              <a:t> príťažlivosť Zeme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>
                <a:cs typeface="Times New Roman" pitchFamily="18" charset="0"/>
              </a:rPr>
              <a:t> príťažlivosť Mesiaca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Geologické činitele a čiastkové procesy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Vonkajšie geologické procesy spôsobujú </a:t>
            </a:r>
            <a:r>
              <a:rPr lang="sk-SK" b="1" dirty="0" smtClean="0"/>
              <a:t>geologické činitele: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zemská príťažlivosť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voda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ľadovec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vietor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/>
              <a:t>Čiastkové procesy: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rozrušovanie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prenášanie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usadzovanie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spevňovanie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Materiál na tieto procesy pripravuje </a:t>
            </a:r>
            <a:r>
              <a:rPr lang="sk-SK" b="1" dirty="0" smtClean="0"/>
              <a:t>zvetrávanie</a:t>
            </a:r>
            <a:r>
              <a:rPr lang="sk-SK" dirty="0" smtClean="0"/>
              <a:t> – rozpad hornín a minerálov:</a:t>
            </a:r>
          </a:p>
          <a:p>
            <a:endParaRPr lang="sk-SK" dirty="0" smtClean="0"/>
          </a:p>
          <a:p>
            <a:r>
              <a:rPr lang="sk-SK" dirty="0" smtClean="0"/>
              <a:t>Zvetrávanie môže byť: </a:t>
            </a:r>
          </a:p>
          <a:p>
            <a:r>
              <a:rPr lang="sk-SK" b="1" dirty="0" smtClean="0"/>
              <a:t>Mechanické</a:t>
            </a:r>
          </a:p>
          <a:p>
            <a:pPr>
              <a:buNone/>
            </a:pPr>
            <a:r>
              <a:rPr lang="sk-SK" dirty="0" smtClean="0"/>
              <a:t>Voda, teplota, mráz, korene rastlín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Chemické</a:t>
            </a:r>
          </a:p>
          <a:p>
            <a:pPr>
              <a:buNone/>
            </a:pPr>
            <a:r>
              <a:rPr lang="sk-SK" dirty="0" smtClean="0"/>
              <a:t>Voda, kyslík, oxid uhličitý, zvýšená teplota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Zemská príťažlivosť ako </a:t>
            </a:r>
            <a:r>
              <a:rPr lang="sk-SK" b="1" dirty="0" err="1" smtClean="0"/>
              <a:t>geolog</a:t>
            </a:r>
            <a:r>
              <a:rPr lang="sk-SK" b="1" dirty="0" smtClean="0"/>
              <a:t>. činiteľ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Pôsobí predovšetkým na svahoch, kopcoch</a:t>
            </a:r>
          </a:p>
          <a:p>
            <a:r>
              <a:rPr lang="sk-SK" dirty="0" smtClean="0"/>
              <a:t>Prejavuje sa premiestňovaním úlomkov hornín smerom dolu</a:t>
            </a:r>
          </a:p>
          <a:p>
            <a:r>
              <a:rPr lang="sk-SK" dirty="0" smtClean="0"/>
              <a:t>Prejavuje sa ako:</a:t>
            </a:r>
          </a:p>
          <a:p>
            <a:pPr>
              <a:buNone/>
            </a:pPr>
            <a:r>
              <a:rPr lang="sk-SK" b="1" dirty="0" smtClean="0"/>
              <a:t>   Zliezanie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          Opadávanie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</a:t>
            </a:r>
            <a:r>
              <a:rPr lang="sk-SK" b="1" dirty="0" smtClean="0"/>
              <a:t>Zosuvy</a:t>
            </a:r>
            <a:endParaRPr lang="sk-SK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71678"/>
            <a:ext cx="2214578" cy="1398677"/>
          </a:xfrm>
          <a:prstGeom prst="rect">
            <a:avLst/>
          </a:prstGeom>
          <a:noFill/>
        </p:spPr>
      </p:pic>
      <p:pic>
        <p:nvPicPr>
          <p:cNvPr id="5" name="Picture 2" descr="C:\Users\ZS-Lubela-6\Desktop\zosu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000636"/>
            <a:ext cx="2286016" cy="1524010"/>
          </a:xfrm>
          <a:prstGeom prst="rect">
            <a:avLst/>
          </a:prstGeom>
          <a:noFill/>
        </p:spPr>
      </p:pic>
      <p:pic>
        <p:nvPicPr>
          <p:cNvPr id="6" name="Obrázok 5" descr="rúte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571876"/>
            <a:ext cx="2629535" cy="138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Geologická </a:t>
            </a:r>
            <a:r>
              <a:rPr lang="sk-SK" b="1" dirty="0" err="1" smtClean="0"/>
              <a:t>činnnosť</a:t>
            </a:r>
            <a:r>
              <a:rPr lang="sk-SK" b="1" dirty="0" smtClean="0"/>
              <a:t> vody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Povrchová voda </a:t>
            </a:r>
            <a:r>
              <a:rPr lang="sk-SK" sz="2000" dirty="0" smtClean="0"/>
              <a:t>rozrušuje, prenáša a ukladá</a:t>
            </a:r>
          </a:p>
          <a:p>
            <a:pPr>
              <a:buNone/>
            </a:pPr>
            <a:r>
              <a:rPr lang="sk-SK" sz="2000" dirty="0" smtClean="0"/>
              <a:t>   horninový materiál.</a:t>
            </a:r>
          </a:p>
          <a:p>
            <a:r>
              <a:rPr lang="sk-SK" dirty="0" smtClean="0"/>
              <a:t>Podzemná voda </a:t>
            </a:r>
            <a:r>
              <a:rPr lang="sk-SK" sz="2000" dirty="0" smtClean="0"/>
              <a:t>vytvára </a:t>
            </a:r>
            <a:r>
              <a:rPr lang="sk-SK" sz="2000" u="sng" dirty="0" smtClean="0"/>
              <a:t>pramene, </a:t>
            </a:r>
          </a:p>
          <a:p>
            <a:pPr>
              <a:buNone/>
            </a:pPr>
            <a:r>
              <a:rPr lang="sk-SK" sz="2000" dirty="0" smtClean="0"/>
              <a:t>   je zdrojom pitnej vody.</a:t>
            </a:r>
          </a:p>
          <a:p>
            <a:pPr>
              <a:buNone/>
            </a:pPr>
            <a:endParaRPr lang="sk-SK" dirty="0" smtClean="0"/>
          </a:p>
          <a:p>
            <a:r>
              <a:rPr lang="sk-SK" sz="2800" b="1" u="sng" dirty="0" smtClean="0">
                <a:solidFill>
                  <a:schemeClr val="tx2"/>
                </a:solidFill>
              </a:rPr>
              <a:t>Povrchové vody </a:t>
            </a:r>
            <a:r>
              <a:rPr lang="sk-SK" dirty="0" smtClean="0">
                <a:solidFill>
                  <a:schemeClr val="tx2"/>
                </a:solidFill>
              </a:rPr>
              <a:t>: dažďová, tečúca, morská</a:t>
            </a:r>
          </a:p>
          <a:p>
            <a:r>
              <a:rPr lang="sk-SK" b="1" dirty="0" smtClean="0"/>
              <a:t>Dažďová voda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prívalové dažde sa podieľajú na vodnej erózii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spôsobujú zosuvy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vytvárajú výmole</a:t>
            </a:r>
          </a:p>
          <a:p>
            <a:endParaRPr lang="sk-SK" dirty="0" smtClean="0"/>
          </a:p>
          <a:p>
            <a:pPr>
              <a:spcBef>
                <a:spcPts val="0"/>
              </a:spcBef>
              <a:buNone/>
            </a:pPr>
            <a:endParaRPr lang="sk-SK" dirty="0" smtClean="0"/>
          </a:p>
          <a:p>
            <a:pPr>
              <a:spcBef>
                <a:spcPts val="0"/>
              </a:spcBef>
              <a:buNone/>
            </a:pPr>
            <a:endParaRPr lang="sk-SK" dirty="0" smtClean="0"/>
          </a:p>
        </p:txBody>
      </p:sp>
      <p:sp>
        <p:nvSpPr>
          <p:cNvPr id="5" name="Šípka doprava 4"/>
          <p:cNvSpPr/>
          <p:nvPr/>
        </p:nvSpPr>
        <p:spPr>
          <a:xfrm>
            <a:off x="4143372" y="2500306"/>
            <a:ext cx="1428760" cy="142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 descr="príval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5000636"/>
            <a:ext cx="2286000" cy="128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 descr="vým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643314"/>
            <a:ext cx="1762124" cy="264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vzmol2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5286388"/>
            <a:ext cx="2118360" cy="137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prameń 2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1714488"/>
            <a:ext cx="1857388" cy="1236007"/>
          </a:xfrm>
          <a:prstGeom prst="rect">
            <a:avLst/>
          </a:prstGeom>
        </p:spPr>
      </p:pic>
      <p:pic>
        <p:nvPicPr>
          <p:cNvPr id="10" name="Obrázok 9" descr="prameň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14290"/>
            <a:ext cx="2643206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FinalWaterfallECl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643050"/>
            <a:ext cx="1101535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Tečúca voda </a:t>
            </a:r>
            <a:r>
              <a:rPr lang="sk-SK" dirty="0" smtClean="0"/>
              <a:t>– vodné toky menia dno a brehy v svojom okolí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endParaRPr lang="sk-SK" u="sng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k-SK" u="sng" dirty="0" smtClean="0">
                <a:cs typeface="Times New Roman" pitchFamily="18" charset="0"/>
              </a:rPr>
              <a:t>horný tok </a:t>
            </a:r>
            <a:endParaRPr lang="sk-SK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rieka sa zarezáva najmä do dna</a:t>
            </a: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riečna dolina v tvare písmena V</a:t>
            </a: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na dne štrk</a:t>
            </a:r>
          </a:p>
          <a:p>
            <a:pPr>
              <a:buFont typeface="Wingdings" pitchFamily="2" charset="2"/>
              <a:buNone/>
            </a:pPr>
            <a:endParaRPr lang="sk-SK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k-SK" u="sng" dirty="0" smtClean="0">
                <a:cs typeface="Times New Roman" pitchFamily="18" charset="0"/>
              </a:rPr>
              <a:t>stredný tok </a:t>
            </a:r>
            <a:endParaRPr lang="sk-SK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rieka vymieľa najviac boky</a:t>
            </a: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tvorí zákruty, meandre</a:t>
            </a:r>
          </a:p>
          <a:p>
            <a:pPr>
              <a:buFont typeface="Wingdings" pitchFamily="2" charset="2"/>
              <a:buNone/>
            </a:pPr>
            <a:endParaRPr lang="sk-SK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k-SK" u="sng" dirty="0" smtClean="0">
                <a:cs typeface="Times New Roman" pitchFamily="18" charset="0"/>
              </a:rPr>
              <a:t>dolný tok </a:t>
            </a: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ukladanie materiálu </a:t>
            </a: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vzniká riečna delta</a:t>
            </a:r>
          </a:p>
          <a:p>
            <a:endParaRPr lang="sk-SK" dirty="0"/>
          </a:p>
        </p:txBody>
      </p:sp>
      <p:pic>
        <p:nvPicPr>
          <p:cNvPr id="5" name="Picture 2" descr="C:\Users\ZS-Lubela-6\Desktop\horný 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1714512" cy="1285884"/>
          </a:xfrm>
          <a:prstGeom prst="rect">
            <a:avLst/>
          </a:prstGeom>
          <a:noFill/>
        </p:spPr>
      </p:pic>
      <p:pic>
        <p:nvPicPr>
          <p:cNvPr id="6" name="Obrázok 5" descr="dolina v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071546"/>
            <a:ext cx="1828800" cy="1524000"/>
          </a:xfrm>
          <a:prstGeom prst="rect">
            <a:avLst/>
          </a:prstGeom>
        </p:spPr>
      </p:pic>
      <p:pic>
        <p:nvPicPr>
          <p:cNvPr id="7" name="Obrázok 6" descr="riečne údol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857364"/>
            <a:ext cx="1676400" cy="1257300"/>
          </a:xfrm>
          <a:prstGeom prst="rect">
            <a:avLst/>
          </a:prstGeom>
        </p:spPr>
      </p:pic>
      <p:pic>
        <p:nvPicPr>
          <p:cNvPr id="8" name="Obrázok 7" descr="delta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143512"/>
            <a:ext cx="2095500" cy="1394460"/>
          </a:xfrm>
          <a:prstGeom prst="rect">
            <a:avLst/>
          </a:prstGeom>
        </p:spPr>
      </p:pic>
      <p:pic>
        <p:nvPicPr>
          <p:cNvPr id="9" name="Obrázok 8" descr="mean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3500438"/>
            <a:ext cx="1607820" cy="1550670"/>
          </a:xfrm>
          <a:prstGeom prst="rect">
            <a:avLst/>
          </a:prstGeom>
        </p:spPr>
      </p:pic>
      <p:pic>
        <p:nvPicPr>
          <p:cNvPr id="10" name="Obrázok 9" descr="meander2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3357562"/>
            <a:ext cx="1973580" cy="1478280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3786182" y="5429264"/>
            <a:ext cx="642942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2" descr="delta 2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942" y="5463540"/>
            <a:ext cx="2103120" cy="139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Morská voda</a:t>
            </a:r>
            <a:r>
              <a:rPr lang="sk-SK" dirty="0" smtClean="0"/>
              <a:t> – jej pohyb spôsobuje vietor  (príboj) a mesiac (príliv a odliv)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sk-SK" sz="2800" dirty="0" smtClean="0"/>
              <a:t>Morská voda svojou činnosťou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2800" dirty="0" smtClean="0"/>
              <a:t> vymieľa pobrežie a dno mora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2800" dirty="0" smtClean="0"/>
              <a:t> vytvára útesy, skalné brány, </a:t>
            </a:r>
          </a:p>
          <a:p>
            <a:pPr>
              <a:spcBef>
                <a:spcPct val="50000"/>
              </a:spcBef>
              <a:buNone/>
            </a:pPr>
            <a:r>
              <a:rPr lang="sk-SK" sz="2800" dirty="0" smtClean="0"/>
              <a:t>    jaskyne, koralové útesy.</a:t>
            </a:r>
          </a:p>
          <a:p>
            <a:pPr>
              <a:spcBef>
                <a:spcPct val="50000"/>
              </a:spcBef>
              <a:buNone/>
            </a:pPr>
            <a:endParaRPr lang="sk-SK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2800" dirty="0" smtClean="0"/>
              <a:t> prenáša a ukladá čiastočky – vytvára pláže.</a:t>
            </a:r>
            <a:endParaRPr lang="cs-CZ" sz="2800" dirty="0" smtClean="0"/>
          </a:p>
          <a:p>
            <a:endParaRPr lang="sk-SK" dirty="0"/>
          </a:p>
        </p:txBody>
      </p:sp>
      <p:pic>
        <p:nvPicPr>
          <p:cNvPr id="4" name="Obrázok 3" descr="ú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142984"/>
            <a:ext cx="2286016" cy="1518324"/>
          </a:xfrm>
          <a:prstGeom prst="rect">
            <a:avLst/>
          </a:prstGeom>
        </p:spPr>
      </p:pic>
      <p:pic>
        <p:nvPicPr>
          <p:cNvPr id="5" name="Obrázok 4" descr="príboj 2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428868"/>
            <a:ext cx="1935480" cy="1516380"/>
          </a:xfrm>
          <a:prstGeom prst="rect">
            <a:avLst/>
          </a:prstGeom>
        </p:spPr>
      </p:pic>
      <p:pic>
        <p:nvPicPr>
          <p:cNvPr id="6" name="Obrázok 5" descr="morský oblúk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143248"/>
            <a:ext cx="2286000" cy="1280160"/>
          </a:xfrm>
          <a:prstGeom prst="rect">
            <a:avLst/>
          </a:prstGeom>
        </p:spPr>
      </p:pic>
      <p:pic>
        <p:nvPicPr>
          <p:cNvPr id="7" name="Obrázok 6" descr="pláž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5072074"/>
            <a:ext cx="3643338" cy="1428736"/>
          </a:xfrm>
          <a:prstGeom prst="rect">
            <a:avLst/>
          </a:prstGeom>
        </p:spPr>
      </p:pic>
      <p:pic>
        <p:nvPicPr>
          <p:cNvPr id="8" name="Obrázok 7" descr="pláž 2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4929198"/>
            <a:ext cx="2571768" cy="1804076"/>
          </a:xfrm>
          <a:prstGeom prst="rect">
            <a:avLst/>
          </a:prstGeom>
        </p:spPr>
      </p:pic>
      <p:pic>
        <p:nvPicPr>
          <p:cNvPr id="9" name="Obrázok 8" descr="pláž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5214950"/>
            <a:ext cx="1947854" cy="128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Geologická činnosť ľadovca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cs typeface="Times New Roman" pitchFamily="18" charset="0"/>
              </a:rPr>
              <a:t>Ľadovec vzniká v polárnych a vysokohorských       oblastiach nad snežnou čiarou</a:t>
            </a:r>
            <a:endParaRPr lang="sk-SK" dirty="0" smtClean="0"/>
          </a:p>
          <a:p>
            <a:pPr>
              <a:buNone/>
            </a:pPr>
            <a:r>
              <a:rPr lang="sk-SK" sz="2400" b="1" dirty="0" smtClean="0">
                <a:cs typeface="Times New Roman" pitchFamily="18" charset="0"/>
              </a:rPr>
              <a:t>Delenie:</a:t>
            </a:r>
          </a:p>
          <a:p>
            <a:pPr marL="514350" indent="-514350">
              <a:buNone/>
            </a:pPr>
            <a:r>
              <a:rPr lang="sk-SK" sz="2400" b="1" dirty="0" smtClean="0">
                <a:cs typeface="Times New Roman" pitchFamily="18" charset="0"/>
              </a:rPr>
              <a:t>Horský</a:t>
            </a:r>
            <a:r>
              <a:rPr lang="sk-SK" sz="2400" dirty="0" smtClean="0">
                <a:cs typeface="Times New Roman" pitchFamily="18" charset="0"/>
              </a:rPr>
              <a:t>  </a:t>
            </a:r>
          </a:p>
          <a:p>
            <a:pPr marL="514350" indent="-514350">
              <a:buNone/>
            </a:pPr>
            <a:r>
              <a:rPr lang="sk-SK" sz="2400" dirty="0" smtClean="0">
                <a:cs typeface="Times New Roman" pitchFamily="18" charset="0"/>
              </a:rPr>
              <a:t>- vo vysokých pohoriach </a:t>
            </a:r>
          </a:p>
          <a:p>
            <a:pPr marL="514350" indent="-514350">
              <a:buNone/>
            </a:pPr>
            <a:r>
              <a:rPr lang="sk-SK" sz="2400" dirty="0" smtClean="0">
                <a:cs typeface="Times New Roman" pitchFamily="18" charset="0"/>
              </a:rPr>
              <a:t>(Alpy, Himaláje)</a:t>
            </a:r>
          </a:p>
          <a:p>
            <a:pPr marL="514350" indent="-514350">
              <a:buNone/>
            </a:pPr>
            <a:endParaRPr lang="sk-SK" sz="2400" dirty="0" smtClean="0"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sk-SK" sz="2400" b="1" dirty="0" smtClean="0">
                <a:cs typeface="Times New Roman" pitchFamily="18" charset="0"/>
              </a:rPr>
              <a:t>Kontinentálny</a:t>
            </a:r>
            <a:r>
              <a:rPr lang="sk-SK" sz="2400" dirty="0" smtClean="0"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sk-SK" sz="2400" dirty="0" smtClean="0">
                <a:cs typeface="Times New Roman" pitchFamily="18" charset="0"/>
              </a:rPr>
              <a:t>– pokrýva celý kontinent </a:t>
            </a:r>
          </a:p>
          <a:p>
            <a:pPr marL="514350" indent="-514350">
              <a:buNone/>
            </a:pPr>
            <a:r>
              <a:rPr lang="sk-SK" sz="2400" dirty="0" smtClean="0">
                <a:cs typeface="Times New Roman" pitchFamily="18" charset="0"/>
              </a:rPr>
              <a:t>(Grónsko, Antarktída)</a:t>
            </a:r>
            <a:endParaRPr lang="sk-SK" dirty="0"/>
          </a:p>
        </p:txBody>
      </p:sp>
      <p:pic>
        <p:nvPicPr>
          <p:cNvPr id="5" name="Obrázok 4" descr="alpy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785926"/>
            <a:ext cx="1973580" cy="1478280"/>
          </a:xfrm>
          <a:prstGeom prst="rect">
            <a:avLst/>
          </a:prstGeom>
        </p:spPr>
      </p:pic>
      <p:pic>
        <p:nvPicPr>
          <p:cNvPr id="6" name="Obrázok 5" descr="alpy2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14290"/>
            <a:ext cx="2643174" cy="1028700"/>
          </a:xfrm>
          <a:prstGeom prst="rect">
            <a:avLst/>
          </a:prstGeom>
        </p:spPr>
      </p:pic>
      <p:pic>
        <p:nvPicPr>
          <p:cNvPr id="7" name="Obrázok 6" descr="himaláje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643182"/>
            <a:ext cx="2110740" cy="1386840"/>
          </a:xfrm>
          <a:prstGeom prst="rect">
            <a:avLst/>
          </a:prstGeom>
        </p:spPr>
      </p:pic>
      <p:pic>
        <p:nvPicPr>
          <p:cNvPr id="8" name="Obrázok 7" descr="himaláj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3071810"/>
            <a:ext cx="2286016" cy="1521834"/>
          </a:xfrm>
          <a:prstGeom prst="rect">
            <a:avLst/>
          </a:prstGeom>
        </p:spPr>
      </p:pic>
      <p:pic>
        <p:nvPicPr>
          <p:cNvPr id="9" name="Obrázok 8" descr="antarktída2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4429132"/>
            <a:ext cx="2095500" cy="1394460"/>
          </a:xfrm>
          <a:prstGeom prst="rect">
            <a:avLst/>
          </a:prstGeom>
        </p:spPr>
      </p:pic>
      <p:pic>
        <p:nvPicPr>
          <p:cNvPr id="10" name="Obrázok 9" descr="grónsko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4929198"/>
            <a:ext cx="2095500" cy="1394460"/>
          </a:xfrm>
          <a:prstGeom prst="rect">
            <a:avLst/>
          </a:prstGeom>
        </p:spPr>
      </p:pic>
      <p:pic>
        <p:nvPicPr>
          <p:cNvPr id="11" name="Obrázok 10" descr="antarktída1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500" y="4857728"/>
            <a:ext cx="1428780" cy="142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Útvary vzniknuté činnosťou ľadovca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400" u="sng" dirty="0" smtClean="0"/>
              <a:t>Firn</a:t>
            </a:r>
            <a:r>
              <a:rPr lang="sk-SK" sz="2400" dirty="0" smtClean="0"/>
              <a:t> – modrastý ľadovcový ľad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u="sng" dirty="0" smtClean="0"/>
              <a:t>Ľadovcový kotol a splaz </a:t>
            </a:r>
            <a:r>
              <a:rPr lang="sk-SK" sz="2400" dirty="0" smtClean="0"/>
              <a:t>-</a:t>
            </a:r>
          </a:p>
          <a:p>
            <a:pPr>
              <a:spcBef>
                <a:spcPts val="0"/>
              </a:spcBef>
              <a:buNone/>
            </a:pPr>
            <a:r>
              <a:rPr lang="sk-SK" sz="2400" dirty="0" smtClean="0"/>
              <a:t>miesto, kde sa hromadí sneh</a:t>
            </a:r>
          </a:p>
          <a:p>
            <a:pPr>
              <a:spcBef>
                <a:spcPts val="0"/>
              </a:spcBef>
              <a:buNone/>
            </a:pPr>
            <a:r>
              <a:rPr lang="sk-SK" sz="2400" dirty="0" smtClean="0"/>
              <a:t>a mení sa na ľad a zosúva sa dole</a:t>
            </a:r>
          </a:p>
          <a:p>
            <a:pPr>
              <a:buNone/>
            </a:pPr>
            <a:endParaRPr lang="sk-SK" sz="2400" dirty="0" smtClean="0"/>
          </a:p>
          <a:p>
            <a:r>
              <a:rPr lang="sk-SK" sz="2400" u="sng" dirty="0" smtClean="0"/>
              <a:t>Doliny</a:t>
            </a:r>
          </a:p>
          <a:p>
            <a:pPr>
              <a:buNone/>
            </a:pPr>
            <a:r>
              <a:rPr lang="sk-SK" sz="2400" dirty="0" smtClean="0"/>
              <a:t> v tvare U</a:t>
            </a:r>
          </a:p>
          <a:p>
            <a:pPr>
              <a:buNone/>
            </a:pPr>
            <a:endParaRPr lang="sk-SK" sz="2400" dirty="0" smtClean="0"/>
          </a:p>
          <a:p>
            <a:endParaRPr lang="sk-SK" sz="2400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sk-SK" sz="2400" u="sng" dirty="0" smtClean="0"/>
              <a:t>Morény</a:t>
            </a:r>
            <a:r>
              <a:rPr lang="sk-SK" sz="2400" dirty="0" smtClean="0"/>
              <a:t> – </a:t>
            </a:r>
          </a:p>
          <a:p>
            <a:pPr>
              <a:buNone/>
            </a:pPr>
            <a:r>
              <a:rPr lang="sk-SK" sz="2400" dirty="0" smtClean="0"/>
              <a:t>navŕšené kopy skál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r>
              <a:rPr lang="sk-SK" sz="2400" u="sng" dirty="0" smtClean="0"/>
              <a:t>Plesá</a:t>
            </a:r>
            <a:r>
              <a:rPr lang="sk-SK" sz="2400" dirty="0" smtClean="0"/>
              <a:t> –  horské jazerá</a:t>
            </a:r>
          </a:p>
          <a:p>
            <a:endParaRPr lang="sk-SK" dirty="0"/>
          </a:p>
        </p:txBody>
      </p:sp>
      <p:pic>
        <p:nvPicPr>
          <p:cNvPr id="4" name="Picture 4" descr="A glaciated valley in the Mount Hood Wilderness showing the characteristic U-shape and flat bottom.">
            <a:hlinkClick r:id="rId2" tooltip="A glaciated valley in the Mount Hood Wilderness showing the characteristic U-shape and flat bottom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643446"/>
            <a:ext cx="1570484" cy="171508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500298" y="457200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0000"/>
                </a:solidFill>
              </a:rPr>
              <a:t>U</a:t>
            </a:r>
            <a:endParaRPr lang="sk-SK" sz="36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928934"/>
            <a:ext cx="2009954" cy="150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ľad.kotol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2357430"/>
            <a:ext cx="1584960" cy="18440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5357826"/>
            <a:ext cx="1598392" cy="130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t="21911" b="21911"/>
          <a:stretch>
            <a:fillRect/>
          </a:stretch>
        </p:blipFill>
        <p:spPr bwMode="auto">
          <a:xfrm>
            <a:off x="1285852" y="1643050"/>
            <a:ext cx="1500198" cy="11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ren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1071546"/>
            <a:ext cx="1624013" cy="1228725"/>
          </a:xfrm>
          <a:prstGeom prst="rect">
            <a:avLst/>
          </a:prstGeom>
        </p:spPr>
      </p:pic>
      <p:pic>
        <p:nvPicPr>
          <p:cNvPr id="13" name="Obrázok 12" descr="pleso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16" y="5143512"/>
            <a:ext cx="2095500" cy="139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čiatok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čiato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442</TotalTime>
  <Words>366</Words>
  <Application>Microsoft Office PowerPoint</Application>
  <PresentationFormat>Prezentácia na obrazovke (4:3)</PresentationFormat>
  <Paragraphs>118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Počiatok</vt:lpstr>
      <vt:lpstr>  Vonkajšie  geologické procesy</vt:lpstr>
      <vt:lpstr>Vonkajšie geologické procesy a energia</vt:lpstr>
      <vt:lpstr>Geologické činitele a čiastkové procesy</vt:lpstr>
      <vt:lpstr>Zemská príťažlivosť ako geolog. činiteľ</vt:lpstr>
      <vt:lpstr>Geologická činnnosť vody</vt:lpstr>
      <vt:lpstr>Tečúca voda – vodné toky menia dno a brehy v svojom okolí</vt:lpstr>
      <vt:lpstr>Morská voda – jej pohyb spôsobuje vietor  (príboj) a mesiac (príliv a odliv)</vt:lpstr>
      <vt:lpstr>Geologická činnosť ľadovca</vt:lpstr>
      <vt:lpstr>Útvary vzniknuté činnosťou ľadovca</vt:lpstr>
      <vt:lpstr>Geologická činnosť vetra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Gabriela Kropuchová</dc:creator>
  <cp:lastModifiedBy>Gabriela Kropuchová</cp:lastModifiedBy>
  <cp:revision>61</cp:revision>
  <dcterms:created xsi:type="dcterms:W3CDTF">2021-01-13T17:27:01Z</dcterms:created>
  <dcterms:modified xsi:type="dcterms:W3CDTF">2021-01-15T06:02:57Z</dcterms:modified>
</cp:coreProperties>
</file>