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48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21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D2DBC5B5-72F2-4A7F-A6EB-7DAFA060BC1C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6E01D-43F0-4E01-B9E2-14B2BC356C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01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20F7-F969-401A-BBCD-4B40D5BADE81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ABECD-D537-450A-B116-718978FF41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0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3602184 h 7946"/>
                <a:gd name="T4" fmla="*/ 11277600 w 10000"/>
                <a:gd name="T5" fmla="*/ 3602637 h 7946"/>
                <a:gd name="T6" fmla="*/ 11277600 w 10000"/>
                <a:gd name="T7" fmla="*/ 1814 h 7946"/>
                <a:gd name="T8" fmla="*/ 11277600 w 10000"/>
                <a:gd name="T9" fmla="*/ 1814 h 7946"/>
                <a:gd name="T10" fmla="*/ 11021598 w 10000"/>
                <a:gd name="T11" fmla="*/ 41258 h 7946"/>
                <a:gd name="T12" fmla="*/ 10766725 w 10000"/>
                <a:gd name="T13" fmla="*/ 79343 h 7946"/>
                <a:gd name="T14" fmla="*/ 10510723 w 10000"/>
                <a:gd name="T15" fmla="*/ 116068 h 7946"/>
                <a:gd name="T16" fmla="*/ 10253594 w 10000"/>
                <a:gd name="T17" fmla="*/ 147805 h 7946"/>
                <a:gd name="T18" fmla="*/ 9997592 w 10000"/>
                <a:gd name="T19" fmla="*/ 179542 h 7946"/>
                <a:gd name="T20" fmla="*/ 9740463 w 10000"/>
                <a:gd name="T21" fmla="*/ 209466 h 7946"/>
                <a:gd name="T22" fmla="*/ 9486717 w 10000"/>
                <a:gd name="T23" fmla="*/ 234856 h 7946"/>
                <a:gd name="T24" fmla="*/ 9229588 w 10000"/>
                <a:gd name="T25" fmla="*/ 258886 h 7946"/>
                <a:gd name="T26" fmla="*/ 8973586 w 10000"/>
                <a:gd name="T27" fmla="*/ 281102 h 7946"/>
                <a:gd name="T28" fmla="*/ 8722096 w 10000"/>
                <a:gd name="T29" fmla="*/ 300144 h 7946"/>
                <a:gd name="T30" fmla="*/ 8467222 w 10000"/>
                <a:gd name="T31" fmla="*/ 319187 h 7946"/>
                <a:gd name="T32" fmla="*/ 8215732 w 10000"/>
                <a:gd name="T33" fmla="*/ 335055 h 7946"/>
                <a:gd name="T34" fmla="*/ 7964241 w 10000"/>
                <a:gd name="T35" fmla="*/ 347750 h 7946"/>
                <a:gd name="T36" fmla="*/ 7713878 w 10000"/>
                <a:gd name="T37" fmla="*/ 360445 h 7946"/>
                <a:gd name="T38" fmla="*/ 7465771 w 10000"/>
                <a:gd name="T39" fmla="*/ 371326 h 7946"/>
                <a:gd name="T40" fmla="*/ 7219920 w 10000"/>
                <a:gd name="T41" fmla="*/ 379487 h 7946"/>
                <a:gd name="T42" fmla="*/ 6974068 w 10000"/>
                <a:gd name="T43" fmla="*/ 385835 h 7946"/>
                <a:gd name="T44" fmla="*/ 6730472 w 10000"/>
                <a:gd name="T45" fmla="*/ 392182 h 7946"/>
                <a:gd name="T46" fmla="*/ 6490259 w 10000"/>
                <a:gd name="T47" fmla="*/ 395356 h 7946"/>
                <a:gd name="T48" fmla="*/ 6250046 w 10000"/>
                <a:gd name="T49" fmla="*/ 398530 h 7946"/>
                <a:gd name="T50" fmla="*/ 6013216 w 10000"/>
                <a:gd name="T51" fmla="*/ 399890 h 7946"/>
                <a:gd name="T52" fmla="*/ 5778642 w 10000"/>
                <a:gd name="T53" fmla="*/ 398530 h 7946"/>
                <a:gd name="T54" fmla="*/ 5546324 w 10000"/>
                <a:gd name="T55" fmla="*/ 398530 h 7946"/>
                <a:gd name="T56" fmla="*/ 5316261 w 10000"/>
                <a:gd name="T57" fmla="*/ 395356 h 7946"/>
                <a:gd name="T58" fmla="*/ 5090709 w 10000"/>
                <a:gd name="T59" fmla="*/ 390369 h 7946"/>
                <a:gd name="T60" fmla="*/ 4867412 w 10000"/>
                <a:gd name="T61" fmla="*/ 385835 h 7946"/>
                <a:gd name="T62" fmla="*/ 4648627 w 10000"/>
                <a:gd name="T63" fmla="*/ 380848 h 7946"/>
                <a:gd name="T64" fmla="*/ 4430969 w 10000"/>
                <a:gd name="T65" fmla="*/ 373140 h 7946"/>
                <a:gd name="T66" fmla="*/ 4216695 w 10000"/>
                <a:gd name="T67" fmla="*/ 364979 h 7946"/>
                <a:gd name="T68" fmla="*/ 4006931 w 10000"/>
                <a:gd name="T69" fmla="*/ 357271 h 7946"/>
                <a:gd name="T70" fmla="*/ 3597554 w 10000"/>
                <a:gd name="T71" fmla="*/ 336415 h 7946"/>
                <a:gd name="T72" fmla="*/ 3205094 w 10000"/>
                <a:gd name="T73" fmla="*/ 314199 h 7946"/>
                <a:gd name="T74" fmla="*/ 2828422 w 10000"/>
                <a:gd name="T75" fmla="*/ 290623 h 7946"/>
                <a:gd name="T76" fmla="*/ 2472050 w 10000"/>
                <a:gd name="T77" fmla="*/ 265233 h 7946"/>
                <a:gd name="T78" fmla="*/ 2131466 w 10000"/>
                <a:gd name="T79" fmla="*/ 238030 h 7946"/>
                <a:gd name="T80" fmla="*/ 1815694 w 10000"/>
                <a:gd name="T81" fmla="*/ 209466 h 7946"/>
                <a:gd name="T82" fmla="*/ 1519093 w 10000"/>
                <a:gd name="T83" fmla="*/ 180903 h 7946"/>
                <a:gd name="T84" fmla="*/ 1246175 w 10000"/>
                <a:gd name="T85" fmla="*/ 152339 h 7946"/>
                <a:gd name="T86" fmla="*/ 995812 w 10000"/>
                <a:gd name="T87" fmla="*/ 125589 h 7946"/>
                <a:gd name="T88" fmla="*/ 773643 w 10000"/>
                <a:gd name="T89" fmla="*/ 100199 h 7946"/>
                <a:gd name="T90" fmla="*/ 572902 w 10000"/>
                <a:gd name="T91" fmla="*/ 76170 h 7946"/>
                <a:gd name="T92" fmla="*/ 403738 w 10000"/>
                <a:gd name="T93" fmla="*/ 55767 h 7946"/>
                <a:gd name="T94" fmla="*/ 261640 w 10000"/>
                <a:gd name="T95" fmla="*/ 36725 h 7946"/>
                <a:gd name="T96" fmla="*/ 66538 w 10000"/>
                <a:gd name="T97" fmla="*/ 9521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D7F5-F2FB-43A4-A5B6-CBAEF966ABE7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6BDF-8B27-4E8F-8252-220FAC6478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3611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7" name="TextBox 31"/>
          <p:cNvSpPr txBox="1">
            <a:spLocks noChangeArrowheads="1"/>
          </p:cNvSpPr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k-SK" sz="96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k-SK" sz="96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65716-FEC5-45B0-B229-9C94AB638449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95E7-0D37-4EF8-A396-42704FAA6E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506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25E1-20BD-4173-9708-953B3A541827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9641-38BF-4605-A99F-93C11B24B4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620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CA60-189E-44A6-9121-3C090EF91A7E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651E-D979-4D65-96F8-0BA5AD1A6E4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7721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FE16-40F6-406F-B407-D4B39D2F11A8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2E7E-CA99-433E-BCC7-C5E92AEE79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1526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4D3F-0E3B-4412-9166-A0A9E7EA2228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FB8C-9FF4-460F-A809-8245C72EE8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4825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DD3C-D36B-4897-8937-0273C8E3BC36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6581-899F-446B-9FCA-719DEEECDB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AEA-5979-4FE7-8DCA-A57F58BC325D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CCE0-ED1E-4152-8A4E-4502887197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58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0DB1-0EDD-4641-B5EC-8ECE8D03DF89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D820-0308-43EA-AD0F-5CF1FD86E7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723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2BB1-3BF1-4E89-8369-44A6F4DD0BD5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DF80-F6F6-4AE7-ABF0-A6E965B605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5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3215-A986-404D-906A-0C4756969590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36EA-A292-4B19-A8E1-21BA1A73723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752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5566-D32D-4D8C-9B94-1CDE03A27AC8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AB34-218F-498B-94B5-F62928E0AF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158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2216-C79F-4BB9-97FA-0E0B122560B2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C4B3-2083-4179-BD9E-0EADADA852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9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9DE7-FA16-4EE4-BD75-5BD3AC7E777A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DA89-544E-4814-9DF4-9F57C3F73A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617A9-26EA-4761-9D07-FA6C67C012A0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E41A-391B-4EE0-A14C-509F9BEFA27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371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text styles</a:t>
            </a:r>
          </a:p>
          <a:p>
            <a:pPr lvl="1"/>
            <a:r>
              <a:rPr lang="en-US" altLang="sk-SK"/>
              <a:t>Second level</a:t>
            </a:r>
          </a:p>
          <a:p>
            <a:pPr lvl="2"/>
            <a:r>
              <a:rPr lang="en-US" altLang="sk-SK"/>
              <a:t>Third level</a:t>
            </a:r>
          </a:p>
          <a:p>
            <a:pPr lvl="3"/>
            <a:r>
              <a:rPr lang="en-US" altLang="sk-SK"/>
              <a:t>Fourth level</a:t>
            </a:r>
          </a:p>
          <a:p>
            <a:pPr lvl="4"/>
            <a:r>
              <a:rPr lang="en-US" altLang="sk-S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D609AD3-A49C-436E-B397-2507E83DC254}" type="datetimeFigureOut">
              <a:rPr lang="sk-SK"/>
              <a:pPr>
                <a:defRPr/>
              </a:pPr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AC3690-D65A-42C5-9CD7-77E69AB300C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0" r:id="rId4"/>
    <p:sldLayoutId id="2147483741" r:id="rId5"/>
    <p:sldLayoutId id="2147483742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1604963"/>
            <a:ext cx="8824913" cy="2676525"/>
          </a:xfrm>
        </p:spPr>
        <p:txBody>
          <a:bodyPr/>
          <a:lstStyle/>
          <a:p>
            <a:pPr eaLnBrk="1" hangingPunct="1"/>
            <a:r>
              <a:rPr lang="sk-SK" altLang="sk-SK" b="1"/>
              <a:t>Slová podľa citového zafarbenia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1290638"/>
            <a:ext cx="8761413" cy="708025"/>
          </a:xfrm>
        </p:spPr>
        <p:txBody>
          <a:bodyPr/>
          <a:lstStyle/>
          <a:p>
            <a:pPr eaLnBrk="1" hangingPunct="1"/>
            <a:r>
              <a:rPr lang="sk-SK" altLang="sk-SK" b="1"/>
              <a:t>Slová podľa citového zafarbenia delíme na:</a:t>
            </a:r>
            <a:r>
              <a:rPr lang="sk-SK" altLang="sk-SK"/>
              <a:t/>
            </a:r>
            <a:br>
              <a:rPr lang="sk-SK" altLang="sk-SK"/>
            </a:br>
            <a:endParaRPr lang="sk-SK" alt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1998663"/>
            <a:ext cx="8824913" cy="3416300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sk-SK" dirty="0"/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endParaRPr lang="sk-SK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sk-SK" sz="4000" b="1" dirty="0">
                <a:solidFill>
                  <a:schemeClr val="accent3">
                    <a:lumMod val="75000"/>
                  </a:schemeClr>
                </a:solidFill>
              </a:rPr>
              <a:t> slová bez citového zafarbenia</a:t>
            </a:r>
            <a:endParaRPr lang="sk-SK" sz="4000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sk-SK" sz="4000" b="1" dirty="0"/>
              <a:t> </a:t>
            </a:r>
            <a:r>
              <a:rPr lang="sk-SK" sz="4000" b="1" dirty="0">
                <a:solidFill>
                  <a:srgbClr val="00B050"/>
                </a:solidFill>
              </a:rPr>
              <a:t>slová s citovým zafarbením</a:t>
            </a:r>
            <a:endParaRPr lang="sk-SK" sz="4000" dirty="0">
              <a:solidFill>
                <a:srgbClr val="00B050"/>
              </a:solidFill>
            </a:endParaRPr>
          </a:p>
          <a:p>
            <a:pPr eaLnBrk="1" hangingPunct="1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400" b="1"/>
              <a:t>Slová bez citového zafarbenia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vyjadrujú iba </a:t>
            </a:r>
            <a:r>
              <a:rPr lang="sk-SK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vecný význam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napr. </a:t>
            </a:r>
            <a:r>
              <a:rPr lang="sk-SK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otec, strom, mama, Lukáš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slová bez citového zafarbenia nazývame – </a:t>
            </a:r>
            <a:r>
              <a:rPr lang="sk-SK" sz="3600" b="1" u="sng" dirty="0">
                <a:solidFill>
                  <a:schemeClr val="accent2">
                    <a:lumMod val="50000"/>
                  </a:schemeClr>
                </a:solidFill>
              </a:rPr>
              <a:t>neutrálne slová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400" b="1"/>
              <a:t>Slová s citovým zafarbením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vyjadrujú nielen vecný význam, ale aj </a:t>
            </a:r>
            <a:r>
              <a:rPr lang="sk-SK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citový postoj hovoriaceho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napr. </a:t>
            </a:r>
            <a:r>
              <a:rPr lang="sk-SK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starká, psík, Zuzanka, mamička, otecko, ...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slová s citovým zafarbením nazývame – </a:t>
            </a:r>
            <a:r>
              <a:rPr lang="sk-SK" sz="3600" b="1" u="sng" dirty="0">
                <a:solidFill>
                  <a:schemeClr val="accent2">
                    <a:lumMod val="50000"/>
                  </a:schemeClr>
                </a:solidFill>
              </a:rPr>
              <a:t>expresíva </a:t>
            </a: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</a:rPr>
              <a:t>(expresívne slová)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985838"/>
            <a:ext cx="9817100" cy="708025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chemeClr val="bg1"/>
                </a:solidFill>
              </a:rPr>
              <a:t>Expresíva</a:t>
            </a:r>
            <a:r>
              <a:rPr lang="sk-SK" altLang="sk-SK"/>
              <a:t> môžu vyjadrovať citový postoj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4338638"/>
            <a:ext cx="4826000" cy="800100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jesť – </a:t>
            </a:r>
            <a:r>
              <a:rPr lang="sk-SK" sz="12800" b="1" dirty="0">
                <a:solidFill>
                  <a:srgbClr val="00B050"/>
                </a:solidFill>
              </a:rPr>
              <a:t>papkať</a:t>
            </a:r>
            <a:r>
              <a:rPr lang="sk-SK" sz="1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850" y="4338638"/>
            <a:ext cx="4824413" cy="711200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jesť – </a:t>
            </a:r>
            <a:r>
              <a:rPr lang="sk-SK" sz="12800" b="1" dirty="0">
                <a:solidFill>
                  <a:srgbClr val="FF0000"/>
                </a:solidFill>
              </a:rPr>
              <a:t>žrať</a:t>
            </a:r>
            <a:r>
              <a:rPr lang="sk-SK" sz="1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05238" y="1693863"/>
            <a:ext cx="1816100" cy="7699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64250" y="1693863"/>
            <a:ext cx="1873250" cy="7699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33700" y="3568700"/>
            <a:ext cx="6464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>
                <a:solidFill>
                  <a:schemeClr val="tx1"/>
                </a:solidFill>
              </a:rPr>
              <a:t>napr. zo slova </a:t>
            </a:r>
            <a:r>
              <a:rPr lang="sk-SK" altLang="sk-SK" sz="2400" b="1">
                <a:solidFill>
                  <a:schemeClr val="accent1"/>
                </a:solidFill>
              </a:rPr>
              <a:t>jesť</a:t>
            </a:r>
            <a:r>
              <a:rPr lang="sk-SK" altLang="sk-SK" sz="2400">
                <a:solidFill>
                  <a:schemeClr val="tx1"/>
                </a:solidFill>
              </a:rPr>
              <a:t> (neutrálne slovo) – môžeme urobiť slovo expresívne s kladným aj záporným citovým zafarbením</a:t>
            </a:r>
          </a:p>
        </p:txBody>
      </p:sp>
      <p:sp>
        <p:nvSpPr>
          <p:cNvPr id="11" name="Curved Right Arrow 10"/>
          <p:cNvSpPr/>
          <p:nvPr/>
        </p:nvSpPr>
        <p:spPr>
          <a:xfrm>
            <a:off x="1231900" y="3022600"/>
            <a:ext cx="812800" cy="2463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10045700" y="2971800"/>
            <a:ext cx="838200" cy="2514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2988" y="2686050"/>
            <a:ext cx="29845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KLADNÝ</a:t>
            </a:r>
            <a:endParaRPr lang="sk-SK" sz="4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65950" y="2671763"/>
            <a:ext cx="29845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ZÁPORNÝ</a:t>
            </a:r>
            <a:endParaRPr lang="sk-SK" sz="4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0" grpId="0"/>
      <p:bldP spid="11" grpId="0" animBg="1"/>
      <p:bldP spid="12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/>
              <a:t>Expresívne slová s </a:t>
            </a:r>
            <a:r>
              <a:rPr lang="sk-SK" altLang="sk-SK" b="1" u="sng"/>
              <a:t>kladným</a:t>
            </a:r>
            <a:r>
              <a:rPr lang="sk-SK" altLang="sk-SK" b="1"/>
              <a:t> citovým postojom sú: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603500"/>
            <a:ext cx="8824913" cy="34163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zdrobneniny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noštek, mačiatko, spinkať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dirty="0">
                <a:solidFill>
                  <a:schemeClr val="accent6">
                    <a:lumMod val="75000"/>
                  </a:schemeClr>
                </a:solidFill>
              </a:rPr>
              <a:t>domácke mená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ocko, Fero, Jožko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zjemňujúce slová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odcudziť niečo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(ukradnúť)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		 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skonať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(zomieť)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/>
              <a:t>Expresívne slová so </a:t>
            </a:r>
            <a:r>
              <a:rPr lang="sk-SK" altLang="sk-SK" b="1" u="sng"/>
              <a:t>záporným</a:t>
            </a:r>
            <a:r>
              <a:rPr lang="sk-SK" altLang="sk-SK" b="1"/>
              <a:t> citovým postojom sú: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2603500"/>
            <a:ext cx="10287000" cy="3416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zveličujúce slová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chlapisko, velikánsky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hanlivé slová a nadávky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chajda, pelech, zmija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(falošký človek)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(obrazne pomenúvajú zlú vlastnosť)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</a:rPr>
              <a:t>zhoršujúce slová 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(priamo poukazujú na zlú vlastnosť); </a:t>
            </a: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</a:rPr>
              <a:t>vulgárne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 (neslušné) </a:t>
            </a: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</a:rPr>
              <a:t>slová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chvastoš, gebuzina, žrať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55700" y="1328738"/>
            <a:ext cx="8761413" cy="708025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rgbClr val="92D050"/>
                </a:solidFill>
              </a:rPr>
              <a:t>Slová podľa citového zafarbenia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4165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b="1" dirty="0">
                <a:solidFill>
                  <a:srgbClr val="92D050"/>
                </a:solidFill>
              </a:rPr>
              <a:t>Slová bez citového zafarbenia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(neutrálne slová) vyjadrujú iba vecný význam – mama, strom.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b="1" dirty="0">
                <a:solidFill>
                  <a:srgbClr val="92D050"/>
                </a:solidFill>
              </a:rPr>
              <a:t>Slová s citovým zafarbením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(expresívne slová) okrem vecného významu vyjadrujú aj </a:t>
            </a:r>
            <a:r>
              <a:rPr lang="sk-SK" b="1" dirty="0">
                <a:solidFill>
                  <a:srgbClr val="92D050"/>
                </a:solidFill>
              </a:rPr>
              <a:t>citový postoj hovoriaceho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psík, Janíčko.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Citový postoj môže byť: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1800" b="1" dirty="0">
                <a:solidFill>
                  <a:srgbClr val="92D050"/>
                </a:solidFill>
              </a:rPr>
              <a:t>KLADNÝ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sk-SK" sz="1800" dirty="0">
                <a:solidFill>
                  <a:srgbClr val="00B050"/>
                </a:solidFill>
              </a:rPr>
              <a:t>zdrobneniny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očká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sk-SK" sz="1800" dirty="0">
                <a:solidFill>
                  <a:srgbClr val="00B050"/>
                </a:solidFill>
              </a:rPr>
              <a:t>domácke mená 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ocko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sk-SK" sz="1800" dirty="0">
                <a:solidFill>
                  <a:srgbClr val="00B050"/>
                </a:solidFill>
              </a:rPr>
              <a:t>zjemňujúce slová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skonať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umrieť)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1800" b="1" dirty="0">
                <a:solidFill>
                  <a:srgbClr val="92D050"/>
                </a:solidFill>
              </a:rPr>
              <a:t>ZÁPORNÝ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sk-SK" sz="1800" dirty="0">
                <a:solidFill>
                  <a:srgbClr val="00B050"/>
                </a:solidFill>
              </a:rPr>
              <a:t>zveličujúce slová 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chlapisko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sk-SK" sz="1800" dirty="0">
                <a:solidFill>
                  <a:srgbClr val="00B050"/>
                </a:solidFill>
              </a:rPr>
              <a:t>hanlivé slová a nadávky 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zmija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sk-SK" sz="1800" dirty="0">
                <a:solidFill>
                  <a:srgbClr val="00B050"/>
                </a:solidFill>
              </a:rPr>
              <a:t>zhoršujúce a vulgárne slová 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žrať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62000" y="762000"/>
            <a:ext cx="354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>
                <a:solidFill>
                  <a:srgbClr val="FF0000"/>
                </a:solidFill>
              </a:rPr>
              <a:t>Poznámky do zošita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291</Words>
  <Application>Microsoft Office PowerPoint</Application>
  <PresentationFormat>Vlastná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Ion Boardroom</vt:lpstr>
      <vt:lpstr>Slová podľa citového zafarbenia</vt:lpstr>
      <vt:lpstr>Slová podľa citového zafarbenia delíme na: </vt:lpstr>
      <vt:lpstr>Slová bez citového zafarbenia </vt:lpstr>
      <vt:lpstr>Slová s citovým zafarbením </vt:lpstr>
      <vt:lpstr>Expresíva môžu vyjadrovať citový postoj </vt:lpstr>
      <vt:lpstr>Expresívne slová s kladným citovým postojom sú: </vt:lpstr>
      <vt:lpstr>Expresívne slová so záporným citovým postojom sú: </vt:lpstr>
      <vt:lpstr>Slová podľa citového zafarbenia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Slová podľa citového zafarbenia</dc:title>
  <dc:creator>-</dc:creator>
  <cp:lastModifiedBy>Gabika</cp:lastModifiedBy>
  <cp:revision>18</cp:revision>
  <dcterms:created xsi:type="dcterms:W3CDTF">2020-11-02T09:57:17Z</dcterms:created>
  <dcterms:modified xsi:type="dcterms:W3CDTF">2020-11-11T19:42:33Z</dcterms:modified>
</cp:coreProperties>
</file>