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941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759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3894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680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91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47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637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37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6659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003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65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72DBE-2D99-42C3-8400-EADFEDF8F6AD}" type="datetimeFigureOut">
              <a:rPr lang="pl-PL" smtClean="0"/>
              <a:t>06.03.2023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99D0E-7ADF-4418-A71B-FD6269C6AB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379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51164" y="720435"/>
            <a:ext cx="108931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4000" b="1" dirty="0" smtClean="0">
                <a:solidFill>
                  <a:srgbClr val="FFC000"/>
                </a:solidFill>
              </a:rPr>
              <a:t>Egzamin ósmoklasisty w roku szkolnym </a:t>
            </a:r>
            <a:r>
              <a:rPr lang="pl-PL" sz="4000" b="1" dirty="0" smtClean="0">
                <a:solidFill>
                  <a:srgbClr val="FFC000"/>
                </a:solidFill>
              </a:rPr>
              <a:t>2022/2023</a:t>
            </a:r>
            <a:endParaRPr lang="pl-PL" sz="4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53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46364" y="672552"/>
            <a:ext cx="11014364" cy="409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Członkowie zespołu nadzorującego </a:t>
            </a:r>
            <a:r>
              <a:rPr kumimoji="0" lang="pl-PL" altLang="pl-PL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sprawdzą:</a:t>
            </a:r>
            <a:endParaRPr kumimoji="0" lang="pl-PL" altLang="pl-PL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czy uczniowie wpisali w wyznaczonych miejscach arkusza egzaminacyjnego kod ucznia i numer PESEL, a w przypadku braku numeru PESEL – serię i numer paszportu lub innego dokumentu potwierdzającego tożsamość,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czy uczniowie nakleili w wyznaczonych miejscach arkusza egzaminacyjnego naklejki z kodami kreskowymi.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 przypadku gdy braknie naklejki dla zdającego, należy wpisać dane odręcznie.</a:t>
            </a:r>
          </a:p>
        </p:txBody>
      </p:sp>
    </p:spTree>
    <p:extLst>
      <p:ext uri="{BB962C8B-B14F-4D97-AF65-F5344CB8AC3E}">
        <p14:creationId xmlns:p14="http://schemas.microsoft.com/office/powerpoint/2010/main" val="945148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90945" y="797738"/>
            <a:ext cx="10820400" cy="409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 czynnościach organizacyjnych, w tym po sprawdzeniu poprawności kodowania, przewodniczący zespołu nadzorującego </a:t>
            </a: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zapisze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 tablicy (planszy), w miejscu widocznym dla wszystkich zdających, faktyczny czas rozpoczęcia i zakończenia pracy z danym arkuszem egzaminacyjnym.</a:t>
            </a:r>
            <a:endParaRPr kumimoji="0" lang="pl-PL" alt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np. Rozpoczęcie pracy </a:t>
            </a:r>
            <a:r>
              <a:rPr kumimoji="0" lang="pl-PL" altLang="pl-PL" sz="2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9.15 </a:t>
            </a:r>
            <a:r>
              <a:rPr kumimoji="0" lang="pl-PL" altLang="pl-PL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 Zakończenie pracy </a:t>
            </a:r>
            <a:r>
              <a:rPr kumimoji="0" lang="pl-PL" altLang="pl-PL" sz="28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11.15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2800" b="1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Jeśli w sali egzaminacyjnej są dwie grupy zdających (z czasem standardowym i wydłużonym), </a:t>
            </a:r>
            <a:r>
              <a:rPr lang="pl-PL" altLang="pl-PL" sz="2800" kern="0" spc="-50" dirty="0" smtClean="0">
                <a:solidFill>
                  <a:prstClr val="black"/>
                </a:solidFill>
              </a:rPr>
              <a:t>będą</a:t>
            </a:r>
            <a:r>
              <a:rPr kumimoji="0" lang="pl-PL" altLang="pl-PL" sz="2800" b="0" i="0" u="none" strike="noStrike" kern="0" cap="none" spc="-5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l-PL" altLang="pl-PL" sz="2800" b="0" i="0" u="none" strike="noStrike" kern="0" cap="none" spc="-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podane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dwie różne godziny rozpoczęcia i zakończenia, odpowiednio dla każdej grupy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 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 Sali będzie zegar w miejscu widocznym dla wszystkich zdających.</a:t>
            </a:r>
            <a:endParaRPr kumimoji="0" lang="pl-PL" alt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16663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96981" y="293270"/>
            <a:ext cx="11859491" cy="587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kumimoji="0" lang="pl-PL" altLang="pl-PL" sz="28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10 minut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przed zakończeniem czasu przeznaczonego na pracę z arkuszem egzaminacyjnym przewodniczący zespołu nadzorującego przypomni zdającym o konieczności zaznaczenia odpowiedzi na karcie odpowiedzi. </a:t>
            </a:r>
          </a:p>
          <a:p>
            <a:pPr marL="0" marR="0" lvl="0" indent="0" defTabSz="91440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Jeśli uczeń ukończył pracę przed wyznaczonym czasem, zgłasza to zespołowi nadzorującemu przez podniesienie ręki, zamyka arkusz i odkłada go na brzeg stolika. Przewodniczący zespołu nadzorującego lub członek zespołu nadzorującego w obecności ucznia sprawdza kompletność materiałów.</a:t>
            </a:r>
            <a:endParaRPr kumimoji="0" lang="pl-PL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  <a:p>
            <a:pPr marL="0" marR="0" lvl="0" indent="0" defTabSz="914400" eaLnBrk="0" fontAlgn="base" latinLnBrk="0" hangingPunct="0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Jeżeli zdający zgłasza zakończenie pracy wcześniej niż na </a:t>
            </a:r>
            <a:r>
              <a:rPr kumimoji="0" lang="pl-PL" altLang="pl-PL" sz="2800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10 minut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przed zakończeniem czasu przeznaczonego na pracę z arkuszem – przed odebraniem jego arkusza egzaminacyjnego,</a:t>
            </a:r>
            <a:r>
              <a:rPr kumimoji="0" lang="pl-PL" altLang="pl-PL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będzie sprawdzone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, czy uczeń zaznaczył odpowiedzi na karcie odpowiedzi. W przypadku braku zaznaczeń poleca zdającemu wykonanie tej czynności, jeśli miał on taki obowiązek.</a:t>
            </a:r>
            <a:endParaRPr kumimoji="0" lang="pl-PL" alt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97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17417" y="1564900"/>
            <a:ext cx="10737273" cy="345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 zakończeniu egzaminu ósmoklasisty z danego przedmiotu osoby wchodzące w skład zespołu nadzorującego – w obecności zdających – </a:t>
            </a: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zbiorą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od uczniów materiały egzaminacyjne i sprawdzają ich kompletność.</a:t>
            </a:r>
          </a:p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Następnie przewodniczący zezwoli zdającym, z wyjątkiem ucznia, który ma być obecny podczas pakowania materiałów egzaminacyjnych, na opuszczenie sali. </a:t>
            </a:r>
          </a:p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18620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75855" y="454340"/>
            <a:ext cx="10626436" cy="3992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Przewodniczący zespołu nadzorującego po upływie czasu przeznaczonego na pracę z arkuszem:</a:t>
            </a:r>
          </a:p>
          <a:p>
            <a:pPr marL="457200" marR="0" lvl="0" indent="-457200" defTabSz="91440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2800" kern="0" dirty="0" smtClean="0">
                <a:solidFill>
                  <a:prstClr val="black"/>
                </a:solidFill>
              </a:rPr>
              <a:t>Poi</a:t>
            </a: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formuje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zdających o zakończeniu pracy.</a:t>
            </a:r>
          </a:p>
          <a:p>
            <a:pPr marL="457200" marR="0" lvl="0" indent="-45720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Wyznaczy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dodatkowy czas (</a:t>
            </a:r>
            <a:r>
              <a:rPr kumimoji="0" lang="pl-PL" sz="28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 minut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) na sprawdzenie poprawności przeniesienia przez uczniów odpowiedzi na kartę odpowiedzi (dotyczy zdających, którzy mają obowiązek zaznaczenia odpowiedzi na karcie).</a:t>
            </a:r>
          </a:p>
          <a:p>
            <a:pPr marL="457200" marR="0" lvl="0" indent="-45720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Poleci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 upływie dodatkowego czasu zamknięcie arkuszy i odłożenie ich na brzeg stolika.</a:t>
            </a:r>
          </a:p>
        </p:txBody>
      </p:sp>
    </p:spTree>
    <p:extLst>
      <p:ext uri="{BB962C8B-B14F-4D97-AF65-F5344CB8AC3E}">
        <p14:creationId xmlns:p14="http://schemas.microsoft.com/office/powerpoint/2010/main" val="2297297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033445"/>
              </p:ext>
            </p:extLst>
          </p:nvPr>
        </p:nvGraphicFramePr>
        <p:xfrm>
          <a:off x="838200" y="969818"/>
          <a:ext cx="10515600" cy="54864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147348037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67355275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091250631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pl-PL" sz="3600" b="1" dirty="0">
                          <a:effectLst/>
                        </a:rPr>
                        <a:t>DZIEŃ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/>
                        <a:t>PRZEDMIOT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/>
                        <a:t>CZAS TRWANIA </a:t>
                      </a:r>
                      <a:r>
                        <a:rPr lang="pl-PL" sz="3600" b="1" dirty="0" smtClean="0"/>
                        <a:t>EGZAMINU</a:t>
                      </a:r>
                      <a:endParaRPr lang="pl-PL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014908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23.05.2023</a:t>
                      </a:r>
                      <a:endParaRPr lang="pl-PL" sz="3600" b="1" dirty="0" smtClean="0">
                        <a:effectLst/>
                      </a:endParaRPr>
                    </a:p>
                    <a:p>
                      <a:r>
                        <a:rPr lang="pl-PL" sz="3600" b="1" dirty="0" smtClean="0">
                          <a:effectLst/>
                        </a:rPr>
                        <a:t> 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język polski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120/180 </a:t>
                      </a:r>
                      <a:r>
                        <a:rPr lang="pl-PL" sz="3600" b="1" dirty="0"/>
                        <a:t>minut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94663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24.05.2023 </a:t>
                      </a:r>
                      <a:endParaRPr lang="pl-PL" sz="3600" b="1" dirty="0" smtClean="0">
                        <a:effectLst/>
                      </a:endParaRPr>
                    </a:p>
                    <a:p>
                      <a:r>
                        <a:rPr lang="pl-PL" sz="3600" b="1" dirty="0" smtClean="0">
                          <a:effectLst/>
                        </a:rPr>
                        <a:t>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matematyka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100/150</a:t>
                      </a:r>
                      <a:r>
                        <a:rPr lang="pl-PL" sz="3600" b="1" baseline="0" dirty="0" smtClean="0"/>
                        <a:t> </a:t>
                      </a:r>
                      <a:r>
                        <a:rPr lang="pl-PL" sz="3600" b="1" dirty="0" smtClean="0"/>
                        <a:t>minut</a:t>
                      </a:r>
                      <a:endParaRPr lang="pl-PL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54442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25.05.2023 </a:t>
                      </a:r>
                      <a:endParaRPr lang="pl-PL" sz="3600" b="1" dirty="0" smtClean="0">
                        <a:effectLst/>
                      </a:endParaRPr>
                    </a:p>
                    <a:p>
                      <a:r>
                        <a:rPr lang="pl-PL" sz="3600" b="1" dirty="0" smtClean="0">
                          <a:effectLst/>
                        </a:rPr>
                        <a:t>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język obcy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90/135 </a:t>
                      </a:r>
                      <a:r>
                        <a:rPr lang="pl-PL" sz="3600" b="1" dirty="0"/>
                        <a:t>minut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134137"/>
                  </a:ext>
                </a:extLst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4223600" y="180109"/>
            <a:ext cx="3003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0000"/>
                </a:solidFill>
              </a:rPr>
              <a:t>Termin główny</a:t>
            </a:r>
            <a:endParaRPr lang="pl-PL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92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68037" y="1196684"/>
            <a:ext cx="106264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Uczniowie którzy z bardzo ważnej przyczyny nie przystąpili do egzaminu (np. pobyt w szpitalu)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lub mieli egzamin unieważniony przystępują do niego terminach dodatkowych, w takim samym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harmonogramie, w </a:t>
            </a:r>
            <a:r>
              <a:rPr lang="pl-PL" altLang="pl-PL" sz="4000" kern="0" dirty="0" smtClean="0">
                <a:solidFill>
                  <a:srgbClr val="2F2B20"/>
                </a:solidFill>
              </a:rPr>
              <a:t>swojej szkole</a:t>
            </a:r>
            <a:r>
              <a:rPr kumimoji="0" lang="pl-PL" alt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6882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22117" y="293362"/>
            <a:ext cx="37623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l-PL" sz="3600" b="1" dirty="0">
                <a:solidFill>
                  <a:srgbClr val="FF0000"/>
                </a:solidFill>
              </a:rPr>
              <a:t>Termin </a:t>
            </a:r>
            <a:r>
              <a:rPr lang="pl-PL" sz="3600" b="1" dirty="0" smtClean="0">
                <a:solidFill>
                  <a:srgbClr val="FF0000"/>
                </a:solidFill>
              </a:rPr>
              <a:t>dodatkowy</a:t>
            </a:r>
            <a:endParaRPr lang="pl-PL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326665"/>
              </p:ext>
            </p:extLst>
          </p:nvPr>
        </p:nvGraphicFramePr>
        <p:xfrm>
          <a:off x="616527" y="1119043"/>
          <a:ext cx="10515600" cy="5486400"/>
        </p:xfrm>
        <a:graphic>
          <a:graphicData uri="http://schemas.openxmlformats.org/drawingml/2006/table">
            <a:tbl>
              <a:tblPr/>
              <a:tblGrid>
                <a:gridCol w="3505200">
                  <a:extLst>
                    <a:ext uri="{9D8B030D-6E8A-4147-A177-3AD203B41FA5}">
                      <a16:colId xmlns:a16="http://schemas.microsoft.com/office/drawing/2014/main" val="362792115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36930440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315737893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r>
                        <a:rPr lang="pl-PL" sz="3600" b="1" dirty="0">
                          <a:effectLst/>
                        </a:rPr>
                        <a:t>DZIEŃ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/>
                        <a:t>PRZEDMIOT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/>
                        <a:t>CZAS TRWANIA </a:t>
                      </a:r>
                      <a:r>
                        <a:rPr lang="pl-PL" sz="3600" b="1" dirty="0" smtClean="0"/>
                        <a:t>EGZAMINU</a:t>
                      </a:r>
                      <a:endParaRPr lang="pl-PL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70124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12.06.2023 </a:t>
                      </a:r>
                      <a:endParaRPr lang="pl-PL" sz="3600" b="1" dirty="0" smtClean="0">
                        <a:effectLst/>
                      </a:endParaRPr>
                    </a:p>
                    <a:p>
                      <a:r>
                        <a:rPr lang="pl-PL" sz="3600" b="1" dirty="0" smtClean="0">
                          <a:effectLst/>
                        </a:rPr>
                        <a:t>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język polski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120/180 </a:t>
                      </a:r>
                      <a:r>
                        <a:rPr lang="pl-PL" sz="3600" b="1" dirty="0"/>
                        <a:t>minut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56648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13.06.2023 </a:t>
                      </a:r>
                      <a:endParaRPr lang="pl-PL" sz="3600" b="1" dirty="0" smtClean="0">
                        <a:effectLst/>
                      </a:endParaRPr>
                    </a:p>
                    <a:p>
                      <a:r>
                        <a:rPr lang="pl-PL" sz="3600" b="1" dirty="0" smtClean="0">
                          <a:effectLst/>
                        </a:rPr>
                        <a:t>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matematyka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100/150</a:t>
                      </a:r>
                      <a:r>
                        <a:rPr lang="pl-PL" sz="3600" b="1" baseline="0" dirty="0" smtClean="0"/>
                        <a:t> </a:t>
                      </a:r>
                      <a:r>
                        <a:rPr lang="pl-PL" sz="3600" b="1" dirty="0" smtClean="0"/>
                        <a:t>minut</a:t>
                      </a:r>
                      <a:endParaRPr lang="pl-PL" sz="36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0975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pl-PL" sz="3600" b="1" dirty="0" smtClean="0">
                          <a:effectLst/>
                        </a:rPr>
                        <a:t>14.06.2023 </a:t>
                      </a:r>
                      <a:endParaRPr lang="pl-PL" sz="3600" b="1" dirty="0" smtClean="0">
                        <a:effectLst/>
                      </a:endParaRPr>
                    </a:p>
                    <a:p>
                      <a:r>
                        <a:rPr lang="pl-PL" sz="3600" b="1" dirty="0" smtClean="0">
                          <a:effectLst/>
                        </a:rPr>
                        <a:t>godz. 9.00</a:t>
                      </a:r>
                      <a:endParaRPr lang="pl-PL" sz="3600" b="1" dirty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/>
                        <a:t>język obcy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l-PL" sz="3600" b="1" dirty="0" smtClean="0"/>
                        <a:t>90/135 </a:t>
                      </a:r>
                      <a:r>
                        <a:rPr lang="pl-PL" sz="3600" b="1" dirty="0"/>
                        <a:t>minut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483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605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526472" y="847774"/>
            <a:ext cx="110420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/>
              <a:t>Harmonogram dot. wyników egzaminu ośmioklasisty: </a:t>
            </a:r>
          </a:p>
          <a:p>
            <a:pPr>
              <a:buFont typeface="+mj-lt"/>
              <a:buAutoNum type="arabicPeriod"/>
            </a:pPr>
            <a:r>
              <a:rPr lang="pl-PL" sz="3200" dirty="0" smtClean="0"/>
              <a:t> Termin ogłaszania wyników egzaminu ósmoklasisty - </a:t>
            </a:r>
            <a:r>
              <a:rPr lang="pl-PL" sz="3200" dirty="0" smtClean="0"/>
              <a:t>3 </a:t>
            </a:r>
            <a:r>
              <a:rPr lang="pl-PL" sz="3200" dirty="0" smtClean="0"/>
              <a:t>lipca </a:t>
            </a:r>
            <a:r>
              <a:rPr lang="pl-PL" sz="3200" dirty="0" smtClean="0"/>
              <a:t>2023r</a:t>
            </a:r>
            <a:r>
              <a:rPr lang="pl-PL" sz="3200" dirty="0" smtClean="0"/>
              <a:t>., </a:t>
            </a:r>
          </a:p>
          <a:p>
            <a:pPr>
              <a:buFont typeface="+mj-lt"/>
              <a:buAutoNum type="arabicPeriod"/>
            </a:pPr>
            <a:r>
              <a:rPr lang="pl-PL" sz="3200" dirty="0" smtClean="0"/>
              <a:t> Termin przekazania szkołom wyników, zaświadczeń i informacji - do </a:t>
            </a:r>
            <a:r>
              <a:rPr lang="pl-PL" sz="3200" dirty="0" smtClean="0"/>
              <a:t>6 </a:t>
            </a:r>
            <a:r>
              <a:rPr lang="pl-PL" sz="3200" dirty="0" smtClean="0"/>
              <a:t>lipca </a:t>
            </a:r>
            <a:r>
              <a:rPr lang="pl-PL" sz="3200" dirty="0" smtClean="0"/>
              <a:t>2023r</a:t>
            </a:r>
            <a:r>
              <a:rPr lang="pl-PL" sz="3200" dirty="0" smtClean="0"/>
              <a:t>., </a:t>
            </a:r>
          </a:p>
          <a:p>
            <a:pPr>
              <a:buFont typeface="+mj-lt"/>
              <a:buAutoNum type="arabicPeriod"/>
            </a:pPr>
            <a:r>
              <a:rPr lang="pl-PL" sz="3200" dirty="0" smtClean="0"/>
              <a:t> Termin wydania zdającym zaświadczeń oraz informacji - </a:t>
            </a:r>
            <a:r>
              <a:rPr lang="pl-PL" sz="3200" dirty="0" smtClean="0"/>
              <a:t>6 </a:t>
            </a:r>
            <a:r>
              <a:rPr lang="pl-PL" sz="3200" dirty="0" smtClean="0"/>
              <a:t>lipca </a:t>
            </a:r>
            <a:r>
              <a:rPr lang="pl-PL" sz="3200" dirty="0" smtClean="0"/>
              <a:t>2023r</a:t>
            </a:r>
            <a:r>
              <a:rPr lang="pl-PL" sz="3200" dirty="0" smtClean="0"/>
              <a:t>.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4293946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74071" y="0"/>
            <a:ext cx="1109749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Uczeń powinien być obecny w szkole już ok.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40 minut</a:t>
            </a: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przed godziną rozpoczęcia egzaminu. Gospodarz klasy powinien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być obecny w pobliżu Sekretariatu Szkoły aby uczestniczyć w rozpakowaniu ARKUSZY.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Należy posiadać dokument stwierdzający tożsamość oraz przybory do pisania (czarno piszący długopis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oraz linijkę na egz. </a:t>
            </a:r>
            <a:r>
              <a:rPr lang="pl-PL" sz="4000" kern="0" dirty="0">
                <a:solidFill>
                  <a:srgbClr val="2F2B20"/>
                </a:solidFill>
              </a:rPr>
              <a:t>z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matematyki)</a:t>
            </a: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. Można</a:t>
            </a:r>
            <a:r>
              <a:rPr kumimoji="0" lang="pl-PL" sz="4000" b="0" i="0" u="none" strike="noStrike" kern="0" cap="none" spc="0" normalizeH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 mieć wodę w butelce ok. 0,5l. </a:t>
            </a:r>
            <a:r>
              <a:rPr kumimoji="0" lang="pl-PL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2F2B20"/>
                </a:solidFill>
                <a:effectLst/>
                <a:uLnTx/>
                <a:uFillTx/>
              </a:rPr>
              <a:t>Obowiązuje całkowity zakaz posiadania urządzeń do komunikacji elektronicznej pod rygorem unieważnienia egzaminu.</a:t>
            </a:r>
            <a:endParaRPr kumimoji="0" lang="pl-PL" sz="4000" b="0" i="0" u="none" strike="noStrike" kern="0" cap="none" spc="0" normalizeH="0" baseline="0" noProof="0" dirty="0">
              <a:ln>
                <a:noFill/>
              </a:ln>
              <a:solidFill>
                <a:srgbClr val="2F2B2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205861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38545" y="761603"/>
            <a:ext cx="11443855" cy="3451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godzinie wyznaczonej przez przewodniczącego zespołu egzaminacyjnego uczniowie wchodzą pojedynczo do sali egzaminacyjnej.</a:t>
            </a:r>
          </a:p>
          <a:p>
            <a:pPr marL="0" marR="0" lvl="0" indent="0" algn="just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PZN lub członek zespołu nadzorującego losuje w ich obecności numery stolików, przy których będą pracować.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Wylosowany numer stolika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będzie wpisany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 </a:t>
            </a:r>
            <a:r>
              <a:rPr kumimoji="0" lang="pl-PL" altLang="pl-PL" sz="28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Wykazie zdających w danej sali egzaminacyjnej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Wraz z losowaniem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przekazane</a:t>
            </a:r>
            <a:r>
              <a:rPr kumimoji="0" lang="pl-PL" altLang="pl-PL" sz="2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będą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zdającym kody kreskowe przygotowane przez OKE. Uczniowie powinni sprawdzić prawidłowość swoich danych na kodach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 razie błędu zgłosić to członkowi zespołu nadzorującego. </a:t>
            </a:r>
          </a:p>
        </p:txBody>
      </p:sp>
    </p:spTree>
    <p:extLst>
      <p:ext uri="{BB962C8B-B14F-4D97-AF65-F5344CB8AC3E}">
        <p14:creationId xmlns:p14="http://schemas.microsoft.com/office/powerpoint/2010/main" val="240791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77091" y="763428"/>
            <a:ext cx="11499273" cy="4999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 czasie trwania egzaminu ósmoklasisty w sali egzaminacyjnej mogą przebywać wyłącznie uczniowie, przewodniczący zespołu egzaminacyjnego, osoby wchodzące w skład zespołu nadzorującego, nauczyciele wspomagający lub specjaliści, obserwatorzy.</a:t>
            </a: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Przewodniczący zespołu nadzorującego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poinformuje 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zdających: 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zasadach zachowania się podczas egzaminu, 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konieczności zaznaczania odpowiedzi na karcie odpowiedzi przez uczniów niekorzystających z </a:t>
            </a:r>
            <a:r>
              <a:rPr kumimoji="0" lang="pl-PL" altLang="pl-PL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odpowiednich dostosowań</a:t>
            </a: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dodatkowych 5 minutach przeznaczonych na sprawdzenie poprawności przeniesienia odpowiedzi do zadań zamkniętych na kartę odpowiedzi,</a:t>
            </a:r>
          </a:p>
          <a:p>
            <a:pPr marL="457200" marR="0" lvl="0" indent="-457200" defTabSz="91440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zasadach oddawania arkuszy po zakończeniu pracy.</a:t>
            </a:r>
          </a:p>
        </p:txBody>
      </p:sp>
    </p:spTree>
    <p:extLst>
      <p:ext uri="{BB962C8B-B14F-4D97-AF65-F5344CB8AC3E}">
        <p14:creationId xmlns:p14="http://schemas.microsoft.com/office/powerpoint/2010/main" val="352021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35527" y="974873"/>
            <a:ext cx="11928764" cy="438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 rozdaniu arkuszy przewodniczący zespołu nadzorującego informuje zdających: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obowiązku sprawdzenia, czy typ arkusza na kodzie kreskowym jest taki sam jak na arkuszu,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obowiązku zapoznania się z instrukcją na 1. i 2. stronie arkusza,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sprawdzeniu kompletności arkusza egzaminacyjnego,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eriod"/>
              <a:tabLst/>
              <a:defRPr/>
            </a:pPr>
            <a:r>
              <a:rPr kumimoji="0" lang="pl-PL" altLang="pl-PL" sz="2800" b="0" i="0" u="none" strike="noStrike" kern="0" cap="none" spc="-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sprawdzeniu, czy zeszyt zadań egzaminacyjnych zawiera wszystkie kolejno ponumerowane strony</a:t>
            </a:r>
            <a:r>
              <a:rPr kumimoji="0" lang="pl-PL" altLang="pl-PL" sz="2800" b="0" i="0" u="none" strike="noStrike" kern="0" cap="none" spc="-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.</a:t>
            </a:r>
            <a:endParaRPr kumimoji="0" lang="pl-PL" altLang="pl-PL" sz="2800" b="0" i="0" u="none" strike="noStrike" kern="0" cap="none" spc="-2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Jeśli uczeń zgłasza braki w arkuszu, to musi otrzymać nowy arkusz egzaminacyjny</a:t>
            </a:r>
            <a:b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pl-PL" altLang="pl-PL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 arkuszy rezerwowych. </a:t>
            </a:r>
            <a:endParaRPr kumimoji="0" lang="pl-PL" sz="2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76600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803</Words>
  <Application>Microsoft Office PowerPoint</Application>
  <PresentationFormat>Panoramiczny</PresentationFormat>
  <Paragraphs>76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Wicedyrektor</dc:creator>
  <cp:lastModifiedBy>Wicedyrektor</cp:lastModifiedBy>
  <cp:revision>8</cp:revision>
  <dcterms:created xsi:type="dcterms:W3CDTF">2021-05-12T09:23:30Z</dcterms:created>
  <dcterms:modified xsi:type="dcterms:W3CDTF">2023-03-06T13:38:05Z</dcterms:modified>
</cp:coreProperties>
</file>