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>
      <p:cViewPr varScale="1">
        <p:scale>
          <a:sx n="90" d="100"/>
          <a:sy n="90" d="100"/>
        </p:scale>
        <p:origin x="32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9756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9437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7750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4149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2095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0933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2397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700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822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1672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517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5041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6273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417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7318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297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27000">
              <a:srgbClr val="F2FAE3"/>
            </a:gs>
            <a:gs pos="0">
              <a:schemeClr val="accent1">
                <a:lumMod val="0"/>
                <a:lumOff val="100000"/>
                <a:alpha val="0"/>
              </a:schemeClr>
            </a:gs>
            <a:gs pos="19000">
              <a:srgbClr val="F5FCE8"/>
            </a:gs>
            <a:gs pos="5000">
              <a:srgbClr val="F6FCEA"/>
            </a:gs>
            <a:gs pos="6000">
              <a:srgbClr val="F7FCED"/>
            </a:gs>
            <a:gs pos="11000">
              <a:srgbClr val="F4FBE6"/>
            </a:gs>
            <a:gs pos="0">
              <a:srgbClr val="E4F3C3">
                <a:lumMod val="0"/>
                <a:lumOff val="100000"/>
              </a:srgbClr>
            </a:gs>
            <a:gs pos="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1A1CC-C87F-49B2-9FBB-E917A19CF2EC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552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  <p:sldLayoutId id="2147483962" r:id="rId12"/>
    <p:sldLayoutId id="2147483963" r:id="rId13"/>
    <p:sldLayoutId id="2147483964" r:id="rId14"/>
    <p:sldLayoutId id="2147483965" r:id="rId15"/>
    <p:sldLayoutId id="21474839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ojastredna.s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edu.sk/pre-skolsky-rok-20232024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edu.sk/data/att/21948.png" TargetMode="External"/><Relationship Id="rId2" Type="http://schemas.openxmlformats.org/officeDocument/2006/relationships/hyperlink" Target="https://www.youtube.com/watch?v=f9Dcepl0ez0&amp;t=4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icnyportal.iedu.sk/Forms/Show/4645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udpap.sk/wp-content/uploads/2022/11/Prakticky-manual-pre-podporu-ziakov-so-SVVP-pri-prechode-na-SS-bezneho-typu.pdf" TargetMode="External"/><Relationship Id="rId2" Type="http://schemas.openxmlformats.org/officeDocument/2006/relationships/hyperlink" Target="https://www.minedu.sk/zoznam-ucebnych-odborov-a-studijnych-odborov-v-ktorych-sa-vyzaduje-zdravotna-sposobilos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edu.sk/data/att/24610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27000">
              <a:srgbClr val="F2FAE3"/>
            </a:gs>
            <a:gs pos="0">
              <a:schemeClr val="accent1">
                <a:lumMod val="0"/>
                <a:lumOff val="100000"/>
                <a:alpha val="0"/>
              </a:schemeClr>
            </a:gs>
            <a:gs pos="19000">
              <a:srgbClr val="F5FCE8"/>
            </a:gs>
            <a:gs pos="5000">
              <a:srgbClr val="F6FCEA"/>
            </a:gs>
            <a:gs pos="6000">
              <a:srgbClr val="F7FCED"/>
            </a:gs>
            <a:gs pos="11000">
              <a:srgbClr val="F4FBE6"/>
            </a:gs>
            <a:gs pos="0">
              <a:srgbClr val="E4F3C3">
                <a:lumMod val="0"/>
                <a:lumOff val="100000"/>
              </a:srgbClr>
            </a:gs>
            <a:gs pos="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9051" y="2138431"/>
            <a:ext cx="7766936" cy="230428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sk-SK" b="1" cap="sm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Prijímacie konanie </a:t>
            </a:r>
            <a:br>
              <a:rPr lang="sk-SK" b="1" cap="sm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cap="sm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stredné školy 2023</a:t>
            </a:r>
          </a:p>
        </p:txBody>
      </p:sp>
    </p:spTree>
    <p:extLst>
      <p:ext uri="{BB962C8B-B14F-4D97-AF65-F5344CB8AC3E}">
        <p14:creationId xmlns:p14="http://schemas.microsoft.com/office/powerpoint/2010/main" val="4128481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7956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Podmienky a kritériá prijímacieho konania</a:t>
            </a:r>
            <a:br>
              <a:rPr lang="sk-SK" dirty="0"/>
            </a:b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SŠ zverejnia najneskôr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do 28. 2. 2023</a:t>
            </a:r>
            <a:br>
              <a:rPr lang="sk-SK" sz="1600" dirty="0"/>
            </a:br>
            <a:endParaRPr lang="sk-SK" sz="16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467557"/>
            <a:ext cx="8596668" cy="5274066"/>
          </a:xfrm>
        </p:spPr>
        <p:txBody>
          <a:bodyPr>
            <a:noAutofit/>
          </a:bodyPr>
          <a:lstStyle/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§ 66 ods. 8 školského zákona - uchádzačovi, ktorý sa zo závažných dôvodov nemôže zúčastniť na prijímacej skúške v riadnych termínoch, určí riaditeľ SŠ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náhradný termín najneskôr v poslednom týždni augusta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dôvod neúčasti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 na prijímacej skúške oznámi uchádzač alebo zákonný zástupca neplnoletého uchádzača riaditeľovi SŠ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najneskôr v deň konania prijímacej skúšky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 - riaditeľ SŠ v takom prípade rezervuje miesto v počte žiakov, ktorých prijíma do prvého ročníka.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§ 67 ods. 3 školského zákona – riaditeľ SŠ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prednostne prijme uchádzača, ktorý má zmenenú pracovnú schopnosť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, pred uchádzačmi, ktorí dosiahli rovnaký výsledok prijímacieho konania; to neplatí, ak ide o strednú športovú školu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rozdielové kritériá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 pri rovnosti bodov (min. 3), pričom ako prvé sa uvádza § 67 ods. 3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pozvánky na prijímacie skúšky musia byť doručené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najneskôr 5 dní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pred termínom ich konania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endParaRPr lang="sk-SK" sz="19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154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7956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Po prijímacích skúškach</a:t>
            </a:r>
            <a:br>
              <a:rPr lang="sk-SK" sz="16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sk-SK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860143"/>
            <a:ext cx="8596668" cy="4552689"/>
          </a:xfrm>
        </p:spPr>
        <p:txBody>
          <a:bodyPr>
            <a:norm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riaditeľ SŠ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zverejní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na výveske školy a na webovom sídle školy zoznam uchádzačov podľa výsledkov prijímacieho konania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19. mája 2023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           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(v čase od 0:00 do 23:59 hod.)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riaditeľ  SŠ rozhodne a odošle uchádzačovi alebo ZZ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rozhodnutie                       o prijatí/neprijatí najneskôr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v termíne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do 19. mája 2023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ak je žiak prijatý na štúdium,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uchádzač alebo zákonný zástupca neplnoletého uchádzača najneskôr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do</a:t>
            </a:r>
            <a:r>
              <a:rPr lang="sk-SK" sz="2000" dirty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24. mája 2023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(23:59 hod.)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písomne potvrdí strednej škole prijatie na vzdelávanie,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ostatné rozhodnutia o prijatí, ktoré sa vzťahujú na školy a odbory vzdelávania uvedené v prihláške na vzdelávanie,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strácajú platnosť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endParaRPr lang="sk-SK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672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7956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Po prijímacích skúškach</a:t>
            </a:r>
            <a:br>
              <a:rPr lang="sk-SK" sz="1600" dirty="0"/>
            </a:br>
            <a:endParaRPr lang="sk-SK" sz="16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737361"/>
            <a:ext cx="8596668" cy="4675472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ak je žiak neprijatý na štúdium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, môže sa uchádzač alebo zákonný zástupca neplnoletého uchádzača odvolať v lehote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do piatich dní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odo dňa doručenia rozhodnutia</a:t>
            </a:r>
          </a:p>
          <a:p>
            <a:pPr algn="just">
              <a:spcBef>
                <a:spcPts val="1200"/>
              </a:spcBef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ak žiak nie je prijatý na štúdium na žiadnej škole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, má možnosť zúčastniť sa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2. kola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prijímacích skúšok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20. júna 2023</a:t>
            </a:r>
            <a:endParaRPr lang="sk-SK" sz="2000" dirty="0">
              <a:solidFill>
                <a:schemeClr val="accent4">
                  <a:lumMod val="50000"/>
                </a:schemeClr>
              </a:solidFill>
            </a:endParaRPr>
          </a:p>
          <a:p>
            <a:pPr algn="just">
              <a:spcBef>
                <a:spcPts val="1200"/>
              </a:spcBef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2. kolo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PS vypisujú SŠ, ktoré po prvom kole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nenaplnili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určený počet žiakov</a:t>
            </a:r>
          </a:p>
          <a:p>
            <a:pPr algn="just">
              <a:spcBef>
                <a:spcPts val="1200"/>
              </a:spcBef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ak žiak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nie je prijatý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na štúdium na žiadnej SŠ ani po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2. kole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prijímacích skúšok, o škole, v ktorej bude žiak pokračovať v plnení povinnej školskej dochádzky,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rozhoduje Regionálny úrad školskej správy v Žiline</a:t>
            </a:r>
          </a:p>
        </p:txBody>
      </p:sp>
    </p:spTree>
    <p:extLst>
      <p:ext uri="{BB962C8B-B14F-4D97-AF65-F5344CB8AC3E}">
        <p14:creationId xmlns:p14="http://schemas.microsoft.com/office/powerpoint/2010/main" val="2551014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428979"/>
            <a:ext cx="8596668" cy="59195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sz="2400" b="1" dirty="0">
                <a:solidFill>
                  <a:schemeClr val="accent1">
                    <a:lumMod val="50000"/>
                  </a:schemeClr>
                </a:solidFill>
              </a:rPr>
              <a:t>Ďakujeme za pozornosť.</a:t>
            </a:r>
          </a:p>
          <a:p>
            <a:pPr marL="0" indent="0" algn="ctr">
              <a:buNone/>
            </a:pPr>
            <a:r>
              <a:rPr lang="sk-SK" sz="2400" b="1" dirty="0">
                <a:solidFill>
                  <a:schemeClr val="accent1">
                    <a:lumMod val="50000"/>
                  </a:schemeClr>
                </a:solidFill>
              </a:rPr>
              <a:t>Prezentácia bude uverejnená na:</a:t>
            </a:r>
          </a:p>
          <a:p>
            <a:pPr marL="0" indent="0" algn="ctr">
              <a:buNone/>
            </a:pPr>
            <a:r>
              <a:rPr lang="sk-SK" sz="2400" b="1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www.mojastredna.sk</a:t>
            </a:r>
            <a:endParaRPr lang="sk-SK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sk-SK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3985" y="523702"/>
            <a:ext cx="2003366" cy="232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727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587830"/>
            <a:ext cx="8596668" cy="1447800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Termíny konania prijímacích skúšok na SŠ pre šk. rok 2023/2024</a:t>
            </a:r>
            <a:br>
              <a:rPr lang="sk-SK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sz="2200" b="1" dirty="0">
                <a:solidFill>
                  <a:srgbClr val="FFC000"/>
                </a:solidFill>
                <a:hlinkClick r:id="rId2"/>
              </a:rPr>
              <a:t>https://www.minedu.sk/pre-skolsky-rok-20232024/</a:t>
            </a:r>
            <a:br>
              <a:rPr lang="sk-SK" sz="2200" b="1" dirty="0">
                <a:solidFill>
                  <a:srgbClr val="FFC000"/>
                </a:solidFill>
              </a:rPr>
            </a:br>
            <a:br>
              <a:rPr lang="sk-SK" sz="22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sk-SK" sz="2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572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sz="2300" b="1" u="sng" dirty="0"/>
              <a:t>Pre odbory bez overovania ŠSZN (bez talentových skúšok):</a:t>
            </a:r>
          </a:p>
          <a:p>
            <a:pPr marL="0" indent="0">
              <a:buNone/>
            </a:pPr>
            <a:r>
              <a:rPr lang="sk-SK" sz="2300" b="1" dirty="0">
                <a:solidFill>
                  <a:srgbClr val="00B050"/>
                </a:solidFill>
              </a:rPr>
              <a:t>1. kolo</a:t>
            </a:r>
            <a:r>
              <a:rPr lang="sk-SK" sz="2300" b="1" dirty="0">
                <a:solidFill>
                  <a:schemeClr val="accent2">
                    <a:lumMod val="75000"/>
                  </a:schemeClr>
                </a:solidFill>
              </a:rPr>
              <a:t>                 </a:t>
            </a:r>
          </a:p>
          <a:p>
            <a:pPr marL="0" indent="0">
              <a:buNone/>
            </a:pPr>
            <a:r>
              <a:rPr lang="sk-SK" sz="2300" b="1" dirty="0"/>
              <a:t>1. termín:          </a:t>
            </a:r>
            <a:r>
              <a:rPr lang="sk-SK" sz="2300" b="1" dirty="0">
                <a:solidFill>
                  <a:schemeClr val="accent4">
                    <a:lumMod val="75000"/>
                  </a:schemeClr>
                </a:solidFill>
              </a:rPr>
              <a:t>4.</a:t>
            </a:r>
            <a:r>
              <a:rPr lang="sk-SK" sz="2300" b="1" dirty="0"/>
              <a:t> a </a:t>
            </a:r>
            <a:r>
              <a:rPr lang="sk-SK" sz="2300" b="1" dirty="0">
                <a:solidFill>
                  <a:schemeClr val="accent4">
                    <a:lumMod val="75000"/>
                  </a:schemeClr>
                </a:solidFill>
              </a:rPr>
              <a:t>5.</a:t>
            </a:r>
            <a:r>
              <a:rPr lang="sk-SK" sz="2300" b="1" dirty="0"/>
              <a:t> máj 2023     (štvrtok, piatok)</a:t>
            </a:r>
          </a:p>
          <a:p>
            <a:pPr marL="0" indent="0">
              <a:buNone/>
            </a:pPr>
            <a:r>
              <a:rPr lang="sk-SK" sz="2300" b="1" dirty="0"/>
              <a:t>2. termín:          </a:t>
            </a:r>
            <a:r>
              <a:rPr lang="sk-SK" sz="2300" b="1" dirty="0">
                <a:solidFill>
                  <a:schemeClr val="accent4">
                    <a:lumMod val="75000"/>
                  </a:schemeClr>
                </a:solidFill>
              </a:rPr>
              <a:t>9.</a:t>
            </a:r>
            <a:r>
              <a:rPr lang="sk-SK" sz="2300" b="1" dirty="0"/>
              <a:t> a </a:t>
            </a:r>
            <a:r>
              <a:rPr lang="sk-SK" sz="2300" b="1" dirty="0">
                <a:solidFill>
                  <a:schemeClr val="accent4">
                    <a:lumMod val="75000"/>
                  </a:schemeClr>
                </a:solidFill>
              </a:rPr>
              <a:t>10. </a:t>
            </a:r>
            <a:r>
              <a:rPr lang="sk-SK" sz="2300" b="1" dirty="0"/>
              <a:t>máj 2023    (utorok, streda)</a:t>
            </a:r>
          </a:p>
          <a:p>
            <a:pPr marL="0" indent="0">
              <a:buNone/>
            </a:pPr>
            <a:endParaRPr lang="sk-SK" sz="900" b="1" dirty="0"/>
          </a:p>
          <a:p>
            <a:pPr marL="0" indent="0">
              <a:buNone/>
            </a:pPr>
            <a:r>
              <a:rPr lang="sk-SK" sz="2300" b="1" u="sng" dirty="0"/>
              <a:t>Pre odbory s overovaním ŠSZN (s talentovými skúškami):</a:t>
            </a:r>
            <a:r>
              <a:rPr lang="sk-SK" sz="2300" b="1" dirty="0"/>
              <a:t> </a:t>
            </a:r>
          </a:p>
          <a:p>
            <a:pPr marL="0" indent="0">
              <a:buNone/>
            </a:pPr>
            <a:r>
              <a:rPr lang="sk-SK" sz="2300" b="1" dirty="0"/>
              <a:t>1. termín:         </a:t>
            </a:r>
            <a:r>
              <a:rPr lang="sk-SK" sz="2300" b="1" dirty="0">
                <a:solidFill>
                  <a:schemeClr val="accent4">
                    <a:lumMod val="75000"/>
                  </a:schemeClr>
                </a:solidFill>
              </a:rPr>
              <a:t>2.</a:t>
            </a:r>
            <a:r>
              <a:rPr lang="sk-SK" sz="2300" b="1" dirty="0"/>
              <a:t> a </a:t>
            </a:r>
            <a:r>
              <a:rPr lang="sk-SK" sz="2300" b="1" dirty="0">
                <a:solidFill>
                  <a:schemeClr val="accent4">
                    <a:lumMod val="75000"/>
                  </a:schemeClr>
                </a:solidFill>
              </a:rPr>
              <a:t>3.</a:t>
            </a:r>
            <a:r>
              <a:rPr lang="sk-SK" sz="2300" b="1" dirty="0"/>
              <a:t> máj a </a:t>
            </a:r>
            <a:r>
              <a:rPr lang="sk-SK" sz="2300" b="1" dirty="0">
                <a:solidFill>
                  <a:schemeClr val="accent4">
                    <a:lumMod val="75000"/>
                  </a:schemeClr>
                </a:solidFill>
              </a:rPr>
              <a:t>28. </a:t>
            </a:r>
            <a:r>
              <a:rPr lang="sk-SK" sz="2300" b="1" dirty="0">
                <a:solidFill>
                  <a:schemeClr val="tx2"/>
                </a:solidFill>
              </a:rPr>
              <a:t>apríl</a:t>
            </a:r>
            <a:r>
              <a:rPr lang="sk-SK" sz="23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k-SK" sz="2300" b="1" dirty="0"/>
              <a:t>2023   (utorok, streda)</a:t>
            </a:r>
          </a:p>
          <a:p>
            <a:pPr marL="0" indent="0">
              <a:buNone/>
            </a:pPr>
            <a:r>
              <a:rPr lang="sk-SK" sz="2300" b="1" dirty="0"/>
              <a:t>2. termín:         </a:t>
            </a:r>
            <a:r>
              <a:rPr lang="sk-SK" sz="2300" b="1" dirty="0">
                <a:solidFill>
                  <a:schemeClr val="accent4">
                    <a:lumMod val="75000"/>
                  </a:schemeClr>
                </a:solidFill>
              </a:rPr>
              <a:t>11.</a:t>
            </a:r>
            <a:r>
              <a:rPr lang="sk-SK" sz="2300" b="1" dirty="0"/>
              <a:t> , </a:t>
            </a:r>
            <a:r>
              <a:rPr lang="sk-SK" sz="2300" b="1" dirty="0">
                <a:solidFill>
                  <a:schemeClr val="accent4">
                    <a:lumMod val="75000"/>
                  </a:schemeClr>
                </a:solidFill>
              </a:rPr>
              <a:t>12.</a:t>
            </a:r>
            <a:r>
              <a:rPr lang="sk-SK" sz="2300" b="1" dirty="0"/>
              <a:t>  a </a:t>
            </a:r>
            <a:r>
              <a:rPr lang="sk-SK" sz="2300" b="1" dirty="0">
                <a:solidFill>
                  <a:schemeClr val="accent4">
                    <a:lumMod val="75000"/>
                  </a:schemeClr>
                </a:solidFill>
              </a:rPr>
              <a:t>15.</a:t>
            </a:r>
            <a:r>
              <a:rPr lang="sk-SK" sz="2300" b="1" dirty="0"/>
              <a:t> máj     (štvrtok, piatok, pondelok)</a:t>
            </a:r>
          </a:p>
          <a:p>
            <a:pPr marL="0" indent="0">
              <a:buNone/>
            </a:pPr>
            <a:endParaRPr lang="sk-SK" sz="800" b="1" dirty="0"/>
          </a:p>
          <a:p>
            <a:pPr marL="0" indent="0">
              <a:buNone/>
            </a:pPr>
            <a:r>
              <a:rPr lang="sk-SK" sz="2300" b="1" dirty="0">
                <a:solidFill>
                  <a:srgbClr val="00B050"/>
                </a:solidFill>
              </a:rPr>
              <a:t>2. kolo</a:t>
            </a:r>
            <a:r>
              <a:rPr lang="sk-SK" sz="2300" b="1" dirty="0">
                <a:solidFill>
                  <a:schemeClr val="accent2"/>
                </a:solidFill>
              </a:rPr>
              <a:t> </a:t>
            </a:r>
            <a:r>
              <a:rPr lang="sk-SK" sz="2300" b="1" dirty="0"/>
              <a:t>- v prípade nenaplnenia počtu miest zverejní SŠ do </a:t>
            </a:r>
            <a:r>
              <a:rPr lang="sk-SK" sz="2300" b="1" dirty="0">
                <a:solidFill>
                  <a:schemeClr val="accent4">
                    <a:lumMod val="50000"/>
                  </a:schemeClr>
                </a:solidFill>
              </a:rPr>
              <a:t>6.</a:t>
            </a:r>
            <a:r>
              <a:rPr lang="sk-SK" sz="2300" b="1" dirty="0"/>
              <a:t> júna </a:t>
            </a:r>
          </a:p>
          <a:p>
            <a:pPr marL="0" indent="0">
              <a:buNone/>
            </a:pPr>
            <a:r>
              <a:rPr lang="sk-SK" sz="2300" b="1" dirty="0"/>
              <a:t>                              </a:t>
            </a:r>
            <a:r>
              <a:rPr lang="sk-SK" sz="2300" b="1" dirty="0">
                <a:solidFill>
                  <a:schemeClr val="accent4">
                    <a:lumMod val="75000"/>
                  </a:schemeClr>
                </a:solidFill>
              </a:rPr>
              <a:t>20.</a:t>
            </a:r>
            <a:r>
              <a:rPr lang="sk-SK" sz="2300" b="1" dirty="0"/>
              <a:t> a </a:t>
            </a:r>
            <a:r>
              <a:rPr lang="sk-SK" sz="2300" b="1" dirty="0">
                <a:solidFill>
                  <a:schemeClr val="accent4">
                    <a:lumMod val="75000"/>
                  </a:schemeClr>
                </a:solidFill>
              </a:rPr>
              <a:t>21.</a:t>
            </a:r>
            <a:r>
              <a:rPr lang="sk-SK" sz="2300" b="1" dirty="0"/>
              <a:t> jún 2023 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38215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Talentové skúšky                                           na stredných </a:t>
            </a:r>
            <a:r>
              <a:rPr lang="sk-SK" b="1" u="sng" dirty="0">
                <a:solidFill>
                  <a:schemeClr val="accent2">
                    <a:lumMod val="50000"/>
                  </a:schemeClr>
                </a:solidFill>
              </a:rPr>
              <a:t>športových</a:t>
            </a:r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 školách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sk-SK" sz="2400" b="1" dirty="0">
                <a:solidFill>
                  <a:srgbClr val="00B050"/>
                </a:solidFill>
              </a:rPr>
              <a:t>Prvá fáza </a:t>
            </a:r>
            <a:r>
              <a:rPr lang="sk-SK" sz="2400" dirty="0"/>
              <a:t>– </a:t>
            </a:r>
            <a:r>
              <a:rPr lang="sk-SK" sz="2400" dirty="0">
                <a:solidFill>
                  <a:schemeClr val="tx1"/>
                </a:solidFill>
              </a:rPr>
              <a:t>overovanie športového výkonu: </a:t>
            </a:r>
          </a:p>
          <a:p>
            <a:pPr marL="0" indent="0" algn="just">
              <a:buClr>
                <a:srgbClr val="00B050"/>
              </a:buClr>
              <a:buSzPct val="100000"/>
              <a:buNone/>
            </a:pPr>
            <a:r>
              <a:rPr lang="sk-SK" sz="2400" b="1" dirty="0">
                <a:solidFill>
                  <a:schemeClr val="accent4">
                    <a:lumMod val="75000"/>
                  </a:schemeClr>
                </a:solidFill>
              </a:rPr>
              <a:t>21.</a:t>
            </a:r>
            <a:r>
              <a:rPr lang="sk-SK" sz="2400" b="1" dirty="0"/>
              <a:t> marec až </a:t>
            </a:r>
            <a:r>
              <a:rPr lang="sk-SK" sz="2400" b="1" dirty="0">
                <a:solidFill>
                  <a:schemeClr val="accent4">
                    <a:lumMod val="75000"/>
                  </a:schemeClr>
                </a:solidFill>
              </a:rPr>
              <a:t>14.</a:t>
            </a:r>
            <a:r>
              <a:rPr lang="sk-SK" sz="2400" b="1" dirty="0"/>
              <a:t> apríl 2023</a:t>
            </a:r>
          </a:p>
          <a:p>
            <a:pPr marL="0" indent="0" algn="just">
              <a:buNone/>
            </a:pPr>
            <a:r>
              <a:rPr lang="sk-SK" sz="2400" b="1" dirty="0"/>
              <a:t>!</a:t>
            </a:r>
            <a:r>
              <a:rPr lang="sk-SK" sz="2400" dirty="0"/>
              <a:t> Prihlášku zaslať čo najskôr od ukončenia hodnotenia</a:t>
            </a:r>
          </a:p>
          <a:p>
            <a:pPr algn="just">
              <a:buFont typeface="Wingdings" panose="05000000000000000000" pitchFamily="2" charset="2"/>
              <a:buChar char="G"/>
            </a:pPr>
            <a:endParaRPr lang="sk-SK" sz="600" dirty="0"/>
          </a:p>
          <a:p>
            <a:pPr marL="0" indent="0">
              <a:buNone/>
            </a:pPr>
            <a:r>
              <a:rPr lang="sk-SK" sz="2400" b="1" dirty="0">
                <a:solidFill>
                  <a:srgbClr val="00B050"/>
                </a:solidFill>
              </a:rPr>
              <a:t>Druhá fáza </a:t>
            </a:r>
            <a:r>
              <a:rPr lang="sk-SK" sz="2400" dirty="0"/>
              <a:t>– overovanie zdravotnej spôsobilosti </a:t>
            </a:r>
            <a:r>
              <a:rPr lang="sk-SK" sz="2000" dirty="0"/>
              <a:t>(</a:t>
            </a:r>
            <a:r>
              <a:rPr lang="sk-SK" sz="2000" dirty="0" err="1"/>
              <a:t>psychodiagnostika</a:t>
            </a:r>
            <a:r>
              <a:rPr lang="sk-SK" sz="2000" dirty="0"/>
              <a:t>)</a:t>
            </a:r>
            <a:r>
              <a:rPr lang="sk-SK" sz="2400" dirty="0"/>
              <a:t> a prijímacie skúšky:</a:t>
            </a:r>
          </a:p>
          <a:p>
            <a:pPr marL="0" lvl="0" indent="0" algn="just">
              <a:buClr>
                <a:srgbClr val="90C226"/>
              </a:buClr>
              <a:buNone/>
            </a:pPr>
            <a:r>
              <a:rPr lang="sk-SK" sz="23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1. termín:         </a:t>
            </a:r>
            <a:r>
              <a:rPr lang="sk-SK" sz="2300" b="1" dirty="0">
                <a:solidFill>
                  <a:srgbClr val="E76618">
                    <a:lumMod val="75000"/>
                  </a:srgbClr>
                </a:solidFill>
              </a:rPr>
              <a:t>2.</a:t>
            </a:r>
            <a:r>
              <a:rPr lang="sk-SK" sz="23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a </a:t>
            </a:r>
            <a:r>
              <a:rPr lang="sk-SK" sz="2300" b="1" dirty="0">
                <a:solidFill>
                  <a:srgbClr val="E76618">
                    <a:lumMod val="75000"/>
                  </a:srgbClr>
                </a:solidFill>
              </a:rPr>
              <a:t>3.</a:t>
            </a:r>
            <a:r>
              <a:rPr lang="sk-SK" sz="23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máj a </a:t>
            </a:r>
            <a:r>
              <a:rPr lang="sk-SK" sz="2300" b="1" dirty="0">
                <a:solidFill>
                  <a:srgbClr val="E76618">
                    <a:lumMod val="75000"/>
                  </a:srgbClr>
                </a:solidFill>
              </a:rPr>
              <a:t>28. </a:t>
            </a:r>
            <a:r>
              <a:rPr lang="sk-SK" sz="2300" b="1" dirty="0">
                <a:solidFill>
                  <a:srgbClr val="2C3C43"/>
                </a:solidFill>
              </a:rPr>
              <a:t>apríl</a:t>
            </a:r>
            <a:r>
              <a:rPr lang="sk-SK" sz="2300" b="1" dirty="0">
                <a:solidFill>
                  <a:srgbClr val="E76618">
                    <a:lumMod val="75000"/>
                  </a:srgbClr>
                </a:solidFill>
              </a:rPr>
              <a:t> </a:t>
            </a:r>
            <a:r>
              <a:rPr lang="sk-SK" sz="23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2023   (utorok, streda)</a:t>
            </a:r>
          </a:p>
          <a:p>
            <a:pPr marL="0" lvl="0" indent="0" algn="just">
              <a:buClr>
                <a:srgbClr val="90C226"/>
              </a:buClr>
              <a:buNone/>
            </a:pPr>
            <a:r>
              <a:rPr lang="sk-SK" sz="23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2. termín:         </a:t>
            </a:r>
            <a:r>
              <a:rPr lang="sk-SK" sz="2300" b="1" dirty="0">
                <a:solidFill>
                  <a:srgbClr val="E76618">
                    <a:lumMod val="75000"/>
                  </a:srgbClr>
                </a:solidFill>
              </a:rPr>
              <a:t>11.</a:t>
            </a:r>
            <a:r>
              <a:rPr lang="sk-SK" sz="23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, </a:t>
            </a:r>
            <a:r>
              <a:rPr lang="sk-SK" sz="2300" b="1" dirty="0">
                <a:solidFill>
                  <a:srgbClr val="E76618">
                    <a:lumMod val="75000"/>
                  </a:srgbClr>
                </a:solidFill>
              </a:rPr>
              <a:t>12.</a:t>
            </a:r>
            <a:r>
              <a:rPr lang="sk-SK" sz="23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 a </a:t>
            </a:r>
            <a:r>
              <a:rPr lang="sk-SK" sz="2300" b="1" dirty="0">
                <a:solidFill>
                  <a:srgbClr val="E76618">
                    <a:lumMod val="75000"/>
                  </a:srgbClr>
                </a:solidFill>
              </a:rPr>
              <a:t>15.</a:t>
            </a:r>
            <a:r>
              <a:rPr lang="sk-SK" sz="23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máj     (štvrtok, piatok, pondelok)</a:t>
            </a:r>
          </a:p>
          <a:p>
            <a:pPr marL="0" lvl="0" indent="0" algn="just">
              <a:buClr>
                <a:srgbClr val="90C226"/>
              </a:buClr>
              <a:buNone/>
            </a:pPr>
            <a:endParaRPr lang="sk-SK" sz="6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None/>
            </a:pPr>
            <a:r>
              <a:rPr lang="sk-SK" sz="2000" b="1" u="sng" dirty="0">
                <a:solidFill>
                  <a:srgbClr val="00B050"/>
                </a:solidFill>
              </a:rPr>
              <a:t>Povinné prílohy:</a:t>
            </a:r>
            <a:r>
              <a:rPr lang="sk-SK" sz="2000" b="1" u="sng" dirty="0"/>
              <a:t> </a:t>
            </a:r>
          </a:p>
          <a:p>
            <a:pPr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</a:pPr>
            <a:r>
              <a:rPr lang="sk-SK" sz="1900" b="1" dirty="0">
                <a:solidFill>
                  <a:schemeClr val="tx1"/>
                </a:solidFill>
              </a:rPr>
              <a:t>Potvrdenie národného športového zväzu, že uchádzač je vedený                     v zozname talentovaných</a:t>
            </a:r>
          </a:p>
          <a:p>
            <a:pPr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</a:pPr>
            <a:r>
              <a:rPr lang="sk-SK" sz="1900" b="1" dirty="0">
                <a:solidFill>
                  <a:schemeClr val="tx1"/>
                </a:solidFill>
              </a:rPr>
              <a:t>Vyjadrenie lekára so špecializáciou v odbore telovýchovné lekárstvo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25922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Priebeh a organizácia prijímacieho konania na SŠ 2023</a:t>
            </a:r>
            <a:br>
              <a:rPr lang="sk-SK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2200" b="1" dirty="0">
                <a:solidFill>
                  <a:srgbClr val="FFC000"/>
                </a:solidFill>
                <a:hlinkClick r:id="rId2"/>
              </a:rPr>
              <a:t>https://www.youtube.com/watch?v=f9Dcepl0ez0&amp;t=4s</a:t>
            </a:r>
            <a:endParaRPr lang="sk-SK" sz="2200" b="1" dirty="0">
              <a:solidFill>
                <a:srgbClr val="FFC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5389" y="2160588"/>
            <a:ext cx="8994371" cy="4697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200" b="1" dirty="0">
                <a:solidFill>
                  <a:srgbClr val="00B050"/>
                </a:solidFill>
              </a:rPr>
              <a:t>Termín podávania prihlášok: </a:t>
            </a:r>
            <a:r>
              <a:rPr lang="sk-SK" sz="2200" b="1" dirty="0">
                <a:solidFill>
                  <a:schemeClr val="accent4">
                    <a:lumMod val="50000"/>
                  </a:schemeClr>
                </a:solidFill>
              </a:rPr>
              <a:t>do 20. marca 2023</a:t>
            </a:r>
          </a:p>
          <a:p>
            <a:pPr>
              <a:buClr>
                <a:schemeClr val="tx1"/>
              </a:buClr>
              <a:buSzPct val="90000"/>
              <a:buFont typeface="Wingdings" panose="05000000000000000000" pitchFamily="2" charset="2"/>
              <a:buChar char="q"/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sk-SK" dirty="0">
                <a:solidFill>
                  <a:schemeClr val="tx1"/>
                </a:solidFill>
              </a:rPr>
              <a:t> prihláška na max. </a:t>
            </a:r>
            <a:r>
              <a:rPr lang="sk-SK" b="1" dirty="0">
                <a:solidFill>
                  <a:schemeClr val="accent4">
                    <a:lumMod val="50000"/>
                  </a:schemeClr>
                </a:solidFill>
              </a:rPr>
              <a:t>4</a:t>
            </a:r>
            <a:r>
              <a:rPr lang="sk-SK" dirty="0">
                <a:solidFill>
                  <a:schemeClr val="tx1"/>
                </a:solidFill>
              </a:rPr>
              <a:t> odbory – </a:t>
            </a:r>
            <a:r>
              <a:rPr lang="sk-SK" b="1" dirty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sk-SK" dirty="0">
                <a:solidFill>
                  <a:schemeClr val="tx1"/>
                </a:solidFill>
              </a:rPr>
              <a:t> talentové a </a:t>
            </a:r>
            <a:r>
              <a:rPr lang="sk-SK" b="1" dirty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sk-SK" dirty="0">
                <a:solidFill>
                  <a:schemeClr val="tx1"/>
                </a:solidFill>
              </a:rPr>
              <a:t> netalentové</a:t>
            </a:r>
          </a:p>
          <a:p>
            <a:pPr>
              <a:buClr>
                <a:schemeClr val="tx1"/>
              </a:buClr>
              <a:buSzPct val="90000"/>
              <a:buFont typeface="Wingdings" panose="05000000000000000000" pitchFamily="2" charset="2"/>
              <a:buChar char="q"/>
            </a:pPr>
            <a:r>
              <a:rPr lang="sk-SK" dirty="0">
                <a:solidFill>
                  <a:schemeClr val="tx1"/>
                </a:solidFill>
              </a:rPr>
              <a:t>odbory môžu byť aj na 1 škole, alebo diverzifikované</a:t>
            </a:r>
          </a:p>
          <a:p>
            <a:pPr>
              <a:buClr>
                <a:schemeClr val="tx1"/>
              </a:buClr>
              <a:buSzPct val="90000"/>
              <a:buFont typeface="Wingdings" panose="05000000000000000000" pitchFamily="2" charset="2"/>
              <a:buChar char="q"/>
            </a:pPr>
            <a:r>
              <a:rPr lang="sk-SK" dirty="0">
                <a:solidFill>
                  <a:schemeClr val="tx1"/>
                </a:solidFill>
              </a:rPr>
              <a:t>poradie záujmu má informatívny charakter, nie je záväzné  </a:t>
            </a:r>
          </a:p>
          <a:p>
            <a:pPr marL="0" indent="0">
              <a:buClr>
                <a:schemeClr val="tx1"/>
              </a:buClr>
              <a:buSzPct val="90000"/>
              <a:buNone/>
            </a:pPr>
            <a:endParaRPr lang="sk-SK" sz="800" dirty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SzPct val="90000"/>
              <a:buNone/>
            </a:pPr>
            <a:r>
              <a:rPr lang="sk-SK" sz="2000" b="1" dirty="0">
                <a:solidFill>
                  <a:srgbClr val="00B050"/>
                </a:solidFill>
              </a:rPr>
              <a:t>Spôsob podávania prihlášok: </a:t>
            </a:r>
            <a:r>
              <a:rPr lang="sk-SK" dirty="0">
                <a:solidFill>
                  <a:schemeClr val="tx1"/>
                </a:solidFill>
                <a:hlinkClick r:id="rId3"/>
              </a:rPr>
              <a:t>https://www.minedu.sk/data/att/21948.png</a:t>
            </a:r>
            <a:endParaRPr lang="sk-SK" b="1" dirty="0">
              <a:solidFill>
                <a:srgbClr val="00B050"/>
              </a:solidFill>
            </a:endParaRPr>
          </a:p>
          <a:p>
            <a:pPr>
              <a:buClr>
                <a:schemeClr val="accent4">
                  <a:lumMod val="50000"/>
                </a:schemeClr>
              </a:buClr>
              <a:buSzPct val="90000"/>
              <a:buFont typeface="Wingdings" panose="05000000000000000000" pitchFamily="2" charset="2"/>
              <a:buChar char="ü"/>
            </a:pP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Elektronicky </a:t>
            </a:r>
            <a:r>
              <a:rPr lang="sk-SK" dirty="0">
                <a:solidFill>
                  <a:schemeClr val="tx1"/>
                </a:solidFill>
              </a:rPr>
              <a:t>(</a:t>
            </a:r>
            <a:r>
              <a:rPr lang="sk-SK" dirty="0" err="1">
                <a:solidFill>
                  <a:schemeClr val="tx1"/>
                </a:solidFill>
              </a:rPr>
              <a:t>aSc</a:t>
            </a:r>
            <a:r>
              <a:rPr lang="sk-SK" dirty="0">
                <a:solidFill>
                  <a:schemeClr val="tx1"/>
                </a:solidFill>
              </a:rPr>
              <a:t> agenda, </a:t>
            </a:r>
            <a:r>
              <a:rPr lang="sk-SK" dirty="0" err="1">
                <a:solidFill>
                  <a:schemeClr val="tx1"/>
                </a:solidFill>
              </a:rPr>
              <a:t>eŠkola</a:t>
            </a:r>
            <a:r>
              <a:rPr lang="sk-SK" dirty="0">
                <a:solidFill>
                  <a:schemeClr val="tx1"/>
                </a:solidFill>
              </a:rPr>
              <a:t>, </a:t>
            </a:r>
            <a:r>
              <a:rPr lang="sk-SK" dirty="0" err="1">
                <a:solidFill>
                  <a:schemeClr val="tx1"/>
                </a:solidFill>
              </a:rPr>
              <a:t>Proforient</a:t>
            </a:r>
            <a:r>
              <a:rPr lang="sk-SK" dirty="0">
                <a:solidFill>
                  <a:schemeClr val="tx1"/>
                </a:solidFill>
              </a:rPr>
              <a:t>) – bez elektronického podpisu </a:t>
            </a:r>
          </a:p>
          <a:p>
            <a:pPr marL="0" indent="0">
              <a:buClr>
                <a:schemeClr val="accent4">
                  <a:lumMod val="50000"/>
                </a:schemeClr>
              </a:buClr>
              <a:buSzPct val="90000"/>
              <a:buNone/>
            </a:pPr>
            <a:endParaRPr lang="sk-SK" sz="2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Pct val="90000"/>
              <a:buFont typeface="Wingdings" panose="05000000000000000000" pitchFamily="2" charset="2"/>
              <a:buChar char="ü"/>
            </a:pPr>
            <a:r>
              <a:rPr lang="sk-SK" sz="2000" b="1" dirty="0">
                <a:solidFill>
                  <a:schemeClr val="accent5">
                    <a:lumMod val="50000"/>
                  </a:schemeClr>
                </a:solidFill>
              </a:rPr>
              <a:t>Poštou alebo osobne </a:t>
            </a:r>
            <a:r>
              <a:rPr lang="sk-SK" dirty="0">
                <a:solidFill>
                  <a:schemeClr val="tx1"/>
                </a:solidFill>
              </a:rPr>
              <a:t>na tlačive 056 MŠVVaŠ SR </a:t>
            </a:r>
            <a:r>
              <a:rPr lang="sk-SK" sz="1200" dirty="0">
                <a:solidFill>
                  <a:schemeClr val="tx1"/>
                </a:solidFill>
                <a:hlinkClick r:id="rId4"/>
              </a:rPr>
              <a:t>https://edicnyportal.iedu.sk/Forms/Show/4645</a:t>
            </a:r>
            <a:r>
              <a:rPr lang="sk-SK" sz="1300" dirty="0">
                <a:solidFill>
                  <a:schemeClr val="tx1"/>
                </a:solidFill>
              </a:rPr>
              <a:t>  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u="sng" dirty="0">
                <a:solidFill>
                  <a:schemeClr val="tx1"/>
                </a:solidFill>
              </a:rPr>
              <a:t>s podpismi oboch zákonných zástupcov</a:t>
            </a:r>
            <a:r>
              <a:rPr lang="sk-SK" dirty="0">
                <a:solidFill>
                  <a:schemeClr val="tx1"/>
                </a:solidFill>
              </a:rPr>
              <a:t> – neplatí, ak sa ZZ dohodli, že dieťa                      v prijímacom konaní bude zastupovať len jeden zo ZZ a k prihláške priložia o tom podpísané </a:t>
            </a:r>
            <a:r>
              <a:rPr lang="sk-SK" b="1" dirty="0">
                <a:solidFill>
                  <a:schemeClr val="accent5">
                    <a:lumMod val="50000"/>
                  </a:schemeClr>
                </a:solidFill>
              </a:rPr>
              <a:t>„písomné vyhlásenie“</a:t>
            </a:r>
            <a:endParaRPr lang="sk-SK" dirty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SzPct val="90000"/>
              <a:buNone/>
            </a:pPr>
            <a:endParaRPr lang="sk-SK" sz="2000" dirty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SzPct val="90000"/>
              <a:buNone/>
            </a:pP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597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11877"/>
          </a:xfrm>
        </p:spPr>
        <p:txBody>
          <a:bodyPr>
            <a:normAutofit/>
          </a:bodyPr>
          <a:lstStyle/>
          <a:p>
            <a:pPr algn="ctr"/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Povinné prílohy k prihláške na SŠ</a:t>
            </a:r>
            <a:endParaRPr lang="sk-SK" sz="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778925"/>
            <a:ext cx="8596668" cy="4802498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</a:pPr>
            <a:r>
              <a:rPr lang="sk-SK" sz="8000" b="1" dirty="0">
                <a:solidFill>
                  <a:schemeClr val="accent2">
                    <a:lumMod val="50000"/>
                  </a:schemeClr>
                </a:solidFill>
              </a:rPr>
              <a:t>potvrdenie o zdravotnej spôsobilosti študovať zvolený odbor</a:t>
            </a:r>
            <a:r>
              <a:rPr lang="sk-SK" sz="8000" dirty="0">
                <a:solidFill>
                  <a:schemeClr val="tx1"/>
                </a:solidFill>
              </a:rPr>
              <a:t>, ktorý sa nachádza v zozname odborov, v ktorých sa vyžaduje zdravotná spôsobilosť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None/>
            </a:pPr>
            <a:r>
              <a:rPr lang="sk-SK" sz="4800" dirty="0">
                <a:hlinkClick r:id="rId2"/>
              </a:rPr>
              <a:t>https://www.minedu.sk/zoznam-ucebnych-odborov-a-studijnych-odborov-v-ktorych-sa-vyzaduje-zdravotna-sposobilost/</a:t>
            </a:r>
            <a:br>
              <a:rPr lang="sk-SK" sz="8000" dirty="0"/>
            </a:br>
            <a:endParaRPr lang="sk-SK" sz="3200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</a:pPr>
            <a:r>
              <a:rPr lang="sk-SK" sz="8000" b="1" dirty="0">
                <a:solidFill>
                  <a:schemeClr val="accent2">
                    <a:lumMod val="50000"/>
                  </a:schemeClr>
                </a:solidFill>
              </a:rPr>
              <a:t>vyjadrenie lekára so špecializáciou všeobecné lekárstvo                            o zdravotnej spôsobilosti študovať zvolený odbor vzdelávania</a:t>
            </a:r>
            <a:r>
              <a:rPr lang="sk-SK" sz="8000" dirty="0">
                <a:solidFill>
                  <a:schemeClr val="tx1"/>
                </a:solidFill>
              </a:rPr>
              <a:t> - uchádzač so zdravotným znevýhodnením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</a:pPr>
            <a:r>
              <a:rPr lang="sk-SK" sz="8000" b="1" dirty="0">
                <a:solidFill>
                  <a:schemeClr val="accent2">
                    <a:lumMod val="50000"/>
                  </a:schemeClr>
                </a:solidFill>
              </a:rPr>
              <a:t>správa z diagnostického vyšetrenia vykonaná zariadením poradenstva a prevencie nie staršia ako dva roky - </a:t>
            </a:r>
            <a:r>
              <a:rPr lang="sk-SK" sz="8000" dirty="0">
                <a:solidFill>
                  <a:schemeClr val="tx1"/>
                </a:solidFill>
              </a:rPr>
              <a:t>uchádzač so špeciálnymi výchovno-vzdelávacími potrebami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  <a:buNone/>
            </a:pPr>
            <a:r>
              <a:rPr lang="sk-SK" sz="4000" dirty="0">
                <a:solidFill>
                  <a:srgbClr val="FFC000"/>
                </a:solidFill>
                <a:hlinkClick r:id="rId3"/>
              </a:rPr>
              <a:t>https://vudpap.sk/wp-content/uploads/2022/11/Prakticky-manual-pre-podporu-ziakov-so-SVVP-pri-prechode-na-SS-bezneho-typu.pdf</a:t>
            </a:r>
            <a:endParaRPr lang="sk-SK" sz="4000" dirty="0">
              <a:solidFill>
                <a:srgbClr val="FFC000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</a:pPr>
            <a:r>
              <a:rPr lang="sk-SK" sz="8000" b="1" dirty="0">
                <a:solidFill>
                  <a:schemeClr val="accent2">
                    <a:lumMod val="50000"/>
                  </a:schemeClr>
                </a:solidFill>
              </a:rPr>
              <a:t>potvrdenie o zmenenej pracovnej schopnosti </a:t>
            </a:r>
            <a:r>
              <a:rPr lang="sk-SK" sz="8000" dirty="0">
                <a:solidFill>
                  <a:schemeClr val="tx1"/>
                </a:solidFill>
              </a:rPr>
              <a:t>- uchádzač                         so zmenenou pracovnou schopnosťou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  <a:buNone/>
            </a:pPr>
            <a:endParaRPr lang="sk-SK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075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2247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Prílohy k prihláške na SŠ</a:t>
            </a:r>
            <a:br>
              <a:rPr lang="sk-SK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479665"/>
            <a:ext cx="8596668" cy="5378335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potvrdenie zamestnávateľa, ktorý má so školou uzatvorenú zmluvu               o duálnom vzdelávaní </a:t>
            </a:r>
            <a:r>
              <a:rPr lang="sk-SK" sz="2000" dirty="0">
                <a:solidFill>
                  <a:schemeClr val="tx1"/>
                </a:solidFill>
              </a:rPr>
              <a:t>- uchádzač, ktorý podáva prihlášku na vzdelávanie v odbore, v ktorom sa OVP poskytuje v SDV</a:t>
            </a:r>
          </a:p>
          <a:p>
            <a:pPr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kópie vysvedčení </a:t>
            </a:r>
            <a:r>
              <a:rPr lang="sk-SK" sz="2000" dirty="0"/>
              <a:t>- </a:t>
            </a:r>
            <a:r>
              <a:rPr lang="sk-SK" sz="2000" dirty="0">
                <a:solidFill>
                  <a:schemeClr val="tx1"/>
                </a:solidFill>
              </a:rPr>
              <a:t>ak bol z niektorého vyučovacieho predmetu na vysvedčení hodnotený slovne (predkladá len vysvedčenie s príslušným slovným hodnotením), alebo mu nemôže ZŠ, ktorú navštevoval alebo navštevuje, potvrdiť hodnotenie žiaka uvedené na prihláške</a:t>
            </a:r>
            <a:r>
              <a:rPr lang="sk-SK" sz="2000" dirty="0"/>
              <a:t> </a:t>
            </a:r>
          </a:p>
          <a:p>
            <a:pPr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kópie diplomov alebo certifikátov</a:t>
            </a:r>
            <a:r>
              <a:rPr lang="sk-SK" sz="2000" dirty="0"/>
              <a:t>, </a:t>
            </a:r>
            <a:r>
              <a:rPr lang="sk-SK" sz="2000" dirty="0">
                <a:solidFill>
                  <a:schemeClr val="tx1"/>
                </a:solidFill>
              </a:rPr>
              <a:t>ktoré preukazujú umiestnenie                v predmetovej olympiáde alebo súťaži predkladá len uchádzač, ktorý v prihláške uvádza umiestnenie v predmetovej olympiáde alebo súťaži (nepovinná príloha) – doručiť najneskôr do dňa konania skúšky</a:t>
            </a:r>
          </a:p>
          <a:p>
            <a:pPr marL="0" indent="0"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None/>
            </a:pPr>
            <a:endParaRPr lang="sk-SK" sz="800" dirty="0">
              <a:hlinkClick r:id="rId2"/>
            </a:endParaRPr>
          </a:p>
          <a:p>
            <a:pPr marL="0" indent="0"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None/>
            </a:pPr>
            <a:endParaRPr lang="sk-SK" sz="2000" dirty="0">
              <a:hlinkClick r:id="rId2"/>
            </a:endParaRPr>
          </a:p>
          <a:p>
            <a:pPr marL="0" indent="0"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None/>
            </a:pPr>
            <a:endParaRPr lang="sk-SK" sz="1600" dirty="0">
              <a:hlinkClick r:id="rId2"/>
            </a:endParaRPr>
          </a:p>
          <a:p>
            <a:pPr marL="0" indent="0"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None/>
            </a:pPr>
            <a:r>
              <a:rPr lang="sk-SK" sz="1600" dirty="0">
                <a:hlinkClick r:id="rId2"/>
              </a:rPr>
              <a:t>Microsoft Word - 22_02_02_usmernenie_prijimacie_konanie_aktualizacia (minedu.sk)</a:t>
            </a:r>
            <a:endParaRPr lang="sk-SK" sz="1600" dirty="0"/>
          </a:p>
          <a:p>
            <a:pPr marL="0" indent="0"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None/>
            </a:pPr>
            <a:endParaRPr lang="sk-SK" sz="1050" dirty="0">
              <a:solidFill>
                <a:schemeClr val="tx1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877494" y="5425339"/>
            <a:ext cx="7963592" cy="7925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</a:pPr>
            <a:r>
              <a:rPr lang="sk-SK" dirty="0">
                <a:solidFill>
                  <a:schemeClr val="accent2">
                    <a:lumMod val="50000"/>
                  </a:schemeClr>
                </a:solidFill>
              </a:rPr>
              <a:t>SŠ akceptujú len prihlášky </a:t>
            </a:r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elektronicky overené riaditeľom ZŠ</a:t>
            </a:r>
            <a:r>
              <a:rPr lang="sk-SK" dirty="0">
                <a:solidFill>
                  <a:schemeClr val="accent2">
                    <a:lumMod val="50000"/>
                  </a:schemeClr>
                </a:solidFill>
              </a:rPr>
              <a:t> cez školský informačný systém alebo </a:t>
            </a:r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v listinnej podobe potvrdené riaditeľom ZŠ</a:t>
            </a:r>
          </a:p>
        </p:txBody>
      </p:sp>
    </p:spTree>
    <p:extLst>
      <p:ext uri="{BB962C8B-B14F-4D97-AF65-F5344CB8AC3E}">
        <p14:creationId xmlns:p14="http://schemas.microsoft.com/office/powerpoint/2010/main" val="438978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7956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Podmienky a kritériá prijímacieho konania</a:t>
            </a:r>
            <a:br>
              <a:rPr lang="sk-SK" dirty="0"/>
            </a:b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SŠ zverejnia najneskôr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do 28. 2. 2023</a:t>
            </a:r>
            <a:br>
              <a:rPr lang="sk-SK" sz="1600" dirty="0"/>
            </a:br>
            <a:endParaRPr lang="sk-SK" sz="16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770611"/>
            <a:ext cx="8596668" cy="482969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Kritériá majú obsahovať:</a:t>
            </a:r>
          </a:p>
          <a:p>
            <a:pPr marL="0" indent="0" algn="just">
              <a:buNone/>
            </a:pPr>
            <a:endParaRPr lang="sk-SK" sz="2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EDUID školy  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(aby ho rodičia/žiaci nemuseli vyhľadávať)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termíny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konania prijímacích skúšok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študijné a učebné odbory,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na štúdium ktorých je možné sa prihlásiť a určený</a:t>
            </a: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 počet žiakov,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koľkí môžu byť na daný odbor prijatí; rovnako informáciu </a:t>
            </a: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o odboroch v duálnom vzdelávaní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hranicu úspešnosti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(koľko je maximálny možný počet získaných bodov a minimum bodov, koľko musí získať, aby bol uchádzač úspešný v konaní prijímacej skúšky)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časový  limit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trvania skúšky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obsah a rozsah PS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podľa vzdelávacích štandardov školského vzdelávacieho programu vzdelávania v ZŠ</a:t>
            </a:r>
          </a:p>
        </p:txBody>
      </p:sp>
    </p:spTree>
    <p:extLst>
      <p:ext uri="{BB962C8B-B14F-4D97-AF65-F5344CB8AC3E}">
        <p14:creationId xmlns:p14="http://schemas.microsoft.com/office/powerpoint/2010/main" val="3027497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7956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Podmienky a kritériá prijímacieho konania</a:t>
            </a:r>
            <a:br>
              <a:rPr lang="sk-SK" dirty="0"/>
            </a:b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SŠ zverejnia najneskôr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do 28. 2. 2023</a:t>
            </a:r>
            <a:br>
              <a:rPr lang="sk-SK" sz="1600" dirty="0"/>
            </a:br>
            <a:endParaRPr lang="sk-SK" sz="16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860143"/>
            <a:ext cx="8596668" cy="4615472"/>
          </a:xfrm>
        </p:spPr>
        <p:txBody>
          <a:bodyPr>
            <a:normAutofit/>
          </a:bodyPr>
          <a:lstStyle/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chemeClr val="accent1">
                    <a:lumMod val="50000"/>
                  </a:schemeClr>
                </a:solidFill>
              </a:rPr>
              <a:t>upravené podmienky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 pre žiakov so zdravotným znevýhodnením, resp. so ŠVVP; 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podmienkou prijatia uchádzača na vzdelávanie je, že uchádzač </a:t>
            </a:r>
            <a:r>
              <a:rPr lang="sk-SK" sz="2000" b="1" dirty="0">
                <a:solidFill>
                  <a:schemeClr val="accent1">
                    <a:lumMod val="50000"/>
                  </a:schemeClr>
                </a:solidFill>
              </a:rPr>
              <a:t>nie je žiakom inej strednej školy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 - § 62 ods. 12 školského zákona </a:t>
            </a:r>
          </a:p>
          <a:p>
            <a:pPr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informáciu, či riaditeľ SŠ zaradí do podmienok prijímacieho konania prijatie uchádzača </a:t>
            </a:r>
            <a:r>
              <a:rPr lang="sk-SK" sz="2000" b="1" dirty="0">
                <a:solidFill>
                  <a:schemeClr val="accent1">
                    <a:lumMod val="50000"/>
                  </a:schemeClr>
                </a:solidFill>
              </a:rPr>
              <a:t>bez konania prijímacej skúšky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 (len na základe vyhodnotenia kritérií alebo testovania 9) a to                                                                              - v zmysle § 65 ods. 4 </a:t>
            </a:r>
            <a:r>
              <a:rPr lang="sk-SK" sz="2000" dirty="0" err="1">
                <a:solidFill>
                  <a:schemeClr val="accent1">
                    <a:lumMod val="50000"/>
                  </a:schemeClr>
                </a:solidFill>
              </a:rPr>
              <a:t>škols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. zákona – v učebných odboroch H a F                 -  v zmysle § 65 ods. 5 </a:t>
            </a:r>
            <a:r>
              <a:rPr lang="sk-SK" sz="2000" dirty="0" err="1">
                <a:solidFill>
                  <a:schemeClr val="accent1">
                    <a:lumMod val="50000"/>
                  </a:schemeClr>
                </a:solidFill>
              </a:rPr>
              <a:t>škols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. zákona – v študijných odboroch J, K, M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v takom prípade musí riaditeľ SŠ odoslať rozhodnutie o prijatí žiaka bez prijímacej skúšky podľa ods. 4 alebo ods. 5 najneskôr </a:t>
            </a:r>
            <a:r>
              <a:rPr lang="sk-SK" sz="2000" b="1" dirty="0">
                <a:solidFill>
                  <a:schemeClr val="accent1">
                    <a:lumMod val="50000"/>
                  </a:schemeClr>
                </a:solidFill>
              </a:rPr>
              <a:t>7 dní pred termínom konania prijímacích skúšok.</a:t>
            </a:r>
          </a:p>
        </p:txBody>
      </p:sp>
    </p:spTree>
    <p:extLst>
      <p:ext uri="{BB962C8B-B14F-4D97-AF65-F5344CB8AC3E}">
        <p14:creationId xmlns:p14="http://schemas.microsoft.com/office/powerpoint/2010/main" val="2386985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7956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Podmienky a kritériá prijímacieho konania</a:t>
            </a:r>
            <a:br>
              <a:rPr lang="sk-SK" dirty="0"/>
            </a:b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SŠ zverejnia najneskôr do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28. 2. 2023</a:t>
            </a:r>
            <a:br>
              <a:rPr lang="sk-SK" sz="1600" dirty="0"/>
            </a:br>
            <a:endParaRPr lang="sk-SK" sz="16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860143"/>
            <a:ext cx="8596668" cy="43869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    ! Dôležité upozornenie: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riaditeľ SŠ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môže, ale nemusí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zaradiť prijatie uchádzača bez konania prijímacej skúšky do podmienok prijímacieho konania, ak uchádzač                 v externom testovaní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(testovanie 9, monitor)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dosiahol úspešnosť najmenej:                                                               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a)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90 %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v každom vyučovacom predmete samostatne, ak ide o prijatie do prvého ročníka vzdelávacieho programu úplného stredného všeobecného vzdelania (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odbory J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), alebo                                                                                 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b)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80 %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v každom vyučovacom predmete samostatne, ak ide o prijatie do prvého ročníka vzdelávacieho programu úplného stredného odborného vzdelania (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odbory K, M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).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v kritériách musí byť táto skutočnosť jasne, explicitne vyjadrená,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nie je to automaticky</a:t>
            </a:r>
          </a:p>
        </p:txBody>
      </p:sp>
    </p:spTree>
    <p:extLst>
      <p:ext uri="{BB962C8B-B14F-4D97-AF65-F5344CB8AC3E}">
        <p14:creationId xmlns:p14="http://schemas.microsoft.com/office/powerpoint/2010/main" val="116894369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3804</TotalTime>
  <Words>1435</Words>
  <Application>Microsoft Office PowerPoint</Application>
  <PresentationFormat>Širokouhlá</PresentationFormat>
  <Paragraphs>96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Fazeta</vt:lpstr>
      <vt:lpstr>Prijímacie konanie  na stredné školy 2023</vt:lpstr>
      <vt:lpstr>Termíny konania prijímacích skúšok na SŠ pre šk. rok 2023/2024 https://www.minedu.sk/pre-skolsky-rok-20232024/  </vt:lpstr>
      <vt:lpstr>Talentové skúšky                                           na stredných športových školách</vt:lpstr>
      <vt:lpstr>Priebeh a organizácia prijímacieho konania na SŠ 2023 https://www.youtube.com/watch?v=f9Dcepl0ez0&amp;t=4s</vt:lpstr>
      <vt:lpstr>Povinné prílohy k prihláške na SŠ</vt:lpstr>
      <vt:lpstr>Prílohy k prihláške na SŠ  </vt:lpstr>
      <vt:lpstr>Podmienky a kritériá prijímacieho konania SŠ zverejnia najneskôr do 28. 2. 2023 </vt:lpstr>
      <vt:lpstr>Podmienky a kritériá prijímacieho konania SŠ zverejnia najneskôr do 28. 2. 2023 </vt:lpstr>
      <vt:lpstr>Podmienky a kritériá prijímacieho konania SŠ zverejnia najneskôr do 28. 2. 2023 </vt:lpstr>
      <vt:lpstr>Podmienky a kritériá prijímacieho konania SŠ zverejnia najneskôr do 28. 2. 2023 </vt:lpstr>
      <vt:lpstr>Po prijímacích skúškach </vt:lpstr>
      <vt:lpstr>Po prijímacích skúškach 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Boráková Jana</dc:creator>
  <cp:lastModifiedBy>Dana Dolinayová</cp:lastModifiedBy>
  <cp:revision>69</cp:revision>
  <dcterms:created xsi:type="dcterms:W3CDTF">2023-01-22T16:07:10Z</dcterms:created>
  <dcterms:modified xsi:type="dcterms:W3CDTF">2023-02-17T11:37:55Z</dcterms:modified>
</cp:coreProperties>
</file>