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59" r:id="rId4"/>
    <p:sldId id="260" r:id="rId5"/>
    <p:sldId id="261" r:id="rId6"/>
    <p:sldId id="262" r:id="rId7"/>
    <p:sldId id="280" r:id="rId8"/>
    <p:sldId id="264" r:id="rId9"/>
    <p:sldId id="279" r:id="rId10"/>
    <p:sldId id="272" r:id="rId11"/>
    <p:sldId id="287" r:id="rId12"/>
    <p:sldId id="283" r:id="rId13"/>
    <p:sldId id="285" r:id="rId14"/>
    <p:sldId id="284" r:id="rId15"/>
    <p:sldId id="265" r:id="rId16"/>
    <p:sldId id="266" r:id="rId17"/>
    <p:sldId id="267" r:id="rId18"/>
    <p:sldId id="268" r:id="rId19"/>
    <p:sldId id="269" r:id="rId20"/>
    <p:sldId id="270" r:id="rId21"/>
    <p:sldId id="271"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varScale="1">
        <p:scale>
          <a:sx n="82" d="100"/>
          <a:sy n="82" d="100"/>
        </p:scale>
        <p:origin x="720" y="96"/>
      </p:cViewPr>
      <p:guideLst>
        <p:guide orient="horz" pos="2160"/>
        <p:guide pos="3840"/>
      </p:guideLst>
    </p:cSldViewPr>
  </p:slideViewPr>
  <p:outlineViewPr>
    <p:cViewPr>
      <p:scale>
        <a:sx n="33" d="100"/>
        <a:sy n="33" d="100"/>
      </p:scale>
      <p:origin x="0" y="2190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46" d="100"/>
          <a:sy n="46" d="100"/>
        </p:scale>
        <p:origin x="-251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59BFDF-E467-4751-AB09-BF0BB913BC2B}" type="datetimeFigureOut">
              <a:rPr lang="pl-PL" smtClean="0"/>
              <a:t>12.03.2024</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43AE31-4BB8-4CF7-934A-1DB2AA36CA3F}" type="slidenum">
              <a:rPr lang="pl-PL" smtClean="0"/>
              <a:t>‹#›</a:t>
            </a:fld>
            <a:endParaRPr lang="pl-PL"/>
          </a:p>
        </p:txBody>
      </p:sp>
    </p:spTree>
    <p:extLst>
      <p:ext uri="{BB962C8B-B14F-4D97-AF65-F5344CB8AC3E}">
        <p14:creationId xmlns:p14="http://schemas.microsoft.com/office/powerpoint/2010/main" val="264054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8984F-649F-474C-B4B3-0DDD596BDD9F}" type="datetimeFigureOut">
              <a:rPr lang="pl-PL" smtClean="0"/>
              <a:t>12.03.2024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D75B0-BC77-43D7-B46C-F5A8CB300C3C}" type="slidenum">
              <a:rPr lang="pl-PL" smtClean="0"/>
              <a:t>‹#›</a:t>
            </a:fld>
            <a:endParaRPr lang="pl-PL"/>
          </a:p>
        </p:txBody>
      </p:sp>
    </p:spTree>
    <p:extLst>
      <p:ext uri="{BB962C8B-B14F-4D97-AF65-F5344CB8AC3E}">
        <p14:creationId xmlns:p14="http://schemas.microsoft.com/office/powerpoint/2010/main" val="255241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06D75B0-BC77-43D7-B46C-F5A8CB300C3C}" type="slidenum">
              <a:rPr lang="pl-PL" smtClean="0"/>
              <a:t>1</a:t>
            </a:fld>
            <a:endParaRPr lang="pl-PL"/>
          </a:p>
        </p:txBody>
      </p:sp>
    </p:spTree>
    <p:extLst>
      <p:ext uri="{BB962C8B-B14F-4D97-AF65-F5344CB8AC3E}">
        <p14:creationId xmlns:p14="http://schemas.microsoft.com/office/powerpoint/2010/main" val="192516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Powstańców Śląskich w Miedźnej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pl-PL"/>
              <a:t>Szkoła Podstawowa im. Powstańców Śląskich w Miedźnej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Powstańców Śląskich w Miedźnej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pl-PL"/>
              <a:t>Szkoła Podstawowa im. Powstańców Śląskich w Miedźnej</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pl-PL"/>
              <a:t>Szkoła Podstawowa im. Powstańców Śląskich w Miedźnej</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pl-PL"/>
              <a:t>Szkoła Podstawowa im. Powstańców Śląskich w Miedźnej</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Powstańców Śląskich w Miedźnej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pl-PL"/>
              <a:t>Szkoła Podstawowa im. Powstańców Śląskich w Miedźnej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pl-PL"/>
              <a:t>Szkoła Podstawowa im. Powstańców Śląskich w Miedźnej</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ke.jaworzno.pl/" TargetMode="External"/><Relationship Id="rId2" Type="http://schemas.openxmlformats.org/officeDocument/2006/relationships/hyperlink" Target="http://www.cke.gov.p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kuratorium.krakow.pl/wp-content/uploads/2022/08/rozporzadzenie-ministra-edukacji-i-nauki-z-dnia-15-lipca-2022-r.-w-sprawie-wymagan-egzaminacyjnych-dla-egzaminu-osmoklasisty-przeprowadzanego-w-roku-szkolnym-2022_2023-i-2023_202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8800" b="1" dirty="0">
                <a:effectLst>
                  <a:outerShdw blurRad="38100" dist="38100" dir="2700000" algn="tl">
                    <a:srgbClr val="000000">
                      <a:alpha val="43137"/>
                    </a:srgbClr>
                  </a:outerShdw>
                </a:effectLst>
                <a:latin typeface="Corbel" panose="020B0503020204020204" pitchFamily="34" charset="0"/>
              </a:rPr>
              <a:t>Egzamin </a:t>
            </a:r>
            <a:r>
              <a:rPr lang="pl-PL" sz="8800" b="1">
                <a:effectLst>
                  <a:outerShdw blurRad="38100" dist="38100" dir="2700000" algn="tl">
                    <a:srgbClr val="000000">
                      <a:alpha val="43137"/>
                    </a:srgbClr>
                  </a:outerShdw>
                </a:effectLst>
                <a:latin typeface="Corbel" panose="020B0503020204020204" pitchFamily="34" charset="0"/>
              </a:rPr>
              <a:t>ósmoklasisty 2023/2024</a:t>
            </a:r>
            <a:endParaRPr lang="pl-PL" sz="8800" b="1" dirty="0">
              <a:effectLst>
                <a:outerShdw blurRad="38100" dist="38100" dir="2700000" algn="tl">
                  <a:srgbClr val="000000">
                    <a:alpha val="43137"/>
                  </a:srgbClr>
                </a:outerShdw>
              </a:effectLst>
              <a:latin typeface="Corbel" panose="020B0503020204020204" pitchFamily="34" charset="0"/>
            </a:endParaRPr>
          </a:p>
        </p:txBody>
      </p:sp>
      <p:sp>
        <p:nvSpPr>
          <p:cNvPr id="5" name="Symbol zastępczy stopki 4"/>
          <p:cNvSpPr>
            <a:spLocks noGrp="1"/>
          </p:cNvSpPr>
          <p:nvPr>
            <p:ph type="ftr" sz="quarter" idx="11"/>
          </p:nvPr>
        </p:nvSpPr>
        <p:spPr/>
        <p:txBody>
          <a:bodyPr/>
          <a:lstStyle/>
          <a:p>
            <a:r>
              <a:rPr lang="pl-PL" dirty="0"/>
              <a:t>Szkoła Podstawowa im. Powstańców Śląskich w Miedźnej</a:t>
            </a:r>
            <a:endParaRPr lang="en-US" dirty="0"/>
          </a:p>
        </p:txBody>
      </p:sp>
    </p:spTree>
    <p:extLst>
      <p:ext uri="{BB962C8B-B14F-4D97-AF65-F5344CB8AC3E}">
        <p14:creationId xmlns:p14="http://schemas.microsoft.com/office/powerpoint/2010/main" val="13311828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0"/>
            <a:ext cx="10018713" cy="1066800"/>
          </a:xfrm>
        </p:spPr>
        <p:txBody>
          <a:bodyPr>
            <a:normAutofit/>
          </a:bodyPr>
          <a:lstStyle/>
          <a:p>
            <a:r>
              <a:rPr lang="pl-PL" b="1" dirty="0">
                <a:effectLst>
                  <a:outerShdw blurRad="38100" dist="38100" dir="2700000" algn="tl">
                    <a:srgbClr val="000000">
                      <a:alpha val="43137"/>
                    </a:srgbClr>
                  </a:outerShdw>
                </a:effectLst>
                <a:latin typeface="Corbel" panose="020B0503020204020204" pitchFamily="34" charset="0"/>
              </a:rPr>
              <a:t>Praca z arkuszem egzaminacyjnym</a:t>
            </a:r>
          </a:p>
        </p:txBody>
      </p:sp>
      <p:sp>
        <p:nvSpPr>
          <p:cNvPr id="3" name="Symbol zastępczy zawartości 2"/>
          <p:cNvSpPr>
            <a:spLocks noGrp="1"/>
          </p:cNvSpPr>
          <p:nvPr>
            <p:ph idx="1"/>
          </p:nvPr>
        </p:nvSpPr>
        <p:spPr>
          <a:xfrm>
            <a:off x="1484310" y="1319645"/>
            <a:ext cx="10018713" cy="4471557"/>
          </a:xfrm>
        </p:spPr>
        <p:txBody>
          <a:bodyPr>
            <a:noAutofit/>
          </a:bodyPr>
          <a:lstStyle/>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r>
              <a:rPr lang="pl-PL" sz="2000" dirty="0">
                <a:latin typeface="Calibri" panose="020F0502020204030204" pitchFamily="34" charset="0"/>
                <a:cs typeface="Iskoola Pota" panose="020B0502040204020203" pitchFamily="34" charset="0"/>
              </a:rPr>
              <a:t>po otrzymaniu arkusza uczeń sprawdza jego kompletność – braki zgłasza przez podniesienie ręki przewodniczącemu zespołu nadzorującego</a:t>
            </a: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dirty="0">
              <a:latin typeface="Calibri" panose="020F0502020204030204" pitchFamily="34" charset="0"/>
              <a:cs typeface="Iskoola Pota" panose="020B0502040204020203" pitchFamily="34" charset="0"/>
            </a:endParaRPr>
          </a:p>
          <a:p>
            <a:pPr algn="just"/>
            <a:endParaRPr lang="pl-PL" sz="2000" b="1" u="sng" dirty="0">
              <a:latin typeface="Calibri" panose="020F0502020204030204" pitchFamily="34" charset="0"/>
              <a:cs typeface="Iskoola Pota" panose="020B0502040204020203" pitchFamily="34" charset="0"/>
            </a:endParaRPr>
          </a:p>
        </p:txBody>
      </p:sp>
      <p:sp>
        <p:nvSpPr>
          <p:cNvPr id="5" name="Symbol zastępczy stopki 4"/>
          <p:cNvSpPr>
            <a:spLocks noGrp="1"/>
          </p:cNvSpPr>
          <p:nvPr>
            <p:ph type="ftr" sz="quarter" idx="11"/>
          </p:nvPr>
        </p:nvSpPr>
        <p:spPr>
          <a:xfrm>
            <a:off x="2572279" y="6577445"/>
            <a:ext cx="7084177" cy="280555"/>
          </a:xfrm>
        </p:spPr>
        <p:txBody>
          <a:bodyPr/>
          <a:lstStyle/>
          <a:p>
            <a:r>
              <a:rPr lang="pl-PL"/>
              <a:t>Szkoła Podstawowa im. Powstańców Śląskich w Miedźnej</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2746375"/>
            <a:ext cx="75438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841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4313" y="2831445"/>
            <a:ext cx="4894262" cy="279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07175" y="2771236"/>
            <a:ext cx="4895850" cy="291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528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685800"/>
            <a:ext cx="10018713" cy="250371"/>
          </a:xfrm>
        </p:spPr>
        <p:txBody>
          <a:bodyPr>
            <a:normAutofit fontScale="90000"/>
          </a:bodyPr>
          <a:lstStyle/>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6" name="Symbol zastępczy zawartości 5"/>
          <p:cNvSpPr>
            <a:spLocks noGrp="1"/>
          </p:cNvSpPr>
          <p:nvPr>
            <p:ph idx="1"/>
          </p:nvPr>
        </p:nvSpPr>
        <p:spPr>
          <a:xfrm>
            <a:off x="1484310" y="163286"/>
            <a:ext cx="10018713" cy="5627915"/>
          </a:xfrm>
        </p:spPr>
        <p:txBody>
          <a:bodyPr>
            <a:normAutofit/>
          </a:bodyPr>
          <a:lstStyle/>
          <a:p>
            <a:pPr marL="0" lvl="0" indent="0" algn="just">
              <a:buClr>
                <a:srgbClr val="8BB434">
                  <a:lumMod val="75000"/>
                </a:srgbClr>
              </a:buClr>
              <a:buNone/>
            </a:pPr>
            <a:r>
              <a:rPr lang="pl-PL" sz="2000" dirty="0">
                <a:solidFill>
                  <a:prstClr val="black"/>
                </a:solidFill>
                <a:latin typeface="Calibri" panose="020F0502020204030204" pitchFamily="34" charset="0"/>
                <a:cs typeface="Iskoola Pota" panose="020B0502040204020203" pitchFamily="34" charset="0"/>
              </a:rPr>
              <a:t>     zapoznaje się z instrukcją</a:t>
            </a:r>
          </a:p>
          <a:p>
            <a:pPr lvl="0" algn="just">
              <a:buClr>
                <a:srgbClr val="8BB434">
                  <a:lumMod val="75000"/>
                </a:srgbClr>
              </a:buClr>
            </a:pPr>
            <a:r>
              <a:rPr lang="pl-PL" sz="2000" dirty="0">
                <a:solidFill>
                  <a:prstClr val="black"/>
                </a:solidFill>
                <a:latin typeface="Calibri" panose="020F0502020204030204" pitchFamily="34" charset="0"/>
                <a:cs typeface="Iskoola Pota" panose="020B0502040204020203" pitchFamily="34" charset="0"/>
              </a:rPr>
              <a:t>koduje arkusz (w przypadku uczniów z dostosowaniami czynność tę wykonują członkowie zespołu nadzorującego egzamin)</a:t>
            </a:r>
          </a:p>
          <a:p>
            <a:pPr lvl="0" algn="just">
              <a:buClr>
                <a:srgbClr val="8BB434">
                  <a:lumMod val="75000"/>
                </a:srgbClr>
              </a:buClr>
            </a:pPr>
            <a:r>
              <a:rPr lang="pl-PL" sz="2000" b="1" i="1" dirty="0">
                <a:solidFill>
                  <a:prstClr val="black"/>
                </a:solidFill>
                <a:latin typeface="Calibri" panose="020F0502020204030204" pitchFamily="34" charset="0"/>
                <a:cs typeface="Iskoola Pota" panose="020B0502040204020203" pitchFamily="34" charset="0"/>
              </a:rPr>
              <a:t>*Przed rozpoczęciem egzaminu ósmoklasisty z każdego przedmiotu, w wyznaczonych miejscach arkusza egzaminacyjnego uczeń zamieszcza kod ucznia i numer PESEL oraz naklejki przygotowane przez okręgową komisję egzaminacyjną. Uczeń nie podpisuje arkusza egzaminacyjnego.</a:t>
            </a:r>
          </a:p>
        </p:txBody>
      </p:sp>
    </p:spTree>
    <p:extLst>
      <p:ext uri="{BB962C8B-B14F-4D97-AF65-F5344CB8AC3E}">
        <p14:creationId xmlns:p14="http://schemas.microsoft.com/office/powerpoint/2010/main" val="28634017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256495"/>
            <a:ext cx="45339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3743" y="267372"/>
            <a:ext cx="4526206" cy="639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487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lvl="0" algn="just">
              <a:buClr>
                <a:srgbClr val="8BB434">
                  <a:lumMod val="75000"/>
                </a:srgbClr>
              </a:buClr>
            </a:pPr>
            <a:r>
              <a:rPr lang="pl-PL" sz="2000" dirty="0">
                <a:solidFill>
                  <a:prstClr val="black"/>
                </a:solidFill>
                <a:latin typeface="Calibri" panose="020F0502020204030204" pitchFamily="34" charset="0"/>
                <a:cs typeface="Iskoola Pota" panose="020B0502040204020203" pitchFamily="34" charset="0"/>
              </a:rPr>
              <a:t>po czynnościach organizacyjnych i zapisaniu godziny rozpoczęcia i zakończenia egzaminu uczeń rozpoczyna pracę z arkuszem/następuje odtworzenie płyty CD lub plików mp3 (część język obcy)</a:t>
            </a:r>
          </a:p>
          <a:p>
            <a:pPr lvl="0" algn="ctr">
              <a:buClr>
                <a:srgbClr val="8BB434">
                  <a:lumMod val="75000"/>
                </a:srgbClr>
              </a:buClr>
            </a:pPr>
            <a:r>
              <a:rPr lang="pl-PL" sz="2000" b="1" u="sng" dirty="0">
                <a:solidFill>
                  <a:srgbClr val="FF0000"/>
                </a:solidFill>
                <a:effectLst>
                  <a:outerShdw blurRad="38100" dist="38100" dir="2700000" algn="tl">
                    <a:srgbClr val="000000">
                      <a:alpha val="43137"/>
                    </a:srgbClr>
                  </a:outerShdw>
                </a:effectLst>
                <a:latin typeface="Calibri" panose="020F0502020204030204" pitchFamily="34" charset="0"/>
                <a:cs typeface="Iskoola Pota" panose="020B0502040204020203" pitchFamily="34" charset="0"/>
              </a:rPr>
              <a:t>Uczniowie spóźnieni nie będą wpuszczeni do sali egzaminacyjnej!!!</a:t>
            </a:r>
            <a:endParaRPr lang="pl-PL" dirty="0">
              <a:solidFill>
                <a:srgbClr val="FF0000"/>
              </a:solidFill>
              <a:effectLst>
                <a:outerShdw blurRad="38100" dist="38100" dir="2700000" algn="tl">
                  <a:srgbClr val="000000">
                    <a:alpha val="43137"/>
                  </a:srgbClr>
                </a:outerShdw>
              </a:effectLst>
            </a:endParaRP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1290525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latin typeface="Corbel" panose="020B0503020204020204" pitchFamily="34" charset="0"/>
              </a:rPr>
              <a:t>Zaznaczanie odpowiedzi </a:t>
            </a:r>
          </a:p>
        </p:txBody>
      </p:sp>
      <p:sp>
        <p:nvSpPr>
          <p:cNvPr id="3" name="Symbol zastępczy zawartości 2"/>
          <p:cNvSpPr>
            <a:spLocks noGrp="1"/>
          </p:cNvSpPr>
          <p:nvPr>
            <p:ph idx="1"/>
          </p:nvPr>
        </p:nvSpPr>
        <p:spPr>
          <a:xfrm>
            <a:off x="1484310" y="2400299"/>
            <a:ext cx="10018713" cy="3688773"/>
          </a:xfrm>
        </p:spPr>
        <p:txBody>
          <a:bodyPr>
            <a:normAutofit fontScale="77500" lnSpcReduction="20000"/>
          </a:bodyPr>
          <a:lstStyle/>
          <a:p>
            <a:pPr algn="just"/>
            <a:r>
              <a:rPr lang="pl-PL" sz="2300" dirty="0">
                <a:latin typeface="Calibri" panose="020F0502020204030204" pitchFamily="34" charset="0"/>
              </a:rPr>
              <a:t>Jeśli uczeń ukończył pracę przed wyznaczonym czasem, zgłasza to zespołowi nadzorującemu przez podniesienie ręki, zamyka arkusz i odkłada go na brzeg stolika.</a:t>
            </a:r>
          </a:p>
          <a:p>
            <a:pPr algn="just"/>
            <a:r>
              <a:rPr lang="pl-PL" sz="2300" dirty="0">
                <a:latin typeface="Calibri" panose="020F0502020204030204" pitchFamily="34" charset="0"/>
              </a:rPr>
              <a:t> Przewodniczący zespołu nadzorującego lub członek zespołu nadzorującego w obecności ucznia sprawdza kompletność materiałów.</a:t>
            </a:r>
            <a:endParaRPr lang="pl-PL" sz="2300" b="1" dirty="0">
              <a:solidFill>
                <a:srgbClr val="FF0000"/>
              </a:solidFill>
              <a:latin typeface="Calibri" panose="020F0502020204030204" pitchFamily="34" charset="0"/>
            </a:endParaRPr>
          </a:p>
          <a:p>
            <a:pPr algn="just"/>
            <a:r>
              <a:rPr lang="pl-PL" sz="2300" dirty="0">
                <a:latin typeface="Calibri" panose="020F0502020204030204" pitchFamily="34" charset="0"/>
              </a:rPr>
              <a:t>Dodatkowo, jeżeli zdający zgłasza zakończenie pracy wcześniej niż na 10 minut przed zakończeniem czasu przeznaczonego na pracę z arkuszem – przed odebraniem jego arkusza egzaminacyjnego członek zespołu nadzorującego sprawdza, czy uczeń zaznaczył odpowiedzi na karcie odpowiedzi oraz zapisał rozwiązania zadań otwartych na karcie rozwiązań zadań otwartych (jeżeli stanowi ona część arkusza egzaminacyjnego z matematyki i języka angielskiego) </a:t>
            </a:r>
          </a:p>
          <a:p>
            <a:pPr algn="just"/>
            <a:r>
              <a:rPr lang="pl-PL" sz="2300" dirty="0">
                <a:latin typeface="Calibri" panose="020F0502020204030204" pitchFamily="34" charset="0"/>
              </a:rPr>
              <a:t>W przypadku braku zaznaczeń </a:t>
            </a:r>
            <a:r>
              <a:rPr lang="pl-PL" sz="2300" u="sng" dirty="0">
                <a:latin typeface="Calibri" panose="020F0502020204030204" pitchFamily="34" charset="0"/>
              </a:rPr>
              <a:t>na karcie odpowiedzi </a:t>
            </a:r>
            <a:r>
              <a:rPr lang="pl-PL" sz="2300" dirty="0">
                <a:latin typeface="Calibri" panose="020F0502020204030204" pitchFamily="34" charset="0"/>
              </a:rPr>
              <a:t>poleca zdającemu wykonanie tej czynności (nie dotyczy uczniów korzystających z arkuszy w formie dostosowanej do niepełnosprawności oraz uczniów ze specyficznymi trudnościami w uczeniu się).</a:t>
            </a:r>
          </a:p>
          <a:p>
            <a:pPr marL="0" indent="0">
              <a:buNone/>
            </a:pPr>
            <a:r>
              <a:rPr lang="pl-PL" dirty="0">
                <a:solidFill>
                  <a:srgbClr val="000000"/>
                </a:solidFill>
                <a:latin typeface="Times New Roman" panose="02020603050405020304" pitchFamily="18" charset="0"/>
              </a:rPr>
              <a:t>	</a:t>
            </a: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700968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400" b="1" dirty="0">
                <a:effectLst>
                  <a:outerShdw blurRad="38100" dist="38100" dir="2700000" algn="tl">
                    <a:srgbClr val="000000">
                      <a:alpha val="43137"/>
                    </a:srgbClr>
                  </a:outerShdw>
                </a:effectLst>
                <a:latin typeface="Corbel" panose="020B0503020204020204" pitchFamily="34" charset="0"/>
              </a:rPr>
              <a:t>Urządzenia telekomunikacyjne </a:t>
            </a:r>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pic>
        <p:nvPicPr>
          <p:cNvPr id="1026" name="Picture 2" descr="C:\Users\Magda Ostrowsk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234853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1484310" y="5216236"/>
            <a:ext cx="10018713" cy="574964"/>
          </a:xfrm>
        </p:spPr>
        <p:txBody>
          <a:bodyPr/>
          <a:lstStyle/>
          <a:p>
            <a:pPr marL="0" indent="0" algn="ctr">
              <a:buNone/>
            </a:pPr>
            <a:endParaRPr lang="pl-PL" b="1" dirty="0">
              <a:solidFill>
                <a:srgbClr val="FF0000"/>
              </a:solidFill>
            </a:endParaRPr>
          </a:p>
        </p:txBody>
      </p:sp>
      <p:pic>
        <p:nvPicPr>
          <p:cNvPr id="4" name="Picture 2" descr="Apple Watch 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2396157"/>
            <a:ext cx="3143250" cy="2095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Łącznik prostoliniowy 6"/>
          <p:cNvCxnSpPr/>
          <p:nvPr/>
        </p:nvCxnSpPr>
        <p:spPr>
          <a:xfrm flipV="1">
            <a:off x="6150429" y="2396157"/>
            <a:ext cx="3015796" cy="1990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oliniowy 8"/>
          <p:cNvCxnSpPr/>
          <p:nvPr/>
        </p:nvCxnSpPr>
        <p:spPr>
          <a:xfrm>
            <a:off x="6022975" y="2420680"/>
            <a:ext cx="3143250" cy="1998829"/>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 name="Łącznik prostoliniowy 10"/>
          <p:cNvCxnSpPr/>
          <p:nvPr/>
        </p:nvCxnSpPr>
        <p:spPr>
          <a:xfrm flipV="1">
            <a:off x="6022975" y="2396157"/>
            <a:ext cx="3143250" cy="2095501"/>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039072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b="1" dirty="0">
                <a:effectLst>
                  <a:outerShdw blurRad="38100" dist="38100" dir="2700000" algn="tl">
                    <a:srgbClr val="000000">
                      <a:alpha val="43137"/>
                    </a:srgbClr>
                  </a:outerShdw>
                </a:effectLst>
                <a:latin typeface="Corbel" panose="020B0503020204020204" pitchFamily="34" charset="0"/>
              </a:rPr>
              <a:t>Przybory i materiały</a:t>
            </a:r>
          </a:p>
        </p:txBody>
      </p:sp>
      <p:sp>
        <p:nvSpPr>
          <p:cNvPr id="3" name="Symbol zastępczy zawartości 2"/>
          <p:cNvSpPr>
            <a:spLocks noGrp="1"/>
          </p:cNvSpPr>
          <p:nvPr>
            <p:ph idx="1"/>
          </p:nvPr>
        </p:nvSpPr>
        <p:spPr>
          <a:xfrm>
            <a:off x="1484310" y="1926771"/>
            <a:ext cx="10018713" cy="3864429"/>
          </a:xfrm>
        </p:spPr>
        <p:txBody>
          <a:bodyPr>
            <a:normAutofit fontScale="92500" lnSpcReduction="10000"/>
          </a:bodyPr>
          <a:lstStyle/>
          <a:p>
            <a:pPr algn="just"/>
            <a:r>
              <a:rPr lang="pl-PL" dirty="0">
                <a:latin typeface="Calibri" panose="020F0502020204030204" pitchFamily="34" charset="0"/>
                <a:cs typeface="Iskoola Pota" panose="020B0502040204020203" pitchFamily="34" charset="0"/>
              </a:rPr>
              <a:t>Pióro/długopis z czarnym tuszem/atramentem – wszystkie części (niedozwolone jest korzystanie z długopisów zmywalnych/ścieralnych).</a:t>
            </a:r>
          </a:p>
          <a:p>
            <a:pPr algn="just"/>
            <a:r>
              <a:rPr lang="pl-PL" b="1" dirty="0">
                <a:solidFill>
                  <a:srgbClr val="FF0000"/>
                </a:solidFill>
              </a:rPr>
              <a:t> </a:t>
            </a:r>
            <a:r>
              <a:rPr lang="pl-PL" dirty="0">
                <a:latin typeface="Calibri" panose="020F0502020204030204" pitchFamily="34" charset="0"/>
                <a:cs typeface="Iskoola Pota" panose="020B0502040204020203" pitchFamily="34" charset="0"/>
              </a:rPr>
              <a:t>Linijka – matematyka (rysunki – długopisem; </a:t>
            </a:r>
            <a:r>
              <a:rPr lang="pl-PL" b="1" u="sng" dirty="0">
                <a:solidFill>
                  <a:srgbClr val="FF0000"/>
                </a:solidFill>
                <a:latin typeface="Calibri" panose="020F0502020204030204" pitchFamily="34" charset="0"/>
                <a:cs typeface="Iskoola Pota" panose="020B0502040204020203" pitchFamily="34" charset="0"/>
              </a:rPr>
              <a:t>nie wykonuje się rysunków ołówkiem</a:t>
            </a:r>
            <a:r>
              <a:rPr lang="pl-PL" b="1" dirty="0">
                <a:solidFill>
                  <a:srgbClr val="FF0000"/>
                </a:solidFill>
                <a:latin typeface="Calibri" panose="020F0502020204030204" pitchFamily="34" charset="0"/>
                <a:cs typeface="Iskoola Pota" panose="020B0502040204020203" pitchFamily="34" charset="0"/>
              </a:rPr>
              <a:t>).</a:t>
            </a:r>
          </a:p>
          <a:p>
            <a:pPr algn="just"/>
            <a:r>
              <a:rPr lang="pl-PL" dirty="0">
                <a:latin typeface="Calibri" panose="020F0502020204030204" pitchFamily="34" charset="0"/>
                <a:cs typeface="Iskoola Pota" panose="020B0502040204020203" pitchFamily="34" charset="0"/>
              </a:rPr>
              <a:t>Woda mineralna </a:t>
            </a:r>
            <a:r>
              <a:rPr lang="pl-PL" b="1" dirty="0">
                <a:solidFill>
                  <a:srgbClr val="FF0000"/>
                </a:solidFill>
                <a:latin typeface="Calibri" panose="020F0502020204030204" pitchFamily="34" charset="0"/>
                <a:cs typeface="Iskoola Pota" panose="020B0502040204020203" pitchFamily="34" charset="0"/>
              </a:rPr>
              <a:t>(</a:t>
            </a:r>
            <a:r>
              <a:rPr lang="pl-PL" b="1" u="sng" dirty="0">
                <a:solidFill>
                  <a:srgbClr val="FF0000"/>
                </a:solidFill>
                <a:latin typeface="Calibri" panose="020F0502020204030204" pitchFamily="34" charset="0"/>
                <a:cs typeface="Iskoola Pota" panose="020B0502040204020203" pitchFamily="34" charset="0"/>
              </a:rPr>
              <a:t>małą butelkę </a:t>
            </a:r>
            <a:r>
              <a:rPr lang="pl-PL" b="1" dirty="0">
                <a:solidFill>
                  <a:srgbClr val="FF0000"/>
                </a:solidFill>
                <a:latin typeface="Calibri" panose="020F0502020204030204" pitchFamily="34" charset="0"/>
                <a:cs typeface="Iskoola Pota" panose="020B0502040204020203" pitchFamily="34" charset="0"/>
              </a:rPr>
              <a:t>przynosi uczeń we własnym zakresie).</a:t>
            </a:r>
          </a:p>
          <a:p>
            <a:pPr algn="just"/>
            <a:r>
              <a:rPr lang="pl-PL" dirty="0">
                <a:latin typeface="Calibri" panose="020F0502020204030204" pitchFamily="34" charset="0"/>
                <a:cs typeface="Iskoola Pota" panose="020B0502040204020203" pitchFamily="34" charset="0"/>
              </a:rPr>
              <a:t>Osoby</a:t>
            </a:r>
            <a:r>
              <a:rPr lang="pl-PL" dirty="0">
                <a:solidFill>
                  <a:srgbClr val="FF0000"/>
                </a:solidFill>
                <a:latin typeface="Calibri" panose="020F0502020204030204" pitchFamily="34" charset="0"/>
                <a:cs typeface="Iskoola Pota" panose="020B0502040204020203" pitchFamily="34" charset="0"/>
              </a:rPr>
              <a:t> </a:t>
            </a:r>
            <a:r>
              <a:rPr lang="pl-PL" dirty="0">
                <a:latin typeface="Calibri" panose="020F0502020204030204" pitchFamily="34" charset="0"/>
                <a:cs typeface="Iskoola Pota" panose="020B0502040204020203" pitchFamily="34" charset="0"/>
              </a:rPr>
              <a:t>z chorobami przewlekłymi, chore lub niesprawne czasowo mogą korzystać z zaleconego przez lekarza sprzętu medycznego i leków koniecznych ze względu na chorobę.</a:t>
            </a:r>
          </a:p>
          <a:p>
            <a:pPr marL="0" indent="0" algn="just">
              <a:buNone/>
            </a:pPr>
            <a:endParaRPr lang="pl-PL" dirty="0">
              <a:solidFill>
                <a:srgbClr val="FF0000"/>
              </a:solidFill>
              <a:latin typeface="Calibri" panose="020F0502020204030204" pitchFamily="34" charset="0"/>
              <a:cs typeface="Iskoola Pota" panose="020B0502040204020203" pitchFamily="34" charset="0"/>
            </a:endParaRPr>
          </a:p>
          <a:p>
            <a:pPr marL="0" indent="0" algn="just">
              <a:buNone/>
            </a:pPr>
            <a:r>
              <a:rPr lang="pl-PL" dirty="0">
                <a:latin typeface="Calibri" panose="020F0502020204030204" pitchFamily="34" charset="0"/>
                <a:cs typeface="Iskoola Pota" panose="020B0502040204020203" pitchFamily="34" charset="0"/>
              </a:rPr>
              <a:t>Podczas egzaminu uczeń </a:t>
            </a:r>
            <a:r>
              <a:rPr lang="pl-PL" u="sng" dirty="0">
                <a:latin typeface="Calibri" panose="020F0502020204030204" pitchFamily="34" charset="0"/>
                <a:cs typeface="Iskoola Pota" panose="020B0502040204020203" pitchFamily="34" charset="0"/>
              </a:rPr>
              <a:t>nie może korzystać </a:t>
            </a:r>
            <a:r>
              <a:rPr lang="pl-PL" dirty="0">
                <a:latin typeface="Calibri" panose="020F0502020204030204" pitchFamily="34" charset="0"/>
                <a:cs typeface="Iskoola Pota" panose="020B0502040204020203" pitchFamily="34" charset="0"/>
              </a:rPr>
              <a:t>z kalkulatora i słowników.</a:t>
            </a:r>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29503861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a:effectLst>
                  <a:outerShdw blurRad="38100" dist="38100" dir="2700000" algn="tl">
                    <a:srgbClr val="000000">
                      <a:alpha val="43137"/>
                    </a:srgbClr>
                  </a:outerShdw>
                </a:effectLst>
                <a:latin typeface="Corbel" panose="020B0503020204020204" pitchFamily="34" charset="0"/>
              </a:rPr>
              <a:t>Samodzielna praca ucznia</a:t>
            </a:r>
          </a:p>
        </p:txBody>
      </p:sp>
      <p:sp>
        <p:nvSpPr>
          <p:cNvPr id="3" name="Symbol zastępczy zawartości 2"/>
          <p:cNvSpPr>
            <a:spLocks noGrp="1"/>
          </p:cNvSpPr>
          <p:nvPr>
            <p:ph idx="1"/>
          </p:nvPr>
        </p:nvSpPr>
        <p:spPr>
          <a:xfrm>
            <a:off x="1484310" y="1741714"/>
            <a:ext cx="10018713" cy="4343400"/>
          </a:xfrm>
        </p:spPr>
        <p:txBody>
          <a:bodyPr>
            <a:normAutofit fontScale="85000" lnSpcReduction="20000"/>
          </a:bodyPr>
          <a:lstStyle/>
          <a:p>
            <a:endParaRPr lang="pl-PL" sz="2800" dirty="0">
              <a:latin typeface="Times New Roman" panose="02020603050405020304" pitchFamily="18" charset="0"/>
            </a:endParaRPr>
          </a:p>
          <a:p>
            <a:pPr algn="just"/>
            <a:r>
              <a:rPr lang="pl-PL" sz="2900" dirty="0">
                <a:solidFill>
                  <a:srgbClr val="000000"/>
                </a:solidFill>
                <a:latin typeface="Calibri" panose="020F0502020204030204" pitchFamily="34" charset="0"/>
                <a:cs typeface="Iskoola Pota" panose="020B0502040204020203" pitchFamily="34" charset="0"/>
              </a:rPr>
              <a:t>W przypadku: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a. stwierdzenia niesamodzielnego rozwiązywania zadań przez ucznia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b. wniesienia lub korzystania przez ucznia w sali egzaminacyjnej z urządzenia telekomunikacyjnego albo materiałów lub przyborów pomocniczych niewymienionych w komunikacie o przyborach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c. zakłócania przez ucznia prawidłowego przebiegu egzaminu, w sposób utrudniający pracę pozostałym uczniom </a:t>
            </a:r>
          </a:p>
          <a:p>
            <a:pPr marL="0" indent="0" algn="just">
              <a:buNone/>
            </a:pPr>
            <a:r>
              <a:rPr lang="pl-PL" sz="2900" dirty="0">
                <a:solidFill>
                  <a:srgbClr val="000000"/>
                </a:solidFill>
                <a:latin typeface="Calibri" panose="020F0502020204030204" pitchFamily="34" charset="0"/>
                <a:cs typeface="Iskoola Pota" panose="020B0502040204020203" pitchFamily="34" charset="0"/>
              </a:rPr>
              <a:t>– przewodniczący zespołu egzaminacyjnego przerywa i unieważnia temu uczniowi egzamin. </a:t>
            </a:r>
            <a:r>
              <a:rPr lang="pl-PL" sz="2900" dirty="0">
                <a:solidFill>
                  <a:srgbClr val="000000"/>
                </a:solidFill>
                <a:latin typeface="Iskoola Pota" panose="020B0502040204020203" pitchFamily="34" charset="0"/>
                <a:cs typeface="Iskoola Pota" panose="020B0502040204020203" pitchFamily="34" charset="0"/>
              </a:rPr>
              <a:t>	</a:t>
            </a: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36144515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a:effectLst>
                  <a:outerShdw blurRad="38100" dist="38100" dir="2700000" algn="tl">
                    <a:srgbClr val="000000">
                      <a:alpha val="43137"/>
                    </a:srgbClr>
                  </a:outerShdw>
                </a:effectLst>
                <a:latin typeface="Corbel" panose="020B0503020204020204" pitchFamily="34" charset="0"/>
              </a:rPr>
              <a:t>Możliwość wglądu do sprawdzonych </a:t>
            </a:r>
            <a:br>
              <a:rPr lang="pl-PL" sz="4800" b="1" dirty="0">
                <a:effectLst>
                  <a:outerShdw blurRad="38100" dist="38100" dir="2700000" algn="tl">
                    <a:srgbClr val="000000">
                      <a:alpha val="43137"/>
                    </a:srgbClr>
                  </a:outerShdw>
                </a:effectLst>
                <a:latin typeface="Corbel" panose="020B0503020204020204" pitchFamily="34" charset="0"/>
              </a:rPr>
            </a:br>
            <a:r>
              <a:rPr lang="pl-PL" sz="4800" b="1" dirty="0">
                <a:effectLst>
                  <a:outerShdw blurRad="38100" dist="38100" dir="2700000" algn="tl">
                    <a:srgbClr val="000000">
                      <a:alpha val="43137"/>
                    </a:srgbClr>
                  </a:outerShdw>
                </a:effectLst>
                <a:latin typeface="Corbel" panose="020B0503020204020204" pitchFamily="34" charset="0"/>
              </a:rPr>
              <a:t>i ocenionych prac</a:t>
            </a:r>
          </a:p>
        </p:txBody>
      </p:sp>
      <p:sp>
        <p:nvSpPr>
          <p:cNvPr id="3" name="Symbol zastępczy zawartości 2"/>
          <p:cNvSpPr>
            <a:spLocks noGrp="1"/>
          </p:cNvSpPr>
          <p:nvPr>
            <p:ph idx="1"/>
          </p:nvPr>
        </p:nvSpPr>
        <p:spPr>
          <a:xfrm>
            <a:off x="1593167" y="2558142"/>
            <a:ext cx="10018713" cy="4071257"/>
          </a:xfrm>
        </p:spPr>
        <p:txBody>
          <a:bodyPr>
            <a:normAutofit fontScale="85000" lnSpcReduction="20000"/>
          </a:bodyPr>
          <a:lstStyle/>
          <a:p>
            <a:pPr algn="just"/>
            <a:r>
              <a:rPr lang="pl-PL" dirty="0">
                <a:solidFill>
                  <a:srgbClr val="000000"/>
                </a:solidFill>
                <a:latin typeface="Calibri" panose="020F0502020204030204" pitchFamily="34" charset="0"/>
                <a:cs typeface="Iskoola Pota" panose="020B0502040204020203" pitchFamily="34" charset="0"/>
              </a:rPr>
              <a:t>Uczeń lub jego rodzice mają prawo wglądu do sprawdzonej i ocenionej pracy egzaminacyjnej tego ucznia, w miejscu i czasie wskazanym przez dyrektora okręgowej komisji egzaminacyjnej, w terminie 6 miesięcy od dnia ogłoszenia wyników egzaminu ósmoklasisty, tj. od 3 lipca 2024 r. 3 stycznia 2025 r..</a:t>
            </a:r>
          </a:p>
          <a:p>
            <a:pPr algn="just"/>
            <a:r>
              <a:rPr lang="pl-PL" dirty="0">
                <a:solidFill>
                  <a:srgbClr val="000000"/>
                </a:solidFill>
                <a:latin typeface="Calibri" panose="020F0502020204030204" pitchFamily="34" charset="0"/>
                <a:cs typeface="Iskoola Pota" panose="020B0502040204020203" pitchFamily="34" charset="0"/>
              </a:rPr>
              <a:t>Nie dopuszcza się możliwości dokonywania wglądu przez pełnomocnika lub z udziałem pełnomocnika albo innej osoby wskazanej przez zdającego lub jego rodziców.</a:t>
            </a:r>
            <a:endParaRPr lang="pl-PL" dirty="0">
              <a:latin typeface="Calibri" panose="020F0502020204030204" pitchFamily="34" charset="0"/>
              <a:cs typeface="Iskoola Pota" panose="020B0502040204020203" pitchFamily="34" charset="0"/>
            </a:endParaRPr>
          </a:p>
          <a:p>
            <a:pPr algn="just"/>
            <a:r>
              <a:rPr lang="pl-PL" dirty="0">
                <a:solidFill>
                  <a:srgbClr val="000000"/>
                </a:solidFill>
                <a:latin typeface="Calibri" panose="020F0502020204030204" pitchFamily="34" charset="0"/>
                <a:cs typeface="Iskoola Pota" panose="020B0502040204020203" pitchFamily="34" charset="0"/>
              </a:rPr>
              <a:t>Wniosek o wgląd do pracy egzaminacyjnej składa się do dyrektora właściwej komisji okręgowej. Wnioski o wgląd są przyjmowane i rozpatrywane od dnia udostępnienia w </a:t>
            </a:r>
            <a:r>
              <a:rPr lang="pl-PL" dirty="0" err="1">
                <a:solidFill>
                  <a:srgbClr val="000000"/>
                </a:solidFill>
                <a:latin typeface="Calibri" panose="020F0502020204030204" pitchFamily="34" charset="0"/>
                <a:cs typeface="Iskoola Pota" panose="020B0502040204020203" pitchFamily="34" charset="0"/>
              </a:rPr>
              <a:t>ZIU</a:t>
            </a:r>
            <a:r>
              <a:rPr lang="pl-PL" dirty="0">
                <a:solidFill>
                  <a:srgbClr val="000000"/>
                </a:solidFill>
                <a:latin typeface="Calibri" panose="020F0502020204030204" pitchFamily="34" charset="0"/>
                <a:cs typeface="Iskoola Pota" panose="020B0502040204020203" pitchFamily="34" charset="0"/>
              </a:rPr>
              <a:t> (</a:t>
            </a:r>
            <a:r>
              <a:rPr lang="pl-PL" dirty="0" err="1">
                <a:solidFill>
                  <a:srgbClr val="000000"/>
                </a:solidFill>
                <a:latin typeface="Calibri" panose="020F0502020204030204" pitchFamily="34" charset="0"/>
                <a:cs typeface="Iskoola Pota" panose="020B0502040204020203" pitchFamily="34" charset="0"/>
              </a:rPr>
              <a:t>SIOEO</a:t>
            </a:r>
            <a:r>
              <a:rPr lang="pl-PL" dirty="0">
                <a:solidFill>
                  <a:srgbClr val="000000"/>
                </a:solidFill>
                <a:latin typeface="Calibri" panose="020F0502020204030204" pitchFamily="34" charset="0"/>
                <a:cs typeface="Iskoola Pota" panose="020B0502040204020203" pitchFamily="34" charset="0"/>
              </a:rPr>
              <a:t>) informacji o wynikach egzaminu ósmoklasisty. tj. </a:t>
            </a:r>
            <a:r>
              <a:rPr lang="pl-PL" b="1" dirty="0">
                <a:solidFill>
                  <a:srgbClr val="FF0000"/>
                </a:solidFill>
                <a:latin typeface="Calibri" panose="020F0502020204030204" pitchFamily="34" charset="0"/>
                <a:cs typeface="Iskoola Pota" panose="020B0502040204020203" pitchFamily="34" charset="0"/>
              </a:rPr>
              <a:t>od 3 lipca 2024 r.</a:t>
            </a:r>
            <a:r>
              <a:rPr lang="pl-PL" dirty="0">
                <a:solidFill>
                  <a:srgbClr val="000000"/>
                </a:solidFill>
                <a:latin typeface="Calibri" panose="020F0502020204030204" pitchFamily="34" charset="0"/>
                <a:cs typeface="Iskoola Pota" panose="020B0502040204020203" pitchFamily="34" charset="0"/>
              </a:rPr>
              <a:t>, zgodnie z kolejnością wpływu.	</a:t>
            </a:r>
            <a:endParaRPr lang="pl-PL" dirty="0">
              <a:latin typeface="Calibri" panose="020F0502020204030204" pitchFamily="34" charset="0"/>
              <a:cs typeface="Iskoola Pota" panose="020B0502040204020203" pitchFamily="34" charset="0"/>
            </a:endParaRPr>
          </a:p>
          <a:p>
            <a:pPr algn="just"/>
            <a:r>
              <a:rPr lang="pl-PL" dirty="0">
                <a:solidFill>
                  <a:srgbClr val="000000"/>
                </a:solidFill>
                <a:latin typeface="Calibri" panose="020F0502020204030204" pitchFamily="34" charset="0"/>
                <a:cs typeface="Iskoola Pota" panose="020B0502040204020203" pitchFamily="34" charset="0"/>
              </a:rPr>
              <a:t>Okręgowa komisja egzaminacyjna nie zwraca kosztów podróży związanych   z dojazdem osoby uprawnionej do wglądu, w tym zdającego, do miejsca wglądu wyznaczonego           przez dyrektora komisji okręgowej. </a:t>
            </a:r>
            <a:r>
              <a:rPr lang="pl-PL" dirty="0">
                <a:solidFill>
                  <a:srgbClr val="000000"/>
                </a:solidFill>
                <a:latin typeface="Iskoola Pota" panose="020B0502040204020203" pitchFamily="34" charset="0"/>
                <a:cs typeface="Iskoola Pota" panose="020B0502040204020203" pitchFamily="34" charset="0"/>
              </a:rPr>
              <a:t>	</a:t>
            </a:r>
          </a:p>
          <a:p>
            <a:endParaRPr lang="pl-PL" sz="2800" dirty="0">
              <a:latin typeface="Times New Roman" panose="02020603050405020304" pitchFamily="18" charset="0"/>
            </a:endParaRP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2184699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br>
              <a:rPr lang="pl-PL" dirty="0"/>
            </a:br>
            <a:br>
              <a:rPr lang="pl-PL" dirty="0"/>
            </a:br>
            <a:r>
              <a:rPr lang="pl-PL" sz="4400" b="1" dirty="0">
                <a:effectLst>
                  <a:outerShdw blurRad="38100" dist="38100" dir="2700000" algn="tl">
                    <a:srgbClr val="000000">
                      <a:alpha val="43137"/>
                    </a:srgbClr>
                  </a:outerShdw>
                </a:effectLst>
                <a:latin typeface="Corbel" panose="020B0503020204020204" pitchFamily="34" charset="0"/>
              </a:rPr>
              <a:t>Harmonogram przeprowadzania egzaminu</a:t>
            </a:r>
            <a:br>
              <a:rPr lang="pl-PL" dirty="0">
                <a:latin typeface="Impact" panose="020B0806030902050204" pitchFamily="34" charset="0"/>
              </a:rPr>
            </a:br>
            <a:br>
              <a:rPr lang="pl-PL" dirty="0">
                <a:latin typeface="Impact" panose="020B0806030902050204" pitchFamily="34" charset="0"/>
              </a:rPr>
            </a:br>
            <a:r>
              <a:rPr lang="pl-PL" dirty="0"/>
              <a:t>	</a:t>
            </a:r>
            <a:br>
              <a:rPr lang="pl-PL" dirty="0"/>
            </a:br>
            <a:endParaRPr lang="pl-PL" dirty="0"/>
          </a:p>
        </p:txBody>
      </p:sp>
      <p:sp>
        <p:nvSpPr>
          <p:cNvPr id="9" name="Symbol zastępczy zawartości 8"/>
          <p:cNvSpPr>
            <a:spLocks noGrp="1"/>
          </p:cNvSpPr>
          <p:nvPr>
            <p:ph idx="1"/>
          </p:nvPr>
        </p:nvSpPr>
        <p:spPr/>
        <p:txBody>
          <a:bodyPr>
            <a:normAutofit/>
          </a:bodyPr>
          <a:lstStyle/>
          <a:p>
            <a:pPr marL="0" indent="0">
              <a:buNone/>
            </a:pPr>
            <a:endParaRPr lang="pl-PL" b="1" dirty="0"/>
          </a:p>
          <a:p>
            <a:r>
              <a:rPr lang="pl-PL" sz="3200" b="1" dirty="0">
                <a:latin typeface="Calibri" panose="020F0502020204030204" pitchFamily="34" charset="0"/>
              </a:rPr>
              <a:t>Termin główny – </a:t>
            </a:r>
            <a:r>
              <a:rPr lang="pl-PL" sz="3200" b="1" dirty="0">
                <a:solidFill>
                  <a:srgbClr val="FF0000"/>
                </a:solidFill>
                <a:latin typeface="Calibri" panose="020F0502020204030204" pitchFamily="34" charset="0"/>
              </a:rPr>
              <a:t>14.-16.05.2024 </a:t>
            </a:r>
            <a:r>
              <a:rPr lang="pl-PL" sz="2800" b="1" dirty="0">
                <a:solidFill>
                  <a:srgbClr val="FF0000"/>
                </a:solidFill>
                <a:latin typeface="Calibri" panose="020F0502020204030204" pitchFamily="34" charset="0"/>
              </a:rPr>
              <a:t>(wtorek, środa, czwartek)</a:t>
            </a:r>
            <a:br>
              <a:rPr lang="pl-PL" sz="2800" b="1" dirty="0">
                <a:latin typeface="Calibri" panose="020F0502020204030204" pitchFamily="34" charset="0"/>
              </a:rPr>
            </a:br>
            <a:endParaRPr lang="pl-PL" sz="2800" b="1" dirty="0">
              <a:latin typeface="Calibri" panose="020F0502020204030204" pitchFamily="34" charset="0"/>
              <a:cs typeface="Iskoola Pota" panose="020B0502040204020203" pitchFamily="34" charset="0"/>
            </a:endParaRPr>
          </a:p>
          <a:p>
            <a:r>
              <a:rPr lang="pl-PL" b="1" dirty="0">
                <a:ln w="3175" cmpd="sng">
                  <a:noFill/>
                </a:ln>
                <a:solidFill>
                  <a:prstClr val="black"/>
                </a:solidFill>
                <a:latin typeface="Calibri" panose="020F0502020204030204" pitchFamily="34" charset="0"/>
              </a:rPr>
              <a:t>Termin dodatkowy – </a:t>
            </a:r>
            <a:r>
              <a:rPr lang="pl-PL" b="1" dirty="0">
                <a:ln w="3175" cmpd="sng">
                  <a:noFill/>
                </a:ln>
                <a:solidFill>
                  <a:srgbClr val="FF0000"/>
                </a:solidFill>
                <a:latin typeface="Calibri" panose="020F0502020204030204" pitchFamily="34" charset="0"/>
              </a:rPr>
              <a:t>10.-12.06.2024 (poniedziałek, wtorek, środa)</a:t>
            </a:r>
            <a:endParaRPr lang="pl-PL" b="1" dirty="0">
              <a:solidFill>
                <a:srgbClr val="FF0000"/>
              </a:solidFill>
              <a:latin typeface="Calibri" panose="020F0502020204030204" pitchFamily="34" charset="0"/>
              <a:cs typeface="Iskoola Pota" panose="020B0502040204020203" pitchFamily="34" charset="0"/>
            </a:endParaRP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3" name="Symbol zastępczy zawartości 2"/>
          <p:cNvSpPr>
            <a:spLocks noGrp="1"/>
          </p:cNvSpPr>
          <p:nvPr>
            <p:ph type="subTitle" idx="4294967295"/>
          </p:nvPr>
        </p:nvSpPr>
        <p:spPr>
          <a:xfrm>
            <a:off x="5203825" y="3995738"/>
            <a:ext cx="6988175" cy="1389062"/>
          </a:xfrm>
        </p:spPr>
        <p:txBody>
          <a:bodyPr>
            <a:normAutofit/>
          </a:bodyPr>
          <a:lstStyle/>
          <a:p>
            <a:pPr marL="0" indent="0" algn="just">
              <a:buNone/>
            </a:pPr>
            <a:endParaRPr lang="pl-PL" dirty="0">
              <a:latin typeface="Iskoola Pota" panose="020B0502040204020203" pitchFamily="34" charset="0"/>
              <a:cs typeface="Iskoola Pota" panose="020B0502040204020203" pitchFamily="34" charset="0"/>
            </a:endParaRPr>
          </a:p>
          <a:p>
            <a:endParaRPr lang="pl-PL" dirty="0"/>
          </a:p>
        </p:txBody>
      </p:sp>
    </p:spTree>
    <p:extLst>
      <p:ext uri="{BB962C8B-B14F-4D97-AF65-F5344CB8AC3E}">
        <p14:creationId xmlns:p14="http://schemas.microsoft.com/office/powerpoint/2010/main" val="8161830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7200" b="1" dirty="0">
                <a:effectLst>
                  <a:outerShdw blurRad="38100" dist="38100" dir="2700000" algn="tl">
                    <a:srgbClr val="000000">
                      <a:alpha val="43137"/>
                    </a:srgbClr>
                  </a:outerShdw>
                </a:effectLst>
                <a:latin typeface="Corbel" panose="020B0503020204020204" pitchFamily="34" charset="0"/>
              </a:rPr>
              <a:t>Terminy</a:t>
            </a:r>
          </a:p>
        </p:txBody>
      </p:sp>
      <p:sp>
        <p:nvSpPr>
          <p:cNvPr id="3" name="Symbol zastępczy zawartości 2"/>
          <p:cNvSpPr>
            <a:spLocks noGrp="1"/>
          </p:cNvSpPr>
          <p:nvPr>
            <p:ph idx="1"/>
          </p:nvPr>
        </p:nvSpPr>
        <p:spPr/>
        <p:txBody>
          <a:bodyPr>
            <a:normAutofit/>
          </a:bodyPr>
          <a:lstStyle/>
          <a:p>
            <a:pPr marL="0" indent="0">
              <a:buNone/>
            </a:pPr>
            <a:endParaRPr lang="pl-PL" sz="2800" dirty="0">
              <a:latin typeface="Times New Roman" panose="02020603050405020304" pitchFamily="18" charset="0"/>
            </a:endParaRPr>
          </a:p>
          <a:p>
            <a:pPr marL="0" indent="0" algn="just">
              <a:buNone/>
            </a:pPr>
            <a:r>
              <a:rPr lang="pl-PL" dirty="0">
                <a:solidFill>
                  <a:srgbClr val="000000"/>
                </a:solidFill>
                <a:latin typeface="Times New Roman" panose="02020603050405020304" pitchFamily="18" charset="0"/>
              </a:rPr>
              <a:t>	</a:t>
            </a: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8" name="Symbol zastępczy zawartości 7"/>
          <p:cNvSpPr>
            <a:spLocks noGrp="1"/>
          </p:cNvSpPr>
          <p:nvPr>
            <p:ph sz="quarter" idx="4294967295"/>
          </p:nvPr>
        </p:nvSpPr>
        <p:spPr>
          <a:xfrm>
            <a:off x="2618509" y="2265219"/>
            <a:ext cx="9258299" cy="2670463"/>
          </a:xfrm>
        </p:spPr>
        <p:txBody>
          <a:bodyPr>
            <a:noAutofit/>
          </a:bodyPr>
          <a:lstStyle/>
          <a:p>
            <a:pPr algn="just"/>
            <a:r>
              <a:rPr lang="pl-PL" sz="3200" b="1" dirty="0">
                <a:solidFill>
                  <a:srgbClr val="FF0000"/>
                </a:solidFill>
                <a:latin typeface="Calibri" panose="020F0502020204030204" pitchFamily="34" charset="0"/>
                <a:cs typeface="Iskoola Pota" panose="020B0502040204020203" pitchFamily="34" charset="0"/>
              </a:rPr>
              <a:t>3 lipca 2024 r.</a:t>
            </a:r>
            <a:r>
              <a:rPr lang="pl-PL" sz="3200" b="1" dirty="0">
                <a:solidFill>
                  <a:srgbClr val="000000"/>
                </a:solidFill>
                <a:latin typeface="Calibri" panose="020F0502020204030204" pitchFamily="34" charset="0"/>
                <a:cs typeface="Iskoola Pota" panose="020B0502040204020203" pitchFamily="34" charset="0"/>
              </a:rPr>
              <a:t> </a:t>
            </a:r>
            <a:r>
              <a:rPr lang="pl-PL" sz="3200" dirty="0">
                <a:solidFill>
                  <a:srgbClr val="000000"/>
                </a:solidFill>
                <a:latin typeface="Calibri" panose="020F0502020204030204" pitchFamily="34" charset="0"/>
                <a:cs typeface="Iskoola Pota" panose="020B0502040204020203" pitchFamily="34" charset="0"/>
              </a:rPr>
              <a:t>– udostępnienie w </a:t>
            </a:r>
            <a:r>
              <a:rPr lang="pl-PL" sz="3200" dirty="0" err="1">
                <a:solidFill>
                  <a:srgbClr val="000000"/>
                </a:solidFill>
                <a:latin typeface="Calibri" panose="020F0502020204030204" pitchFamily="34" charset="0"/>
                <a:cs typeface="Iskoola Pota" panose="020B0502040204020203" pitchFamily="34" charset="0"/>
              </a:rPr>
              <a:t>ZIU</a:t>
            </a:r>
            <a:r>
              <a:rPr lang="pl-PL" sz="3200" dirty="0">
                <a:solidFill>
                  <a:srgbClr val="000000"/>
                </a:solidFill>
                <a:latin typeface="Calibri" panose="020F0502020204030204" pitchFamily="34" charset="0"/>
                <a:cs typeface="Iskoola Pota" panose="020B0502040204020203" pitchFamily="34" charset="0"/>
              </a:rPr>
              <a:t> (</a:t>
            </a:r>
            <a:r>
              <a:rPr lang="pl-PL" sz="3200" dirty="0" err="1">
                <a:solidFill>
                  <a:srgbClr val="000000"/>
                </a:solidFill>
                <a:latin typeface="Calibri" panose="020F0502020204030204" pitchFamily="34" charset="0"/>
                <a:cs typeface="Iskoola Pota" panose="020B0502040204020203" pitchFamily="34" charset="0"/>
              </a:rPr>
              <a:t>SIOEO</a:t>
            </a:r>
            <a:r>
              <a:rPr lang="pl-PL" sz="3200" dirty="0">
                <a:solidFill>
                  <a:srgbClr val="000000"/>
                </a:solidFill>
                <a:latin typeface="Calibri" panose="020F0502020204030204" pitchFamily="34" charset="0"/>
                <a:cs typeface="Iskoola Pota" panose="020B0502040204020203" pitchFamily="34" charset="0"/>
              </a:rPr>
              <a:t>) wyników egzaminu ósmoklasisty</a:t>
            </a:r>
          </a:p>
          <a:p>
            <a:pPr algn="just"/>
            <a:r>
              <a:rPr lang="pl-PL" sz="3200" b="1" dirty="0">
                <a:solidFill>
                  <a:srgbClr val="FF0000"/>
                </a:solidFill>
                <a:latin typeface="Calibri" panose="020F0502020204030204" pitchFamily="34" charset="0"/>
                <a:cs typeface="Iskoola Pota" panose="020B0502040204020203" pitchFamily="34" charset="0"/>
              </a:rPr>
              <a:t>3 lipca 2024 r. </a:t>
            </a:r>
            <a:r>
              <a:rPr lang="pl-PL" sz="3200" dirty="0">
                <a:solidFill>
                  <a:srgbClr val="000000"/>
                </a:solidFill>
                <a:latin typeface="Calibri" panose="020F0502020204030204" pitchFamily="34" charset="0"/>
                <a:cs typeface="Iskoola Pota" panose="020B0502040204020203" pitchFamily="34" charset="0"/>
              </a:rPr>
              <a:t>– wydanie zdającym zaświadczeń/informacji o szczegółowych wynikach egzaminu ósmoklasisty</a:t>
            </a:r>
            <a:endParaRPr lang="pl-PL" sz="3200" dirty="0"/>
          </a:p>
        </p:txBody>
      </p:sp>
    </p:spTree>
    <p:extLst>
      <p:ext uri="{BB962C8B-B14F-4D97-AF65-F5344CB8AC3E}">
        <p14:creationId xmlns:p14="http://schemas.microsoft.com/office/powerpoint/2010/main" val="19219894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b="1" dirty="0">
                <a:effectLst>
                  <a:outerShdw blurRad="38100" dist="38100" dir="2700000" algn="tl">
                    <a:srgbClr val="000000">
                      <a:alpha val="43137"/>
                    </a:srgbClr>
                  </a:outerShdw>
                </a:effectLst>
                <a:latin typeface="Corbel" panose="020B0503020204020204" pitchFamily="34" charset="0"/>
              </a:rPr>
              <a:t>Informacje o egzaminie</a:t>
            </a:r>
          </a:p>
        </p:txBody>
      </p:sp>
      <p:sp>
        <p:nvSpPr>
          <p:cNvPr id="3" name="Symbol zastępczy zawartości 2"/>
          <p:cNvSpPr>
            <a:spLocks noGrp="1"/>
          </p:cNvSpPr>
          <p:nvPr>
            <p:ph idx="1"/>
          </p:nvPr>
        </p:nvSpPr>
        <p:spPr>
          <a:xfrm>
            <a:off x="1525873" y="1911927"/>
            <a:ext cx="10018713" cy="3897746"/>
          </a:xfrm>
        </p:spPr>
        <p:txBody>
          <a:bodyPr>
            <a:noAutofit/>
          </a:bodyPr>
          <a:lstStyle/>
          <a:p>
            <a:pPr lvl="0">
              <a:buClr>
                <a:srgbClr val="8BB434">
                  <a:lumMod val="75000"/>
                </a:srgbClr>
              </a:buClr>
            </a:pPr>
            <a:r>
              <a:rPr lang="pl-PL" dirty="0">
                <a:solidFill>
                  <a:prstClr val="black"/>
                </a:solidFill>
                <a:latin typeface="Calibri" panose="020F0502020204030204" pitchFamily="34" charset="0"/>
                <a:cs typeface="Iskoola Pota" panose="020B0502040204020203" pitchFamily="34" charset="0"/>
              </a:rPr>
              <a:t>strona internetowa Centralnej Komisji Egzaminacyjnej – </a:t>
            </a:r>
            <a:r>
              <a:rPr lang="pl-PL" u="sng" dirty="0" err="1">
                <a:solidFill>
                  <a:srgbClr val="92D050"/>
                </a:solidFill>
                <a:latin typeface="Calibri" panose="020F0502020204030204" pitchFamily="34" charset="0"/>
                <a:cs typeface="Iskoola Pota" panose="020B0502040204020203" pitchFamily="34" charset="0"/>
                <a:hlinkClick r:id="rId2"/>
              </a:rPr>
              <a:t>www.cke.gov.pl</a:t>
            </a:r>
            <a:endParaRPr lang="pl-PL" u="sng" dirty="0">
              <a:solidFill>
                <a:srgbClr val="92D050"/>
              </a:solidFill>
              <a:latin typeface="Calibri" panose="020F0502020204030204" pitchFamily="34" charset="0"/>
              <a:cs typeface="Iskoola Pota" panose="020B0502040204020203" pitchFamily="34" charset="0"/>
            </a:endParaRPr>
          </a:p>
          <a:p>
            <a:pPr marL="0" lvl="0" indent="0" algn="just">
              <a:buClr>
                <a:srgbClr val="8BB434">
                  <a:lumMod val="75000"/>
                </a:srgbClr>
              </a:buClr>
              <a:buNone/>
            </a:pPr>
            <a:r>
              <a:rPr lang="pl-PL" dirty="0">
                <a:latin typeface="Calibri" panose="020F0502020204030204" pitchFamily="34" charset="0"/>
                <a:cs typeface="Iskoola Pota" panose="020B0502040204020203" pitchFamily="34" charset="0"/>
              </a:rPr>
              <a:t>(zakładka „egzamin ósmoklasisty”: informatory o egzaminie ósmoklasisty          od roku szkolnego 2018/2019 oraz aneksy do tych informatorów obowiązujące w roku szkolnym 2023/2024, przykładowe arkusze egzaminacyjne, arkusze egzaminu próbnego, zestawy powtórzeniowe zadań egzaminacyjnych, arkusze wykorzystane do przeprowadzenia egzaminu ósmoklasisty w latach 2019-2023)</a:t>
            </a:r>
          </a:p>
          <a:p>
            <a:pPr lvl="0">
              <a:buClr>
                <a:srgbClr val="8BB434">
                  <a:lumMod val="75000"/>
                </a:srgbClr>
              </a:buClr>
            </a:pPr>
            <a:r>
              <a:rPr lang="pl-PL" dirty="0">
                <a:solidFill>
                  <a:prstClr val="black"/>
                </a:solidFill>
                <a:latin typeface="Calibri" panose="020F0502020204030204" pitchFamily="34" charset="0"/>
                <a:cs typeface="Iskoola Pota" panose="020B0502040204020203" pitchFamily="34" charset="0"/>
              </a:rPr>
              <a:t>strona internetowa Okręgowej Komisji Egzaminacyjnej - </a:t>
            </a:r>
            <a:r>
              <a:rPr lang="pl-PL" dirty="0">
                <a:solidFill>
                  <a:srgbClr val="000000"/>
                </a:solidFill>
                <a:latin typeface="Calibri" panose="020F0502020204030204" pitchFamily="34" charset="0"/>
                <a:cs typeface="Iskoola Pota" panose="020B0502040204020203" pitchFamily="34" charset="0"/>
                <a:hlinkClick r:id="rId3"/>
              </a:rPr>
              <a:t>www.oke.jaworzno.pl</a:t>
            </a:r>
            <a:endParaRPr lang="pl-PL" dirty="0">
              <a:solidFill>
                <a:srgbClr val="000000"/>
              </a:solidFill>
              <a:latin typeface="Calibri" panose="020F0502020204030204" pitchFamily="34" charset="0"/>
              <a:cs typeface="Iskoola Pota" panose="020B0502040204020203" pitchFamily="34" charset="0"/>
            </a:endParaRPr>
          </a:p>
          <a:p>
            <a:pPr marL="0" indent="0">
              <a:buNone/>
            </a:pPr>
            <a:endParaRPr lang="pl-PL" dirty="0">
              <a:solidFill>
                <a:srgbClr val="000000"/>
              </a:solidFill>
              <a:latin typeface="Calibri" panose="020F0502020204030204" pitchFamily="34" charset="0"/>
              <a:cs typeface="Iskoola Pota" panose="020B0502040204020203" pitchFamily="34" charset="0"/>
            </a:endParaRPr>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34868534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1"/>
          </p:nvPr>
        </p:nvSpPr>
        <p:spPr/>
        <p:txBody>
          <a:bodyPr/>
          <a:lstStyle/>
          <a:p>
            <a:r>
              <a:rPr lang="pl-PL"/>
              <a:t>Szkoła Podstawowa im. Powstańców Śląskich w Miedźnej</a:t>
            </a:r>
            <a:endParaRPr lang="en-US" dirty="0"/>
          </a:p>
        </p:txBody>
      </p:sp>
      <p:pic>
        <p:nvPicPr>
          <p:cNvPr id="3" name="Obraz 2"/>
          <p:cNvPicPr>
            <a:picLocks noChangeAspect="1"/>
          </p:cNvPicPr>
          <p:nvPr/>
        </p:nvPicPr>
        <p:blipFill>
          <a:blip r:embed="rId2"/>
          <a:stretch>
            <a:fillRect/>
          </a:stretch>
        </p:blipFill>
        <p:spPr>
          <a:xfrm>
            <a:off x="-1276952" y="-1059982"/>
            <a:ext cx="18288000" cy="10287000"/>
          </a:xfrm>
          <a:prstGeom prst="rect">
            <a:avLst/>
          </a:prstGeom>
        </p:spPr>
      </p:pic>
    </p:spTree>
    <p:extLst>
      <p:ext uri="{BB962C8B-B14F-4D97-AF65-F5344CB8AC3E}">
        <p14:creationId xmlns:p14="http://schemas.microsoft.com/office/powerpoint/2010/main" val="613015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06535" y="-387928"/>
            <a:ext cx="10018713" cy="6927273"/>
          </a:xfrm>
        </p:spPr>
        <p:txBody>
          <a:bodyPr>
            <a:normAutofit/>
          </a:bodyPr>
          <a:lstStyle/>
          <a:p>
            <a:pPr marL="0" indent="0" algn="just">
              <a:buNone/>
            </a:pPr>
            <a:r>
              <a:rPr lang="pl-PL" sz="2800" b="1" dirty="0">
                <a:latin typeface="Calibri" panose="020F0502020204030204" pitchFamily="34" charset="0"/>
                <a:cs typeface="Iskoola Pota" panose="020B0502040204020203" pitchFamily="34" charset="0"/>
              </a:rPr>
              <a:t>1. Do egzaminu w terminie dodatkowym przystępuje uczeń, który: </a:t>
            </a:r>
          </a:p>
          <a:p>
            <a:pPr marL="0" indent="0" algn="just">
              <a:buNone/>
            </a:pPr>
            <a:r>
              <a:rPr lang="pl-PL" sz="2800" dirty="0">
                <a:latin typeface="Calibri" panose="020F0502020204030204" pitchFamily="34" charset="0"/>
                <a:cs typeface="Iskoola Pota" panose="020B0502040204020203" pitchFamily="34" charset="0"/>
              </a:rPr>
              <a:t>a) nie przystąpił do egzaminu ósmoklasisty z danego przedmiotu             lub przedmiotów w terminie głównym z przyczyn losowych                    bądź  zdrowotnych ALBO</a:t>
            </a:r>
          </a:p>
          <a:p>
            <a:pPr marL="0" indent="0" algn="just">
              <a:buNone/>
            </a:pPr>
            <a:r>
              <a:rPr lang="pl-PL" sz="2800" dirty="0">
                <a:latin typeface="Calibri" panose="020F0502020204030204" pitchFamily="34" charset="0"/>
                <a:cs typeface="Iskoola Pota" panose="020B0502040204020203" pitchFamily="34" charset="0"/>
              </a:rPr>
              <a:t>b) przerwał, albo któremu przerwano i unieważniono egzamin ósmoklasisty z danego przedmiotu lub przedmiotów w terminie głównym (również z przyczyn losowych lub zdrowotnych).</a:t>
            </a:r>
          </a:p>
          <a:p>
            <a:pPr marL="0" indent="0" algn="just">
              <a:buNone/>
            </a:pPr>
            <a:r>
              <a:rPr lang="pl-PL" sz="2800" b="1" dirty="0">
                <a:latin typeface="Calibri" panose="020F0502020204030204" pitchFamily="34" charset="0"/>
                <a:cs typeface="Iskoola Pota" panose="020B0502040204020203" pitchFamily="34" charset="0"/>
              </a:rPr>
              <a:t>2. Do egzaminu ósmoklasisty w terminie dodatkowym zdający przystępuje również uczeń, któremu dyrektor </a:t>
            </a:r>
            <a:r>
              <a:rPr lang="pl-PL" sz="2800" b="1" dirty="0" err="1">
                <a:latin typeface="Calibri" panose="020F0502020204030204" pitchFamily="34" charset="0"/>
                <a:cs typeface="Iskoola Pota" panose="020B0502040204020203" pitchFamily="34" charset="0"/>
              </a:rPr>
              <a:t>OKE</a:t>
            </a:r>
            <a:r>
              <a:rPr lang="pl-PL" sz="2800" b="1" dirty="0">
                <a:latin typeface="Calibri" panose="020F0502020204030204" pitchFamily="34" charset="0"/>
                <a:cs typeface="Iskoola Pota" panose="020B0502040204020203" pitchFamily="34" charset="0"/>
              </a:rPr>
              <a:t> lub dyrektor </a:t>
            </a:r>
            <a:r>
              <a:rPr lang="pl-PL" sz="2800" b="1" dirty="0" err="1">
                <a:latin typeface="Calibri" panose="020F0502020204030204" pitchFamily="34" charset="0"/>
                <a:cs typeface="Iskoola Pota" panose="020B0502040204020203" pitchFamily="34" charset="0"/>
              </a:rPr>
              <a:t>CKE</a:t>
            </a:r>
            <a:r>
              <a:rPr lang="pl-PL" sz="2800" b="1" dirty="0">
                <a:latin typeface="Calibri" panose="020F0502020204030204" pitchFamily="34" charset="0"/>
                <a:cs typeface="Iskoola Pota" panose="020B0502040204020203" pitchFamily="34" charset="0"/>
              </a:rPr>
              <a:t> unieważnił egzamin z danego przedmiotu lub przedmiotów.</a:t>
            </a:r>
          </a:p>
          <a:p>
            <a:pPr marL="0" indent="0" algn="just">
              <a:buNone/>
            </a:pPr>
            <a:r>
              <a:rPr lang="pl-PL" sz="2800" b="1" dirty="0">
                <a:latin typeface="Calibri" panose="020F0502020204030204" pitchFamily="34" charset="0"/>
                <a:cs typeface="Iskoola Pota" panose="020B0502040204020203" pitchFamily="34" charset="0"/>
              </a:rPr>
              <a:t> 3. Do egzaminu ósmoklasisty w terminie dodatkowym zdający przystępuje w szkole, której jest uczniem. </a:t>
            </a:r>
            <a:r>
              <a:rPr lang="pl-PL" sz="2800" dirty="0">
                <a:latin typeface="Iskoola Pota" panose="020B0502040204020203" pitchFamily="34" charset="0"/>
                <a:cs typeface="Iskoola Pota" panose="020B0502040204020203" pitchFamily="34" charset="0"/>
              </a:rPr>
              <a:t>	</a:t>
            </a: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13661177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effectLst>
                  <a:outerShdw blurRad="38100" dist="38100" dir="2700000" algn="tl">
                    <a:srgbClr val="000000">
                      <a:alpha val="43137"/>
                    </a:srgbClr>
                  </a:outerShdw>
                </a:effectLst>
                <a:latin typeface="Corbel" panose="020B0503020204020204" pitchFamily="34" charset="0"/>
              </a:rPr>
              <a:t>Struktury egzaminu</a:t>
            </a:r>
          </a:p>
        </p:txBody>
      </p:sp>
      <p:sp>
        <p:nvSpPr>
          <p:cNvPr id="8" name="Symbol zastępczy zawartości 7"/>
          <p:cNvSpPr>
            <a:spLocks noGrp="1"/>
          </p:cNvSpPr>
          <p:nvPr>
            <p:ph idx="1"/>
          </p:nvPr>
        </p:nvSpPr>
        <p:spPr/>
        <p:txBody>
          <a:bodyPr/>
          <a:lstStyle/>
          <a:p>
            <a:pPr algn="just"/>
            <a:r>
              <a:rPr lang="pl-PL" b="1" dirty="0">
                <a:solidFill>
                  <a:srgbClr val="FF0000"/>
                </a:solidFill>
                <a:latin typeface="Calibri" panose="020F0502020204030204" pitchFamily="34" charset="0"/>
              </a:rPr>
              <a:t>14 maja 2024 r.</a:t>
            </a:r>
            <a:r>
              <a:rPr lang="pl-PL" dirty="0">
                <a:solidFill>
                  <a:srgbClr val="FF0000"/>
                </a:solidFill>
                <a:latin typeface="Calibri" panose="020F0502020204030204" pitchFamily="34" charset="0"/>
              </a:rPr>
              <a:t> </a:t>
            </a:r>
            <a:r>
              <a:rPr lang="pl-PL" dirty="0">
                <a:latin typeface="Calibri" panose="020F0502020204030204" pitchFamily="34" charset="0"/>
              </a:rPr>
              <a:t>– język polski (godz. 9:00)</a:t>
            </a:r>
          </a:p>
          <a:p>
            <a:pPr algn="just"/>
            <a:r>
              <a:rPr lang="pl-PL" b="1" dirty="0">
                <a:solidFill>
                  <a:srgbClr val="FF0000"/>
                </a:solidFill>
                <a:latin typeface="Calibri" panose="020F0502020204030204" pitchFamily="34" charset="0"/>
              </a:rPr>
              <a:t>15 maja 2024 r. </a:t>
            </a:r>
            <a:r>
              <a:rPr lang="pl-PL" dirty="0">
                <a:latin typeface="Calibri" panose="020F0502020204030204" pitchFamily="34" charset="0"/>
              </a:rPr>
              <a:t>– matematyka (godz. 9:00)</a:t>
            </a:r>
          </a:p>
          <a:p>
            <a:pPr algn="just"/>
            <a:r>
              <a:rPr lang="pl-PL" b="1" dirty="0">
                <a:solidFill>
                  <a:srgbClr val="FF0000"/>
                </a:solidFill>
                <a:latin typeface="Calibri" panose="020F0502020204030204" pitchFamily="34" charset="0"/>
              </a:rPr>
              <a:t>16 maja 2024 r. </a:t>
            </a:r>
            <a:r>
              <a:rPr lang="pl-PL" dirty="0">
                <a:latin typeface="Calibri" panose="020F0502020204030204" pitchFamily="34" charset="0"/>
              </a:rPr>
              <a:t>– język angielski (godz. 9:00)</a:t>
            </a:r>
          </a:p>
          <a:p>
            <a:pPr marL="0" indent="0">
              <a:buNone/>
            </a:pPr>
            <a:endParaRPr lang="pl-PL" dirty="0">
              <a:latin typeface="Calibri" panose="020F0502020204030204" pitchFamily="34" charset="0"/>
            </a:endParaRPr>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10148144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effectLst>
                  <a:outerShdw blurRad="38100" dist="38100" dir="2700000" algn="tl">
                    <a:srgbClr val="000000">
                      <a:alpha val="43137"/>
                    </a:srgbClr>
                  </a:outerShdw>
                </a:effectLst>
                <a:latin typeface="Corbel" panose="020B0503020204020204" pitchFamily="34" charset="0"/>
              </a:rPr>
              <a:t>Czas trwania poszczególnych części</a:t>
            </a:r>
          </a:p>
        </p:txBody>
      </p:sp>
      <p:sp>
        <p:nvSpPr>
          <p:cNvPr id="3" name="Symbol zastępczy zawartości 2"/>
          <p:cNvSpPr>
            <a:spLocks noGrp="1"/>
          </p:cNvSpPr>
          <p:nvPr>
            <p:ph idx="1"/>
          </p:nvPr>
        </p:nvSpPr>
        <p:spPr/>
        <p:txBody>
          <a:bodyPr>
            <a:normAutofit/>
          </a:bodyPr>
          <a:lstStyle/>
          <a:p>
            <a:pPr marL="0" indent="0">
              <a:buNone/>
            </a:pPr>
            <a:r>
              <a:rPr lang="pl-PL" sz="8000" dirty="0">
                <a:solidFill>
                  <a:srgbClr val="000000"/>
                </a:solidFill>
                <a:latin typeface="Iskoola Pota" panose="020B0502040204020203" pitchFamily="34" charset="0"/>
                <a:cs typeface="Iskoola Pota" panose="020B0502040204020203" pitchFamily="34" charset="0"/>
              </a:rPr>
              <a:t>	</a:t>
            </a: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8" name="Symbol zastępczy zawartości 7"/>
          <p:cNvSpPr>
            <a:spLocks noGrp="1"/>
          </p:cNvSpPr>
          <p:nvPr>
            <p:ph sz="quarter" idx="4294967295"/>
          </p:nvPr>
        </p:nvSpPr>
        <p:spPr>
          <a:xfrm>
            <a:off x="1849583" y="2119313"/>
            <a:ext cx="10342418" cy="3671887"/>
          </a:xfrm>
        </p:spPr>
        <p:txBody>
          <a:bodyPr>
            <a:noAutofit/>
          </a:bodyPr>
          <a:lstStyle/>
          <a:p>
            <a:pPr marL="0" indent="0">
              <a:buNone/>
            </a:pPr>
            <a:r>
              <a:rPr lang="pl-PL" sz="3200" b="1" dirty="0">
                <a:solidFill>
                  <a:srgbClr val="000000"/>
                </a:solidFill>
                <a:latin typeface="Calibri" panose="020F0502020204030204" pitchFamily="34" charset="0"/>
                <a:cs typeface="Iskoola Pota" panose="020B0502040204020203" pitchFamily="34" charset="0"/>
              </a:rPr>
              <a:t>Część pierwsza: </a:t>
            </a:r>
            <a:r>
              <a:rPr lang="pl-PL" sz="3200" dirty="0">
                <a:solidFill>
                  <a:srgbClr val="000000"/>
                </a:solidFill>
                <a:latin typeface="Calibri" panose="020F0502020204030204" pitchFamily="34" charset="0"/>
                <a:cs typeface="Iskoola Pota" panose="020B0502040204020203" pitchFamily="34" charset="0"/>
              </a:rPr>
              <a:t> </a:t>
            </a:r>
          </a:p>
          <a:p>
            <a:pPr marL="0" indent="0">
              <a:buNone/>
            </a:pPr>
            <a:r>
              <a:rPr lang="pl-PL" sz="3200" dirty="0">
                <a:solidFill>
                  <a:srgbClr val="000000"/>
                </a:solidFill>
                <a:latin typeface="Calibri" panose="020F0502020204030204" pitchFamily="34" charset="0"/>
                <a:cs typeface="Iskoola Pota" panose="020B0502040204020203" pitchFamily="34" charset="0"/>
              </a:rPr>
              <a:t>język polski – trwa 120 minut </a:t>
            </a:r>
          </a:p>
          <a:p>
            <a:pPr marL="0" indent="0">
              <a:buNone/>
            </a:pPr>
            <a:r>
              <a:rPr lang="pl-PL" sz="3200" b="1" dirty="0">
                <a:solidFill>
                  <a:srgbClr val="000000"/>
                </a:solidFill>
                <a:latin typeface="Calibri" panose="020F0502020204030204" pitchFamily="34" charset="0"/>
                <a:cs typeface="Iskoola Pota" panose="020B0502040204020203" pitchFamily="34" charset="0"/>
              </a:rPr>
              <a:t>Część druga:</a:t>
            </a:r>
          </a:p>
          <a:p>
            <a:pPr marL="0" lvl="0" indent="0">
              <a:buClr>
                <a:srgbClr val="8BB434">
                  <a:lumMod val="75000"/>
                </a:srgbClr>
              </a:buClr>
              <a:buNone/>
            </a:pPr>
            <a:r>
              <a:rPr lang="pl-PL" sz="3200" dirty="0">
                <a:solidFill>
                  <a:srgbClr val="000000"/>
                </a:solidFill>
                <a:latin typeface="Calibri" panose="020F0502020204030204" pitchFamily="34" charset="0"/>
                <a:cs typeface="Iskoola Pota" panose="020B0502040204020203" pitchFamily="34" charset="0"/>
              </a:rPr>
              <a:t>matematyka – trwa 100 minut 	</a:t>
            </a:r>
            <a:endParaRPr lang="pl-PL" sz="3200" dirty="0">
              <a:latin typeface="Calibri" panose="020F0502020204030204" pitchFamily="34" charset="0"/>
              <a:cs typeface="Iskoola Pota" panose="020B0502040204020203" pitchFamily="34" charset="0"/>
            </a:endParaRPr>
          </a:p>
          <a:p>
            <a:pPr marL="0" indent="0">
              <a:buNone/>
            </a:pPr>
            <a:r>
              <a:rPr lang="pl-PL" sz="3200" b="1" dirty="0">
                <a:solidFill>
                  <a:srgbClr val="000000"/>
                </a:solidFill>
                <a:latin typeface="Calibri" panose="020F0502020204030204" pitchFamily="34" charset="0"/>
                <a:cs typeface="Iskoola Pota" panose="020B0502040204020203" pitchFamily="34" charset="0"/>
              </a:rPr>
              <a:t>Część trzecia:</a:t>
            </a:r>
          </a:p>
          <a:p>
            <a:pPr marL="0" indent="0">
              <a:buNone/>
            </a:pPr>
            <a:r>
              <a:rPr lang="pl-PL" sz="3200" dirty="0">
                <a:latin typeface="Calibri" panose="020F0502020204030204" pitchFamily="34" charset="0"/>
              </a:rPr>
              <a:t>język angielski - trwa 90 minut</a:t>
            </a:r>
          </a:p>
        </p:txBody>
      </p:sp>
    </p:spTree>
    <p:extLst>
      <p:ext uri="{BB962C8B-B14F-4D97-AF65-F5344CB8AC3E}">
        <p14:creationId xmlns:p14="http://schemas.microsoft.com/office/powerpoint/2010/main" val="19112317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effectLst>
                  <a:outerShdw blurRad="38100" dist="38100" dir="2700000" algn="tl">
                    <a:srgbClr val="000000">
                      <a:alpha val="43137"/>
                    </a:srgbClr>
                  </a:outerShdw>
                </a:effectLst>
                <a:latin typeface="Corbel" panose="020B0503020204020204" pitchFamily="34" charset="0"/>
              </a:rPr>
              <a:t>Przedłużenie czasu trwania egzaminu</a:t>
            </a:r>
            <a:br>
              <a:rPr lang="pl-PL"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dotyczy uczniów:</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 autyzmem, w tym z zespołem Aspergera</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ze specyficznymi trudnościami w uczeniu się, w tym z dysleksją, dysgrafią, dysortografią, dyskalkulią</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niepełnosprawnych intelektualnie w stopniu lekkim</a:t>
            </a:r>
            <a:br>
              <a:rPr lang="pl-PL" sz="2800" b="1" dirty="0">
                <a:effectLst>
                  <a:outerShdw blurRad="38100" dist="38100" dir="2700000" algn="tl">
                    <a:srgbClr val="000000">
                      <a:alpha val="43137"/>
                    </a:srgbClr>
                  </a:outerShdw>
                </a:effectLst>
                <a:latin typeface="Corbel" panose="020B0503020204020204" pitchFamily="34" charset="0"/>
              </a:rPr>
            </a:br>
            <a:r>
              <a:rPr lang="pl-PL" sz="2800" b="1" dirty="0">
                <a:effectLst>
                  <a:outerShdw blurRad="38100" dist="38100" dir="2700000" algn="tl">
                    <a:srgbClr val="000000">
                      <a:alpha val="43137"/>
                    </a:srgbClr>
                  </a:outerShdw>
                </a:effectLst>
                <a:latin typeface="Corbel" panose="020B0503020204020204" pitchFamily="34" charset="0"/>
              </a:rPr>
              <a:t>- z innym zapisem w opinii </a:t>
            </a:r>
            <a:r>
              <a:rPr lang="pl-PL" sz="2800" b="1" dirty="0" err="1">
                <a:effectLst>
                  <a:outerShdw blurRad="38100" dist="38100" dir="2700000" algn="tl">
                    <a:srgbClr val="000000">
                      <a:alpha val="43137"/>
                    </a:srgbClr>
                  </a:outerShdw>
                </a:effectLst>
                <a:latin typeface="Corbel" panose="020B0503020204020204" pitchFamily="34" charset="0"/>
              </a:rPr>
              <a:t>pp</a:t>
            </a:r>
            <a:r>
              <a:rPr lang="pl-PL" sz="2800" b="1" dirty="0">
                <a:effectLst>
                  <a:outerShdw blurRad="38100" dist="38100" dir="2700000" algn="tl">
                    <a:srgbClr val="000000">
                      <a:alpha val="43137"/>
                    </a:srgbClr>
                  </a:outerShdw>
                </a:effectLst>
                <a:latin typeface="Corbel" panose="020B0503020204020204" pitchFamily="34" charset="0"/>
              </a:rPr>
              <a:t>-p </a:t>
            </a:r>
            <a:endParaRPr lang="pl-PL" b="1" dirty="0">
              <a:effectLst>
                <a:outerShdw blurRad="38100" dist="38100" dir="2700000" algn="tl">
                  <a:srgbClr val="000000">
                    <a:alpha val="43137"/>
                  </a:srgbClr>
                </a:outerShdw>
              </a:effectLst>
              <a:latin typeface="Corbel" panose="020B0503020204020204" pitchFamily="34" charset="0"/>
            </a:endParaRPr>
          </a:p>
        </p:txBody>
      </p:sp>
      <p:sp>
        <p:nvSpPr>
          <p:cNvPr id="3" name="Symbol zastępczy zawartości 2"/>
          <p:cNvSpPr>
            <a:spLocks noGrp="1"/>
          </p:cNvSpPr>
          <p:nvPr>
            <p:ph idx="1"/>
          </p:nvPr>
        </p:nvSpPr>
        <p:spPr/>
        <p:txBody>
          <a:bodyPr>
            <a:normAutofit/>
          </a:bodyPr>
          <a:lstStyle/>
          <a:p>
            <a:pPr marL="0" indent="0">
              <a:buNone/>
            </a:pPr>
            <a:endParaRPr lang="pl-PL" sz="2800" dirty="0">
              <a:latin typeface="Times New Roman" panose="02020603050405020304" pitchFamily="18" charset="0"/>
            </a:endParaRPr>
          </a:p>
          <a:p>
            <a:pPr marL="0" indent="0">
              <a:buNone/>
            </a:pPr>
            <a:endParaRPr lang="pl-PL" sz="2600" dirty="0">
              <a:solidFill>
                <a:srgbClr val="000000"/>
              </a:solidFill>
              <a:latin typeface="Iskoola Pota" panose="020B0502040204020203" pitchFamily="34" charset="0"/>
              <a:cs typeface="Iskoola Pota" panose="020B0502040204020203" pitchFamily="34" charset="0"/>
            </a:endParaRPr>
          </a:p>
          <a:p>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8" name="Symbol zastępczy zawartości 7"/>
          <p:cNvSpPr>
            <a:spLocks noGrp="1"/>
          </p:cNvSpPr>
          <p:nvPr>
            <p:ph sz="quarter" idx="4294967295"/>
          </p:nvPr>
        </p:nvSpPr>
        <p:spPr>
          <a:xfrm>
            <a:off x="2140527" y="3335338"/>
            <a:ext cx="10051473" cy="2455862"/>
          </a:xfrm>
        </p:spPr>
        <p:txBody>
          <a:bodyPr>
            <a:normAutofit/>
          </a:bodyPr>
          <a:lstStyle/>
          <a:p>
            <a:r>
              <a:rPr lang="pl-PL" sz="3200" dirty="0">
                <a:latin typeface="Calibri" panose="020F0502020204030204" pitchFamily="34" charset="0"/>
              </a:rPr>
              <a:t>język polski  - do 180 minut</a:t>
            </a:r>
          </a:p>
          <a:p>
            <a:r>
              <a:rPr lang="pl-PL" sz="3200" dirty="0">
                <a:latin typeface="Calibri" panose="020F0502020204030204" pitchFamily="34" charset="0"/>
              </a:rPr>
              <a:t>matematyka – do 150 minut</a:t>
            </a:r>
          </a:p>
          <a:p>
            <a:r>
              <a:rPr lang="pl-PL" sz="3200" dirty="0">
                <a:latin typeface="Calibri" panose="020F0502020204030204" pitchFamily="34" charset="0"/>
              </a:rPr>
              <a:t>język angielski – do 135 minut</a:t>
            </a:r>
          </a:p>
        </p:txBody>
      </p:sp>
    </p:spTree>
    <p:extLst>
      <p:ext uri="{BB962C8B-B14F-4D97-AF65-F5344CB8AC3E}">
        <p14:creationId xmlns:p14="http://schemas.microsoft.com/office/powerpoint/2010/main" val="8955201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effectLst>
                  <a:outerShdw blurRad="38100" dist="38100" dir="2700000" algn="tl">
                    <a:srgbClr val="000000">
                      <a:alpha val="43137"/>
                    </a:srgbClr>
                  </a:outerShdw>
                </a:effectLst>
              </a:rPr>
              <a:t>Zakres sprawdzanych umiejętności:</a:t>
            </a:r>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
        <p:nvSpPr>
          <p:cNvPr id="7" name="Symbol zastępczy zawartości 6"/>
          <p:cNvSpPr>
            <a:spLocks noGrp="1"/>
          </p:cNvSpPr>
          <p:nvPr>
            <p:ph idx="1"/>
          </p:nvPr>
        </p:nvSpPr>
        <p:spPr/>
        <p:txBody>
          <a:bodyPr>
            <a:normAutofit/>
          </a:bodyPr>
          <a:lstStyle/>
          <a:p>
            <a:r>
              <a:rPr lang="pl-PL" b="1" dirty="0">
                <a:effectLst>
                  <a:outerShdw blurRad="38100" dist="38100" dir="2700000" algn="tl">
                    <a:srgbClr val="000000">
                      <a:alpha val="43137"/>
                    </a:srgbClr>
                  </a:outerShdw>
                </a:effectLst>
                <a:hlinkClick r:id="rId2"/>
              </a:rPr>
              <a:t>rozporzadzenie-ministra-edukacji-i-nauki-z-dnia-15-lipca-2022-r.-w-sprawie-wymagan-egzaminacyjnych-dla-egzaminu-osmoklasisty-przeprowadzanego-w-roku-szkolnym-2022_2023-i-2023_2024.pdf</a:t>
            </a:r>
            <a:endParaRPr lang="pl-PL" b="1" dirty="0">
              <a:effectLst>
                <a:outerShdw blurRad="38100" dist="38100" dir="2700000" algn="tl">
                  <a:srgbClr val="000000">
                    <a:alpha val="43137"/>
                  </a:srgbClr>
                </a:outerShdw>
              </a:effectLst>
            </a:endParaRPr>
          </a:p>
          <a:p>
            <a:pPr marL="0" indent="0">
              <a:buNone/>
            </a:pPr>
            <a:endParaRPr lang="pl-P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654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0"/>
            <a:ext cx="10018713" cy="1393371"/>
          </a:xfrm>
        </p:spPr>
        <p:txBody>
          <a:bodyPr>
            <a:normAutofit/>
          </a:bodyPr>
          <a:lstStyle/>
          <a:p>
            <a:r>
              <a:rPr lang="pl-PL" sz="3600" b="1" dirty="0">
                <a:effectLst>
                  <a:outerShdw blurRad="38100" dist="38100" dir="2700000" algn="tl">
                    <a:srgbClr val="000000">
                      <a:alpha val="43137"/>
                    </a:srgbClr>
                  </a:outerShdw>
                </a:effectLst>
                <a:latin typeface="Calibri" panose="020F0502020204030204" pitchFamily="34" charset="0"/>
              </a:rPr>
              <a:t>Zasady przeprowadzania egzaminu</a:t>
            </a:r>
          </a:p>
        </p:txBody>
      </p:sp>
      <p:sp>
        <p:nvSpPr>
          <p:cNvPr id="3" name="Symbol zastępczy zawartości 2"/>
          <p:cNvSpPr>
            <a:spLocks noGrp="1"/>
          </p:cNvSpPr>
          <p:nvPr>
            <p:ph idx="1"/>
          </p:nvPr>
        </p:nvSpPr>
        <p:spPr>
          <a:xfrm>
            <a:off x="1484310" y="1208313"/>
            <a:ext cx="10018713" cy="4898573"/>
          </a:xfrm>
        </p:spPr>
        <p:txBody>
          <a:bodyPr>
            <a:noAutofit/>
          </a:bodyPr>
          <a:lstStyle/>
          <a:p>
            <a:pPr algn="just"/>
            <a:r>
              <a:rPr lang="pl-PL" sz="2000" b="1" dirty="0">
                <a:latin typeface="Calibri" panose="020F0502020204030204" pitchFamily="34" charset="0"/>
                <a:cs typeface="Iskoola Pota" panose="020B0502040204020203" pitchFamily="34" charset="0"/>
              </a:rPr>
              <a:t>Zdający powinni  mieć przy sobie dokument stwierdzający tożsamość (np. legitymację szkolną).</a:t>
            </a:r>
          </a:p>
          <a:p>
            <a:pPr algn="just"/>
            <a:r>
              <a:rPr lang="pl-PL" sz="2000" b="1" dirty="0">
                <a:latin typeface="Calibri" panose="020F0502020204030204" pitchFamily="34" charset="0"/>
                <a:cs typeface="Iskoola Pota" panose="020B0502040204020203" pitchFamily="34" charset="0"/>
              </a:rPr>
              <a:t>O godzinie wyznaczonej przez przewodniczącego zespołu egzaminacyjnego uczniowie wchodzą do sali egzaminacyjnej pojedynczo. Przed wejściem do sali uczniowie losują numery stolików (nie dotyczy uczniów z dostosowaniami).</a:t>
            </a:r>
          </a:p>
          <a:p>
            <a:pPr algn="just"/>
            <a:r>
              <a:rPr lang="pl-PL" sz="2000" b="1" dirty="0">
                <a:latin typeface="Calibri" panose="020F0502020204030204" pitchFamily="34" charset="0"/>
                <a:cs typeface="Iskoola Pota" panose="020B0502040204020203" pitchFamily="34" charset="0"/>
              </a:rPr>
              <a:t>W czasie trwania egzaminu uczniowie nie powinni opuszczać sali egzaminacyjnej. W przypadku konieczności wyjścia zdający sygnalizuje taką potrzebę przez podniesienie ręki.</a:t>
            </a:r>
          </a:p>
          <a:p>
            <a:pPr algn="just"/>
            <a:r>
              <a:rPr lang="pl-PL" sz="2000" b="1" dirty="0">
                <a:latin typeface="Calibri" panose="020F0502020204030204" pitchFamily="34" charset="0"/>
                <a:cs typeface="Iskoola Pota" panose="020B0502040204020203" pitchFamily="34" charset="0"/>
              </a:rPr>
              <a:t>Członkowie zespołu nadzorującego mogą udzielać odpowiedzi na pytania zdających związane wyłącznie z kodowaniem arkusza oraz instrukcją dla zdającego.</a:t>
            </a:r>
          </a:p>
          <a:p>
            <a:pPr algn="just"/>
            <a:r>
              <a:rPr lang="pl-PL" sz="2000" b="1" dirty="0">
                <a:latin typeface="Calibri" panose="020F0502020204030204" pitchFamily="34" charset="0"/>
                <a:cs typeface="Iskoola Pota" panose="020B0502040204020203" pitchFamily="34" charset="0"/>
              </a:rPr>
              <a:t>Uczeń, który jest chory, może korzystać z zaleconego przez lekarza sprzętu medycznego i leków koniecznych ze względu na chorobę, pod warunkiem że taka konieczność została zgłoszona przewodniczącemu zespołu egzaminacyjnego przed rozpoczęciem danej części egzaminu.</a:t>
            </a:r>
            <a:endParaRPr lang="pl-PL" sz="1800" b="1" dirty="0">
              <a:latin typeface="Calibri" panose="020F0502020204030204" pitchFamily="34" charset="0"/>
              <a:cs typeface="Iskoola Pota" panose="020B0502040204020203" pitchFamily="34" charset="0"/>
            </a:endParaRPr>
          </a:p>
        </p:txBody>
      </p:sp>
      <p:sp>
        <p:nvSpPr>
          <p:cNvPr id="5" name="Symbol zastępczy stopki 4"/>
          <p:cNvSpPr>
            <a:spLocks noGrp="1"/>
          </p:cNvSpPr>
          <p:nvPr>
            <p:ph type="ftr" sz="quarter" idx="11"/>
          </p:nvPr>
        </p:nvSpPr>
        <p:spPr>
          <a:xfrm>
            <a:off x="2572279" y="6525491"/>
            <a:ext cx="7084177" cy="332509"/>
          </a:xfrm>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16818230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270164"/>
            <a:ext cx="10018713" cy="1361209"/>
          </a:xfrm>
        </p:spPr>
        <p:txBody>
          <a:bodyPr>
            <a:normAutofit/>
          </a:bodyPr>
          <a:lstStyle/>
          <a:p>
            <a:r>
              <a:rPr lang="pl-PL" sz="3600" b="1" dirty="0">
                <a:effectLst>
                  <a:outerShdw blurRad="38100" dist="38100" dir="2700000" algn="tl">
                    <a:srgbClr val="000000">
                      <a:alpha val="43137"/>
                    </a:srgbClr>
                  </a:outerShdw>
                </a:effectLst>
                <a:latin typeface="Calibri" panose="020F0502020204030204" pitchFamily="34" charset="0"/>
              </a:rPr>
              <a:t>Zasady przeprowadzania egzaminu – c.d.</a:t>
            </a:r>
          </a:p>
        </p:txBody>
      </p:sp>
      <p:sp>
        <p:nvSpPr>
          <p:cNvPr id="3" name="Symbol zastępczy zawartości 2"/>
          <p:cNvSpPr>
            <a:spLocks noGrp="1"/>
          </p:cNvSpPr>
          <p:nvPr>
            <p:ph idx="1"/>
          </p:nvPr>
        </p:nvSpPr>
        <p:spPr>
          <a:xfrm>
            <a:off x="1484310" y="1496291"/>
            <a:ext cx="10018713" cy="4405745"/>
          </a:xfrm>
        </p:spPr>
        <p:txBody>
          <a:bodyPr>
            <a:normAutofit/>
          </a:bodyPr>
          <a:lstStyle/>
          <a:p>
            <a:pPr algn="just"/>
            <a:r>
              <a:rPr lang="pl-PL" sz="2000" b="1" dirty="0">
                <a:latin typeface="Calibri" panose="020F0502020204030204" pitchFamily="34" charset="0"/>
              </a:rPr>
              <a:t>Uczeń ma dodatkowo czas, który przeznaczony jest na sprawdzenie poprawności przeniesienia odpowiedzi na kartę odpowiedzi, a w przypadku języka angielskiego – sprawdzenie poprawności przeniesienia rozwiązań zadań otwartych na kartę rozwiązań zadań otwartych oraz poprawności przeniesienia odpowiedzi do zadań zamkniętych na kartę odpowiedzi, po zakończeniu czasu przewidzianego na rozwiązanie zadań (dotyczy zdających, którzy mają obowiązek zaznaczenia odpowiedzi na karcie odpowiedzi, zaznaczenia te są podstawą oceny pracy egzaminacyjnej):</a:t>
            </a:r>
          </a:p>
          <a:p>
            <a:pPr algn="just">
              <a:buFontTx/>
              <a:buChar char="-"/>
            </a:pPr>
            <a:r>
              <a:rPr lang="pl-PL" sz="2000" b="1" dirty="0">
                <a:latin typeface="Calibri" panose="020F0502020204030204" pitchFamily="34" charset="0"/>
              </a:rPr>
              <a:t>język polski i matematyka – 5 minut</a:t>
            </a:r>
          </a:p>
          <a:p>
            <a:pPr algn="just">
              <a:buFontTx/>
              <a:buChar char="-"/>
            </a:pPr>
            <a:r>
              <a:rPr lang="pl-PL" sz="2000" b="1" dirty="0">
                <a:latin typeface="Calibri" panose="020F0502020204030204" pitchFamily="34" charset="0"/>
              </a:rPr>
              <a:t>język angielski – 10 minut.</a:t>
            </a:r>
          </a:p>
          <a:p>
            <a:pPr marL="0" indent="0" algn="just">
              <a:buNone/>
            </a:pPr>
            <a:r>
              <a:rPr lang="pl-PL" sz="2000" i="1" dirty="0">
                <a:latin typeface="Calibri" panose="020F0502020204030204" pitchFamily="34" charset="0"/>
              </a:rPr>
              <a:t>Instrukcja dotycząca sposobu zaznaczania odpowiedzi na karcie odpowiedzi oraz nanoszenia poprawek na karcie odpowiedzi i w zeszycie zadań egzaminacyjnych lub karcie rozwiązań zadań otwartych będzie zamieszczona w arkuszu egzaminacyjnym.</a:t>
            </a:r>
          </a:p>
          <a:p>
            <a:pPr marL="0" indent="0">
              <a:buNone/>
            </a:pPr>
            <a:endParaRPr lang="pl-PL" dirty="0"/>
          </a:p>
        </p:txBody>
      </p:sp>
      <p:sp>
        <p:nvSpPr>
          <p:cNvPr id="5" name="Symbol zastępczy stopki 4"/>
          <p:cNvSpPr>
            <a:spLocks noGrp="1"/>
          </p:cNvSpPr>
          <p:nvPr>
            <p:ph type="ftr" sz="quarter" idx="11"/>
          </p:nvPr>
        </p:nvSpPr>
        <p:spPr/>
        <p:txBody>
          <a:bodyPr/>
          <a:lstStyle/>
          <a:p>
            <a:r>
              <a:rPr lang="pl-PL"/>
              <a:t>Szkoła Podstawowa im. Powstańców Śląskich w Miedźnej</a:t>
            </a:r>
            <a:endParaRPr lang="en-US" dirty="0"/>
          </a:p>
        </p:txBody>
      </p:sp>
    </p:spTree>
    <p:extLst>
      <p:ext uri="{BB962C8B-B14F-4D97-AF65-F5344CB8AC3E}">
        <p14:creationId xmlns:p14="http://schemas.microsoft.com/office/powerpoint/2010/main" val="863542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TM03457496[[fn=Paralaksa]]</Template>
  <TotalTime>1829</TotalTime>
  <Words>1394</Words>
  <Application>Microsoft Office PowerPoint</Application>
  <PresentationFormat>Panoramiczny</PresentationFormat>
  <Paragraphs>114</Paragraphs>
  <Slides>22</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Corbel</vt:lpstr>
      <vt:lpstr>Impact</vt:lpstr>
      <vt:lpstr>Iskoola Pota</vt:lpstr>
      <vt:lpstr>Times New Roman</vt:lpstr>
      <vt:lpstr>Paralaksa</vt:lpstr>
      <vt:lpstr>Egzamin ósmoklasisty 2023/2024</vt:lpstr>
      <vt:lpstr>   Harmonogram przeprowadzania egzaminu    </vt:lpstr>
      <vt:lpstr>Prezentacja programu PowerPoint</vt:lpstr>
      <vt:lpstr>Struktury egzaminu</vt:lpstr>
      <vt:lpstr>Czas trwania poszczególnych części</vt:lpstr>
      <vt:lpstr>Przedłużenie czasu trwania egzaminu dotyczy uczniów: - z autyzmem, w tym z zespołem Aspergera - ze specyficznymi trudnościami w uczeniu się, w tym z dysleksją, dysgrafią, dysortografią, dyskalkulią - niepełnosprawnych intelektualnie w stopniu lekkim - z innym zapisem w opinii pp-p </vt:lpstr>
      <vt:lpstr>Zakres sprawdzanych umiejętności:</vt:lpstr>
      <vt:lpstr>Zasady przeprowadzania egzaminu</vt:lpstr>
      <vt:lpstr>Zasady przeprowadzania egzaminu – c.d.</vt:lpstr>
      <vt:lpstr>Praca z arkuszem egzaminacyjnym</vt:lpstr>
      <vt:lpstr>Prezentacja programu PowerPoint</vt:lpstr>
      <vt:lpstr>Prezentacja programu PowerPoint</vt:lpstr>
      <vt:lpstr>Prezentacja programu PowerPoint</vt:lpstr>
      <vt:lpstr>Prezentacja programu PowerPoint</vt:lpstr>
      <vt:lpstr>Zaznaczanie odpowiedzi </vt:lpstr>
      <vt:lpstr>Urządzenia telekomunikacyjne </vt:lpstr>
      <vt:lpstr>Przybory i materiały</vt:lpstr>
      <vt:lpstr>Samodzielna praca ucznia</vt:lpstr>
      <vt:lpstr>Możliwość wglądu do sprawdzonych  i ocenionych prac</vt:lpstr>
      <vt:lpstr>Terminy</vt:lpstr>
      <vt:lpstr>Informacje o egzaminie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Egzamin gimnazjalny 2015/2016</dc:title>
  <dc:creator>user</dc:creator>
  <cp:lastModifiedBy>Natalia Sowa</cp:lastModifiedBy>
  <cp:revision>146</cp:revision>
  <dcterms:created xsi:type="dcterms:W3CDTF">2016-02-24T21:59:27Z</dcterms:created>
  <dcterms:modified xsi:type="dcterms:W3CDTF">2024-03-12T16:50:13Z</dcterms:modified>
</cp:coreProperties>
</file>