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handoutMasterIdLst>
    <p:handoutMasterId r:id="rId17"/>
  </p:handoutMasterIdLst>
  <p:sldIdLst>
    <p:sldId id="256" r:id="rId2"/>
    <p:sldId id="258" r:id="rId3"/>
    <p:sldId id="271" r:id="rId4"/>
    <p:sldId id="257" r:id="rId5"/>
    <p:sldId id="259" r:id="rId6"/>
    <p:sldId id="265" r:id="rId7"/>
    <p:sldId id="266" r:id="rId8"/>
    <p:sldId id="267" r:id="rId9"/>
    <p:sldId id="268" r:id="rId10"/>
    <p:sldId id="269" r:id="rId11"/>
    <p:sldId id="270" r:id="rId12"/>
    <p:sldId id="262" r:id="rId13"/>
    <p:sldId id="261" r:id="rId14"/>
    <p:sldId id="263" r:id="rId15"/>
    <p:sldId id="264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40F12-B886-40C8-8F9F-C985FB690A74}" type="datetimeFigureOut">
              <a:rPr lang="sk-SK" smtClean="0"/>
              <a:t>30. 6. 2023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0EF10-08A0-4C92-A202-88A405D643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8708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1C52E3B-678A-44C3-87F1-AC441D386D7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61B54CE-BD1B-4B0C-BA6F-66AA03937496}" type="slidenum">
              <a:rPr lang="en-GB" smtClean="0"/>
              <a:t>‹#›</a:t>
            </a:fld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7049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2E3B-678A-44C3-87F1-AC441D386D7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54CE-BD1B-4B0C-BA6F-66AA03937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66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2E3B-678A-44C3-87F1-AC441D386D7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54CE-BD1B-4B0C-BA6F-66AA03937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6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2E3B-678A-44C3-87F1-AC441D386D7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54CE-BD1B-4B0C-BA6F-66AA03937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60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C52E3B-678A-44C3-87F1-AC441D386D7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1B54CE-BD1B-4B0C-BA6F-66AA0393749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44078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2E3B-678A-44C3-87F1-AC441D386D7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54CE-BD1B-4B0C-BA6F-66AA03937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02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2E3B-678A-44C3-87F1-AC441D386D7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54CE-BD1B-4B0C-BA6F-66AA03937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572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2E3B-678A-44C3-87F1-AC441D386D7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54CE-BD1B-4B0C-BA6F-66AA03937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08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2E3B-678A-44C3-87F1-AC441D386D7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54CE-BD1B-4B0C-BA6F-66AA03937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75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C52E3B-678A-44C3-87F1-AC441D386D7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1B54CE-BD1B-4B0C-BA6F-66AA0393749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482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C52E3B-678A-44C3-87F1-AC441D386D7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1B54CE-BD1B-4B0C-BA6F-66AA0393749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015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1C52E3B-678A-44C3-87F1-AC441D386D7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61B54CE-BD1B-4B0C-BA6F-66AA0393749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554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1138C2-96B2-34B9-DEAB-A61C88D75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2192784"/>
            <a:ext cx="8361229" cy="2441360"/>
          </a:xfrm>
        </p:spPr>
        <p:txBody>
          <a:bodyPr/>
          <a:lstStyle/>
          <a:p>
            <a:r>
              <a:rPr lang="sk-SK" dirty="0" err="1"/>
              <a:t>Complaints</a:t>
            </a:r>
            <a:r>
              <a:rPr lang="sk-SK" dirty="0"/>
              <a:t/>
            </a:r>
            <a:br>
              <a:rPr lang="sk-SK" dirty="0"/>
            </a:br>
            <a:r>
              <a:rPr lang="sk-SK" sz="4800" dirty="0"/>
              <a:t>Reklamácie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E9B03B4-5E22-1898-119D-C8352070A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94771"/>
            <a:ext cx="9144000" cy="561513"/>
          </a:xfrm>
        </p:spPr>
        <p:txBody>
          <a:bodyPr/>
          <a:lstStyle/>
          <a:p>
            <a:pPr algn="r"/>
            <a:r>
              <a:rPr lang="sk-SK" dirty="0"/>
              <a:t>4.r </a:t>
            </a:r>
            <a:r>
              <a:rPr lang="sk-SK" dirty="0" err="1"/>
              <a:t>BiOA</a:t>
            </a:r>
            <a:endParaRPr lang="en-GB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xmlns="" id="{55DA143E-4E90-1670-E19B-16D75584C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221" y="200250"/>
            <a:ext cx="4093779" cy="2351157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6109BDD1-4054-03A0-3397-6B7879DF9C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4913234"/>
            <a:ext cx="2962275" cy="154305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356260" y="200250"/>
            <a:ext cx="2660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Príloha č. 8</a:t>
            </a:r>
            <a:endParaRPr lang="sk-SK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274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C01A854-431C-E46A-DA10-306F2175E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867103"/>
          </a:xfrm>
        </p:spPr>
        <p:txBody>
          <a:bodyPr/>
          <a:lstStyle/>
          <a:p>
            <a:pPr algn="ctr"/>
            <a:r>
              <a:rPr lang="en-GB" dirty="0"/>
              <a:t>Useful Phrases &amp; Language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9E4C5E8F-79AD-3FB7-2E2A-321984F53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67104"/>
            <a:ext cx="9601200" cy="4729656"/>
          </a:xfrm>
        </p:spPr>
        <p:txBody>
          <a:bodyPr>
            <a:normAutofit/>
          </a:bodyPr>
          <a:lstStyle/>
          <a:p>
            <a:r>
              <a:rPr lang="sk-SK" sz="2800" dirty="0" err="1">
                <a:highlight>
                  <a:srgbClr val="00FFFF"/>
                </a:highlight>
              </a:rPr>
              <a:t>making</a:t>
            </a:r>
            <a:r>
              <a:rPr lang="sk-SK" sz="2800" dirty="0">
                <a:highlight>
                  <a:srgbClr val="00FFFF"/>
                </a:highlight>
              </a:rPr>
              <a:t> </a:t>
            </a:r>
            <a:r>
              <a:rPr lang="sk-SK" sz="2800" dirty="0" err="1">
                <a:highlight>
                  <a:srgbClr val="00FFFF"/>
                </a:highlight>
              </a:rPr>
              <a:t>recommendations</a:t>
            </a:r>
            <a:endParaRPr lang="sk-SK" sz="2800" dirty="0">
              <a:highlight>
                <a:srgbClr val="00FFFF"/>
              </a:highlight>
            </a:endParaRPr>
          </a:p>
          <a:p>
            <a:pPr marL="0" indent="0">
              <a:buNone/>
            </a:pPr>
            <a:endParaRPr lang="en-GB" sz="2800" dirty="0">
              <a:highlight>
                <a:srgbClr val="00FFFF"/>
              </a:highlight>
            </a:endParaRP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xmlns="" id="{F4239671-3F1A-F261-18B4-1BF1DA9F274B}"/>
              </a:ext>
            </a:extLst>
          </p:cNvPr>
          <p:cNvSpPr/>
          <p:nvPr/>
        </p:nvSpPr>
        <p:spPr>
          <a:xfrm>
            <a:off x="1844566" y="1734207"/>
            <a:ext cx="8797158" cy="2648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1"/>
                </a:solidFill>
              </a:rPr>
              <a:t>I strongly recommend that your organisation…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1"/>
                </a:solidFill>
              </a:rPr>
              <a:t>It would be advisable to…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1"/>
                </a:solidFill>
              </a:rPr>
              <a:t>I suggest re-evaluating your procedures regarding…</a:t>
            </a:r>
          </a:p>
        </p:txBody>
      </p:sp>
    </p:spTree>
    <p:extLst>
      <p:ext uri="{BB962C8B-B14F-4D97-AF65-F5344CB8AC3E}">
        <p14:creationId xmlns:p14="http://schemas.microsoft.com/office/powerpoint/2010/main" val="2133413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A4B77FD-296E-3F3C-D955-70D2AF994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36483"/>
            <a:ext cx="9601200" cy="867103"/>
          </a:xfrm>
        </p:spPr>
        <p:txBody>
          <a:bodyPr/>
          <a:lstStyle/>
          <a:p>
            <a:pPr algn="ctr"/>
            <a:r>
              <a:rPr lang="en-GB" dirty="0"/>
              <a:t>Useful Phrases &amp; Language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4D4C2B13-15A3-530B-0B2F-E3085DEC7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03586"/>
            <a:ext cx="9601200" cy="4763814"/>
          </a:xfrm>
        </p:spPr>
        <p:txBody>
          <a:bodyPr>
            <a:normAutofit/>
          </a:bodyPr>
          <a:lstStyle/>
          <a:p>
            <a:r>
              <a:rPr lang="sk-SK" sz="2800" dirty="0" err="1">
                <a:highlight>
                  <a:srgbClr val="00FFFF"/>
                </a:highlight>
              </a:rPr>
              <a:t>sign</a:t>
            </a:r>
            <a:r>
              <a:rPr lang="sk-SK" sz="2800" dirty="0">
                <a:highlight>
                  <a:srgbClr val="00FFFF"/>
                </a:highlight>
              </a:rPr>
              <a:t> </a:t>
            </a:r>
            <a:r>
              <a:rPr lang="sk-SK" sz="2800" dirty="0" err="1">
                <a:highlight>
                  <a:srgbClr val="00FFFF"/>
                </a:highlight>
              </a:rPr>
              <a:t>off</a:t>
            </a:r>
            <a:endParaRPr lang="sk-SK" sz="2800" dirty="0">
              <a:highlight>
                <a:srgbClr val="00FFFF"/>
              </a:highlight>
            </a:endParaRPr>
          </a:p>
          <a:p>
            <a:pPr marL="0" indent="0">
              <a:buNone/>
            </a:pPr>
            <a:endParaRPr lang="en-GB" sz="2800" dirty="0">
              <a:highlight>
                <a:srgbClr val="00FFFF"/>
              </a:highlight>
            </a:endParaRP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xmlns="" id="{7D31F43D-1A8A-A18D-93DC-111BD19745DC}"/>
              </a:ext>
            </a:extLst>
          </p:cNvPr>
          <p:cNvSpPr/>
          <p:nvPr/>
        </p:nvSpPr>
        <p:spPr>
          <a:xfrm>
            <a:off x="1371600" y="1671145"/>
            <a:ext cx="10342179" cy="4619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1"/>
                </a:solidFill>
              </a:rPr>
              <a:t>I look forward to receiving your reply.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1"/>
                </a:solidFill>
              </a:rPr>
              <a:t>I look forward to hearing from you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1"/>
                </a:solidFill>
              </a:rPr>
              <a:t>I look forward to receiving a full refund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1"/>
                </a:solidFill>
              </a:rPr>
              <a:t>I look forward to receiving a replacement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1"/>
                </a:solidFill>
              </a:rPr>
              <a:t>I look forward to receiving your explanation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1"/>
                </a:solidFill>
              </a:rPr>
              <a:t>I expect to receive a prompt reply to this letter.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1"/>
                </a:solidFill>
              </a:rPr>
              <a:t>Yours faithfully,</a:t>
            </a:r>
          </a:p>
        </p:txBody>
      </p:sp>
    </p:spTree>
    <p:extLst>
      <p:ext uri="{BB962C8B-B14F-4D97-AF65-F5344CB8AC3E}">
        <p14:creationId xmlns:p14="http://schemas.microsoft.com/office/powerpoint/2010/main" val="3596969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203FF14-AA16-61EE-879A-0AC870B2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66086"/>
            <a:ext cx="9601200" cy="777536"/>
          </a:xfrm>
        </p:spPr>
        <p:txBody>
          <a:bodyPr/>
          <a:lstStyle/>
          <a:p>
            <a:r>
              <a:rPr lang="sk-SK" dirty="0" err="1"/>
              <a:t>Remember</a:t>
            </a:r>
            <a:r>
              <a:rPr lang="sk-SK" dirty="0"/>
              <a:t>: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859CD9FD-34D5-D53F-6C72-F9E0660C0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943623"/>
            <a:ext cx="10547131" cy="4923778"/>
          </a:xfrm>
        </p:spPr>
        <p:txBody>
          <a:bodyPr>
            <a:normAutofit/>
          </a:bodyPr>
          <a:lstStyle/>
          <a:p>
            <a:r>
              <a:rPr lang="en-US" sz="2800" dirty="0"/>
              <a:t>not to be offensive or disrespectful</a:t>
            </a:r>
          </a:p>
          <a:p>
            <a:r>
              <a:rPr lang="en-US" sz="2800" dirty="0"/>
              <a:t>even when complaining, there should be no reason ever to be abusive or impolite</a:t>
            </a:r>
          </a:p>
          <a:p>
            <a:r>
              <a:rPr lang="en-US" sz="2800" dirty="0"/>
              <a:t>assertiveness without aggression is always the way to go</a:t>
            </a:r>
          </a:p>
          <a:p>
            <a:r>
              <a:rPr lang="en-US" sz="2800" dirty="0"/>
              <a:t>keep copies of your letters or emails, and never send original documents or receipts</a:t>
            </a:r>
          </a:p>
          <a:p>
            <a:r>
              <a:rPr lang="en-US" sz="2800" dirty="0"/>
              <a:t>to </a:t>
            </a:r>
            <a:r>
              <a:rPr lang="en-US" sz="2800" dirty="0">
                <a:highlight>
                  <a:srgbClr val="00FFFF"/>
                </a:highlight>
              </a:rPr>
              <a:t>ACE</a:t>
            </a:r>
            <a:r>
              <a:rPr lang="en-US" sz="2800" dirty="0"/>
              <a:t> your subject lines when writing a letter of complaint:</a:t>
            </a:r>
          </a:p>
          <a:p>
            <a:pPr marL="0" indent="0">
              <a:buNone/>
            </a:pPr>
            <a:r>
              <a:rPr lang="sk-SK" sz="2400" dirty="0"/>
              <a:t>       </a:t>
            </a:r>
            <a:endParaRPr lang="en-GB" sz="2400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xmlns="" id="{8E260EFB-AF2B-534F-596E-982068F8DCC9}"/>
              </a:ext>
            </a:extLst>
          </p:cNvPr>
          <p:cNvSpPr/>
          <p:nvPr/>
        </p:nvSpPr>
        <p:spPr>
          <a:xfrm>
            <a:off x="1371600" y="4550876"/>
            <a:ext cx="10049522" cy="1935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highlight>
                  <a:srgbClr val="00FFFF"/>
                </a:highlight>
              </a:rPr>
              <a:t>A</a:t>
            </a:r>
            <a:r>
              <a:rPr lang="en-US" sz="2400" dirty="0">
                <a:solidFill>
                  <a:schemeClr val="tx1"/>
                </a:solidFill>
              </a:rPr>
              <a:t>ppropriate. Use suitable details that are meaningful and relevant.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highlight>
                  <a:srgbClr val="00FFFF"/>
                </a:highlight>
              </a:rPr>
              <a:t>C</a:t>
            </a:r>
            <a:r>
              <a:rPr lang="en-US" sz="2400" dirty="0">
                <a:solidFill>
                  <a:schemeClr val="tx1"/>
                </a:solidFill>
              </a:rPr>
              <a:t>oncise. Keep it as brief as possible, while giving all the necessary details.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highlight>
                  <a:srgbClr val="00FFFF"/>
                </a:highlight>
              </a:rPr>
              <a:t>E</a:t>
            </a:r>
            <a:r>
              <a:rPr lang="en-US" sz="2400" dirty="0">
                <a:solidFill>
                  <a:schemeClr val="tx1"/>
                </a:solidFill>
              </a:rPr>
              <a:t>xact. Make sure all the information is accurate and complete.</a:t>
            </a:r>
          </a:p>
        </p:txBody>
      </p:sp>
    </p:spTree>
    <p:extLst>
      <p:ext uri="{BB962C8B-B14F-4D97-AF65-F5344CB8AC3E}">
        <p14:creationId xmlns:p14="http://schemas.microsoft.com/office/powerpoint/2010/main" val="3146522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B1D7A9D-2C84-F1FD-3E9E-6DE0F4980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993" y="247650"/>
            <a:ext cx="10846675" cy="1485900"/>
          </a:xfrm>
        </p:spPr>
        <p:txBody>
          <a:bodyPr>
            <a:normAutofit/>
          </a:bodyPr>
          <a:lstStyle/>
          <a:p>
            <a:r>
              <a:rPr lang="sk-SK" sz="3200" dirty="0">
                <a:highlight>
                  <a:srgbClr val="00FF00"/>
                </a:highlight>
              </a:rPr>
              <a:t>TASK 1: </a:t>
            </a:r>
            <a:r>
              <a:rPr lang="sk-SK" sz="3200" dirty="0" err="1"/>
              <a:t>put</a:t>
            </a:r>
            <a:r>
              <a:rPr lang="sk-SK" sz="3200" dirty="0"/>
              <a:t> </a:t>
            </a:r>
            <a:r>
              <a:rPr lang="sk-SK" sz="3200" dirty="0" err="1"/>
              <a:t>the</a:t>
            </a:r>
            <a:r>
              <a:rPr lang="sk-SK" sz="3200" dirty="0"/>
              <a:t> </a:t>
            </a:r>
            <a:r>
              <a:rPr lang="sk-SK" sz="3200" dirty="0" err="1"/>
              <a:t>sentence</a:t>
            </a:r>
            <a:r>
              <a:rPr lang="sk-SK" sz="3200" dirty="0"/>
              <a:t> </a:t>
            </a:r>
            <a:r>
              <a:rPr lang="sk-SK" sz="3200" dirty="0" err="1"/>
              <a:t>into</a:t>
            </a:r>
            <a:r>
              <a:rPr lang="sk-SK" sz="3200" dirty="0"/>
              <a:t> </a:t>
            </a:r>
            <a:r>
              <a:rPr lang="sk-SK" sz="3200" dirty="0" err="1"/>
              <a:t>correct</a:t>
            </a:r>
            <a:r>
              <a:rPr lang="sk-SK" sz="3200" dirty="0"/>
              <a:t> </a:t>
            </a:r>
            <a:r>
              <a:rPr lang="sk-SK" sz="3200" dirty="0" err="1"/>
              <a:t>order</a:t>
            </a:r>
            <a:r>
              <a:rPr lang="sk-SK" sz="3200" dirty="0"/>
              <a:t> </a:t>
            </a:r>
            <a:r>
              <a:rPr lang="sk-SK" sz="3200" dirty="0" err="1"/>
              <a:t>according</a:t>
            </a:r>
            <a:r>
              <a:rPr lang="sk-SK" sz="3200" dirty="0"/>
              <a:t> to </a:t>
            </a:r>
            <a:r>
              <a:rPr lang="sk-SK" sz="3200" dirty="0" err="1"/>
              <a:t>parts</a:t>
            </a:r>
            <a:r>
              <a:rPr lang="sk-SK" sz="3200" dirty="0"/>
              <a:t> of </a:t>
            </a:r>
            <a:r>
              <a:rPr lang="sk-SK" sz="3200" dirty="0" err="1"/>
              <a:t>the</a:t>
            </a:r>
            <a:r>
              <a:rPr lang="sk-SK" sz="3200" dirty="0"/>
              <a:t> </a:t>
            </a:r>
            <a:r>
              <a:rPr lang="sk-SK" sz="3200" dirty="0" err="1"/>
              <a:t>letter</a:t>
            </a:r>
            <a:r>
              <a:rPr lang="sk-SK" sz="3200" dirty="0"/>
              <a:t>:</a:t>
            </a:r>
            <a:endParaRPr lang="en-GB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73A4CAC9-28A8-A45B-C8F2-A0A896F3F4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8993" y="1529255"/>
            <a:ext cx="4739372" cy="38875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sz="2800" u="sng" dirty="0" err="1">
                <a:highlight>
                  <a:srgbClr val="00FFFF"/>
                </a:highlight>
              </a:rPr>
              <a:t>Parts</a:t>
            </a:r>
            <a:r>
              <a:rPr lang="sk-SK" sz="2800" u="sng" dirty="0">
                <a:highlight>
                  <a:srgbClr val="00FFFF"/>
                </a:highlight>
              </a:rPr>
              <a:t> of </a:t>
            </a:r>
            <a:r>
              <a:rPr lang="sk-SK" sz="2800" u="sng" dirty="0" err="1">
                <a:highlight>
                  <a:srgbClr val="00FFFF"/>
                </a:highlight>
              </a:rPr>
              <a:t>the</a:t>
            </a:r>
            <a:r>
              <a:rPr lang="sk-SK" sz="2800" u="sng" dirty="0">
                <a:highlight>
                  <a:srgbClr val="00FFFF"/>
                </a:highlight>
              </a:rPr>
              <a:t> </a:t>
            </a:r>
            <a:r>
              <a:rPr lang="sk-SK" sz="2800" u="sng" dirty="0" err="1">
                <a:highlight>
                  <a:srgbClr val="00FFFF"/>
                </a:highlight>
              </a:rPr>
              <a:t>letter</a:t>
            </a:r>
            <a:r>
              <a:rPr lang="sk-SK" sz="2800" u="sng" dirty="0">
                <a:highlight>
                  <a:srgbClr val="00FFFF"/>
                </a:highlight>
              </a:rPr>
              <a:t>:</a:t>
            </a:r>
          </a:p>
          <a:p>
            <a:r>
              <a:rPr lang="en-US" sz="2800" dirty="0"/>
              <a:t>greeting</a:t>
            </a:r>
          </a:p>
          <a:p>
            <a:r>
              <a:rPr lang="en-US" sz="2800" dirty="0"/>
              <a:t>introducing your reason for writing</a:t>
            </a:r>
          </a:p>
          <a:p>
            <a:r>
              <a:rPr lang="en-US" sz="2800" dirty="0"/>
              <a:t>background information</a:t>
            </a:r>
          </a:p>
          <a:p>
            <a:r>
              <a:rPr lang="en-US" sz="2800" dirty="0"/>
              <a:t>what went wrong</a:t>
            </a:r>
          </a:p>
          <a:p>
            <a:r>
              <a:rPr lang="en-US" sz="2800" dirty="0"/>
              <a:t>what you´d like to happen</a:t>
            </a:r>
          </a:p>
          <a:p>
            <a:r>
              <a:rPr lang="en-US" sz="2800" dirty="0"/>
              <a:t>closing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C8724FB3-9886-F1D4-95F2-5913E36C4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3056" y="1529255"/>
            <a:ext cx="5330265" cy="46304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sz="2400" u="sng" dirty="0" err="1">
                <a:highlight>
                  <a:srgbClr val="00FFFF"/>
                </a:highlight>
              </a:rPr>
              <a:t>Sentences</a:t>
            </a:r>
            <a:r>
              <a:rPr lang="sk-SK" sz="2400" u="sng" dirty="0">
                <a:highlight>
                  <a:srgbClr val="00FFFF"/>
                </a:highlight>
              </a:rPr>
              <a:t>:</a:t>
            </a:r>
          </a:p>
          <a:p>
            <a:r>
              <a:rPr lang="en-US" sz="2400" dirty="0"/>
              <a:t>Yours faithfully</a:t>
            </a:r>
          </a:p>
          <a:p>
            <a:r>
              <a:rPr lang="en-US" sz="2400" dirty="0"/>
              <a:t>I am writing to express my dissatisfaction at the service I received.</a:t>
            </a:r>
          </a:p>
          <a:p>
            <a:r>
              <a:rPr lang="en-US" sz="2400" dirty="0"/>
              <a:t>I would like a refund of the difference as soon as possible.</a:t>
            </a:r>
          </a:p>
          <a:p>
            <a:r>
              <a:rPr lang="en-US" sz="2400" dirty="0"/>
              <a:t>I have been a regular customer of your shop for many years.</a:t>
            </a:r>
          </a:p>
          <a:p>
            <a:r>
              <a:rPr lang="en-US" sz="2400" dirty="0"/>
              <a:t>Dear Sir/Madam</a:t>
            </a:r>
          </a:p>
          <a:p>
            <a:r>
              <a:rPr lang="en-US" sz="2400" dirty="0"/>
              <a:t>After leaving your shop today, I realized I had been charged £ 100 instead of £10.</a:t>
            </a:r>
          </a:p>
        </p:txBody>
      </p:sp>
    </p:spTree>
    <p:extLst>
      <p:ext uri="{BB962C8B-B14F-4D97-AF65-F5344CB8AC3E}">
        <p14:creationId xmlns:p14="http://schemas.microsoft.com/office/powerpoint/2010/main" val="3316896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D721D9-6812-E122-0544-4D6A0498F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888" y="106532"/>
            <a:ext cx="9601200" cy="884067"/>
          </a:xfrm>
        </p:spPr>
        <p:txBody>
          <a:bodyPr>
            <a:normAutofit/>
          </a:bodyPr>
          <a:lstStyle/>
          <a:p>
            <a:r>
              <a:rPr lang="en-GB" sz="3200" dirty="0">
                <a:highlight>
                  <a:srgbClr val="00FF00"/>
                </a:highlight>
              </a:rPr>
              <a:t>TASK </a:t>
            </a:r>
            <a:r>
              <a:rPr lang="sk-SK" sz="3200" dirty="0">
                <a:highlight>
                  <a:srgbClr val="00FF00"/>
                </a:highlight>
              </a:rPr>
              <a:t>2</a:t>
            </a:r>
            <a:r>
              <a:rPr lang="en-GB" sz="3200" dirty="0">
                <a:highlight>
                  <a:srgbClr val="00FF00"/>
                </a:highlight>
              </a:rPr>
              <a:t>:</a:t>
            </a:r>
            <a:r>
              <a:rPr lang="en-GB" sz="3200" dirty="0"/>
              <a:t> put the sentence into correct </a:t>
            </a:r>
            <a:r>
              <a:rPr lang="sk-SK" sz="3200" dirty="0" err="1"/>
              <a:t>groups</a:t>
            </a:r>
            <a:r>
              <a:rPr lang="sk-SK" sz="3200" dirty="0"/>
              <a:t>:</a:t>
            </a:r>
            <a:endParaRPr lang="en-GB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829F9DA3-540F-8C18-EE97-E1FD7179A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278385"/>
            <a:ext cx="4447786" cy="4589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k</a:t>
            </a:r>
            <a:endParaRPr lang="en-GB" dirty="0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9AE7924A-18FD-590C-5A3C-0DA7EDA02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8290" y="1278385"/>
            <a:ext cx="6306207" cy="4964760"/>
          </a:xfrm>
        </p:spPr>
        <p:txBody>
          <a:bodyPr>
            <a:normAutofit/>
          </a:bodyPr>
          <a:lstStyle/>
          <a:p>
            <a:r>
              <a:rPr lang="sk-SK" sz="2400" dirty="0" err="1"/>
              <a:t>When</a:t>
            </a:r>
            <a:r>
              <a:rPr lang="sk-SK" sz="2400" dirty="0"/>
              <a:t> I </a:t>
            </a:r>
            <a:r>
              <a:rPr lang="sk-SK" sz="2400" dirty="0" err="1"/>
              <a:t>checked</a:t>
            </a:r>
            <a:r>
              <a:rPr lang="sk-SK" sz="2400" dirty="0"/>
              <a:t>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item</a:t>
            </a:r>
            <a:r>
              <a:rPr lang="sk-SK" sz="2400" dirty="0"/>
              <a:t>, I </a:t>
            </a:r>
            <a:r>
              <a:rPr lang="sk-SK" sz="2400" dirty="0" err="1"/>
              <a:t>found</a:t>
            </a:r>
            <a:r>
              <a:rPr lang="sk-SK" sz="2400" dirty="0"/>
              <a:t> </a:t>
            </a:r>
            <a:r>
              <a:rPr lang="sk-SK" sz="2400" dirty="0" err="1"/>
              <a:t>that</a:t>
            </a:r>
            <a:r>
              <a:rPr lang="sk-SK" sz="2400" dirty="0"/>
              <a:t> </a:t>
            </a:r>
            <a:r>
              <a:rPr lang="sk-SK" sz="2400" dirty="0" err="1"/>
              <a:t>it</a:t>
            </a:r>
            <a:r>
              <a:rPr lang="sk-SK" sz="2400" dirty="0"/>
              <a:t> had </a:t>
            </a:r>
            <a:r>
              <a:rPr lang="sk-SK" sz="2400" dirty="0" err="1"/>
              <a:t>been</a:t>
            </a:r>
            <a:r>
              <a:rPr lang="sk-SK" sz="2400" dirty="0"/>
              <a:t> </a:t>
            </a:r>
            <a:r>
              <a:rPr lang="sk-SK" sz="2400" dirty="0" err="1"/>
              <a:t>damaged</a:t>
            </a:r>
            <a:r>
              <a:rPr lang="sk-SK" sz="2400" dirty="0"/>
              <a:t>.</a:t>
            </a:r>
          </a:p>
          <a:p>
            <a:r>
              <a:rPr lang="sk-SK" sz="2400" dirty="0"/>
              <a:t>I </a:t>
            </a:r>
            <a:r>
              <a:rPr lang="sk-SK" sz="2400" dirty="0" err="1"/>
              <a:t>hopw</a:t>
            </a:r>
            <a:r>
              <a:rPr lang="sk-SK" sz="2400" dirty="0"/>
              <a:t> </a:t>
            </a:r>
            <a:r>
              <a:rPr lang="sk-SK" sz="2400" dirty="0" err="1"/>
              <a:t>you</a:t>
            </a:r>
            <a:r>
              <a:rPr lang="sk-SK" sz="2400" dirty="0"/>
              <a:t> </a:t>
            </a:r>
            <a:r>
              <a:rPr lang="sk-SK" sz="2400" dirty="0" err="1"/>
              <a:t>can</a:t>
            </a:r>
            <a:r>
              <a:rPr lang="sk-SK" sz="2400" dirty="0"/>
              <a:t> </a:t>
            </a:r>
            <a:r>
              <a:rPr lang="sk-SK" sz="2400" dirty="0" err="1"/>
              <a:t>take</a:t>
            </a:r>
            <a:r>
              <a:rPr lang="sk-SK" sz="2400" dirty="0"/>
              <a:t> </a:t>
            </a:r>
            <a:r>
              <a:rPr lang="sk-SK" sz="2400" dirty="0" err="1"/>
              <a:t>steps</a:t>
            </a:r>
            <a:r>
              <a:rPr lang="sk-SK" sz="2400" dirty="0"/>
              <a:t> to </a:t>
            </a:r>
            <a:r>
              <a:rPr lang="sk-SK" sz="2400" dirty="0" err="1"/>
              <a:t>make</a:t>
            </a:r>
            <a:r>
              <a:rPr lang="sk-SK" sz="2400" dirty="0"/>
              <a:t> </a:t>
            </a:r>
            <a:r>
              <a:rPr lang="sk-SK" sz="2400" dirty="0" err="1"/>
              <a:t>sure</a:t>
            </a:r>
            <a:r>
              <a:rPr lang="sk-SK" sz="2400" dirty="0"/>
              <a:t> </a:t>
            </a:r>
            <a:r>
              <a:rPr lang="sk-SK" sz="2400" dirty="0" err="1"/>
              <a:t>this</a:t>
            </a:r>
            <a:r>
              <a:rPr lang="sk-SK" sz="2400" dirty="0"/>
              <a:t> </a:t>
            </a:r>
            <a:r>
              <a:rPr lang="sk-SK" sz="2400" dirty="0" err="1"/>
              <a:t>does</a:t>
            </a:r>
            <a:r>
              <a:rPr lang="sk-SK" sz="2400" dirty="0"/>
              <a:t> </a:t>
            </a:r>
            <a:r>
              <a:rPr lang="sk-SK" sz="2400" dirty="0" err="1"/>
              <a:t>not</a:t>
            </a:r>
            <a:r>
              <a:rPr lang="sk-SK" sz="2400" dirty="0"/>
              <a:t> </a:t>
            </a:r>
            <a:r>
              <a:rPr lang="sk-SK" sz="2400" dirty="0" err="1"/>
              <a:t>happen</a:t>
            </a:r>
            <a:r>
              <a:rPr lang="sk-SK" sz="2400" dirty="0"/>
              <a:t> </a:t>
            </a:r>
            <a:r>
              <a:rPr lang="sk-SK" sz="2400" dirty="0" err="1"/>
              <a:t>again</a:t>
            </a:r>
            <a:r>
              <a:rPr lang="sk-SK" sz="2400" dirty="0"/>
              <a:t>.</a:t>
            </a:r>
          </a:p>
          <a:p>
            <a:r>
              <a:rPr lang="sk-SK" sz="2400" dirty="0"/>
              <a:t>I trust </a:t>
            </a:r>
            <a:r>
              <a:rPr lang="sk-SK" sz="2400" dirty="0" err="1"/>
              <a:t>that</a:t>
            </a:r>
            <a:r>
              <a:rPr lang="sk-SK" sz="2400" dirty="0"/>
              <a:t> </a:t>
            </a:r>
            <a:r>
              <a:rPr lang="sk-SK" sz="2400" dirty="0" err="1"/>
              <a:t>you</a:t>
            </a:r>
            <a:r>
              <a:rPr lang="sk-SK" sz="2400" dirty="0"/>
              <a:t> </a:t>
            </a:r>
            <a:r>
              <a:rPr lang="sk-SK" sz="2400" dirty="0" err="1"/>
              <a:t>will</a:t>
            </a:r>
            <a:r>
              <a:rPr lang="sk-SK" sz="2400" dirty="0"/>
              <a:t> </a:t>
            </a:r>
            <a:r>
              <a:rPr lang="sk-SK" sz="2400" dirty="0" err="1"/>
              <a:t>replace</a:t>
            </a:r>
            <a:r>
              <a:rPr lang="sk-SK" sz="2400" dirty="0"/>
              <a:t>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item</a:t>
            </a:r>
            <a:r>
              <a:rPr lang="sk-SK" sz="2400" dirty="0"/>
              <a:t>.</a:t>
            </a:r>
          </a:p>
          <a:p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delay</a:t>
            </a:r>
            <a:r>
              <a:rPr lang="sk-SK" sz="2400" dirty="0"/>
              <a:t> </a:t>
            </a:r>
            <a:r>
              <a:rPr lang="sk-SK" sz="2400" dirty="0" err="1"/>
              <a:t>was</a:t>
            </a:r>
            <a:r>
              <a:rPr lang="sk-SK" sz="2400" dirty="0"/>
              <a:t> </a:t>
            </a:r>
            <a:r>
              <a:rPr lang="sk-SK" sz="2400" dirty="0" err="1"/>
              <a:t>unacceptable</a:t>
            </a:r>
            <a:r>
              <a:rPr lang="sk-SK" sz="2400" dirty="0"/>
              <a:t>.</a:t>
            </a:r>
          </a:p>
          <a:p>
            <a:r>
              <a:rPr lang="sk-SK" sz="2400" dirty="0"/>
              <a:t>I </a:t>
            </a:r>
            <a:r>
              <a:rPr lang="sk-SK" sz="2400" dirty="0" err="1"/>
              <a:t>would</a:t>
            </a:r>
            <a:r>
              <a:rPr lang="sk-SK" sz="2400" dirty="0"/>
              <a:t> </a:t>
            </a:r>
            <a:r>
              <a:rPr lang="sk-SK" sz="2400" dirty="0" err="1"/>
              <a:t>be</a:t>
            </a:r>
            <a:r>
              <a:rPr lang="sk-SK" sz="2400" dirty="0"/>
              <a:t> </a:t>
            </a:r>
            <a:r>
              <a:rPr lang="sk-SK" sz="2400" dirty="0" err="1"/>
              <a:t>grateful</a:t>
            </a:r>
            <a:r>
              <a:rPr lang="sk-SK" sz="2400" dirty="0"/>
              <a:t> </a:t>
            </a:r>
            <a:r>
              <a:rPr lang="sk-SK" sz="2400" dirty="0" err="1"/>
              <a:t>if</a:t>
            </a:r>
            <a:r>
              <a:rPr lang="sk-SK" sz="2400" dirty="0"/>
              <a:t> </a:t>
            </a:r>
            <a:r>
              <a:rPr lang="sk-SK" sz="2400" dirty="0" err="1"/>
              <a:t>you</a:t>
            </a:r>
            <a:r>
              <a:rPr lang="sk-SK" sz="2400" dirty="0"/>
              <a:t> </a:t>
            </a:r>
            <a:r>
              <a:rPr lang="sk-SK" sz="2400" dirty="0" err="1"/>
              <a:t>could</a:t>
            </a:r>
            <a:r>
              <a:rPr lang="sk-SK" sz="2400" dirty="0"/>
              <a:t> look </a:t>
            </a:r>
            <a:r>
              <a:rPr lang="sk-SK" sz="2400" dirty="0" err="1"/>
              <a:t>into</a:t>
            </a:r>
            <a:r>
              <a:rPr lang="sk-SK" sz="2400" dirty="0"/>
              <a:t>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matter</a:t>
            </a:r>
            <a:r>
              <a:rPr lang="sk-SK" sz="2400" dirty="0"/>
              <a:t>.</a:t>
            </a:r>
          </a:p>
          <a:p>
            <a:r>
              <a:rPr lang="sk-SK" sz="2400" dirty="0" err="1"/>
              <a:t>There</a:t>
            </a:r>
            <a:r>
              <a:rPr lang="sk-SK" sz="2400" dirty="0"/>
              <a:t> </a:t>
            </a:r>
            <a:r>
              <a:rPr lang="sk-SK" sz="2400" dirty="0" err="1"/>
              <a:t>seems</a:t>
            </a:r>
            <a:r>
              <a:rPr lang="sk-SK" sz="2400" dirty="0"/>
              <a:t> to </a:t>
            </a:r>
            <a:r>
              <a:rPr lang="sk-SK" sz="2400" dirty="0" err="1"/>
              <a:t>be</a:t>
            </a:r>
            <a:r>
              <a:rPr lang="sk-SK" sz="2400" dirty="0"/>
              <a:t> a </a:t>
            </a:r>
            <a:r>
              <a:rPr lang="sk-SK" sz="2400" dirty="0" err="1"/>
              <a:t>problem</a:t>
            </a:r>
            <a:r>
              <a:rPr lang="sk-SK" sz="2400" dirty="0"/>
              <a:t> </a:t>
            </a:r>
            <a:r>
              <a:rPr lang="sk-SK" sz="2400" dirty="0" err="1"/>
              <a:t>with</a:t>
            </a:r>
            <a:endParaRPr lang="en-GB" sz="2400" dirty="0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xmlns="" id="{3B9B9334-D57B-30B6-FDC9-960CE495334A}"/>
              </a:ext>
            </a:extLst>
          </p:cNvPr>
          <p:cNvSpPr/>
          <p:nvPr/>
        </p:nvSpPr>
        <p:spPr>
          <a:xfrm>
            <a:off x="1451888" y="1278385"/>
            <a:ext cx="3641834" cy="1769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sk-SK" sz="2800" dirty="0" err="1">
                <a:solidFill>
                  <a:schemeClr val="tx1"/>
                </a:solidFill>
              </a:rPr>
              <a:t>What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went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wrong</a:t>
            </a:r>
            <a:r>
              <a:rPr lang="sk-SK" sz="2800" dirty="0">
                <a:solidFill>
                  <a:schemeClr val="tx1"/>
                </a:solidFill>
              </a:rPr>
              <a:t>: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xmlns="" id="{0F0C8D3C-B611-8BEA-201E-C51FF7417362}"/>
              </a:ext>
            </a:extLst>
          </p:cNvPr>
          <p:cNvSpPr/>
          <p:nvPr/>
        </p:nvSpPr>
        <p:spPr>
          <a:xfrm>
            <a:off x="1451888" y="3429000"/>
            <a:ext cx="3641834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>
                <a:solidFill>
                  <a:schemeClr val="tx1"/>
                </a:solidFill>
              </a:rPr>
              <a:t>B</a:t>
            </a:r>
          </a:p>
          <a:p>
            <a:pPr algn="ctr"/>
            <a:r>
              <a:rPr lang="sk-SK" sz="2800" dirty="0" err="1">
                <a:solidFill>
                  <a:schemeClr val="tx1"/>
                </a:solidFill>
              </a:rPr>
              <a:t>What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you´d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like</a:t>
            </a:r>
            <a:r>
              <a:rPr lang="sk-SK" sz="2800" dirty="0">
                <a:solidFill>
                  <a:schemeClr val="tx1"/>
                </a:solidFill>
              </a:rPr>
              <a:t> to </a:t>
            </a:r>
            <a:r>
              <a:rPr lang="sk-SK" sz="2800" dirty="0" err="1">
                <a:solidFill>
                  <a:schemeClr val="tx1"/>
                </a:solidFill>
              </a:rPr>
              <a:t>happen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857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AF5C625-5DFD-B3B1-E31E-86CE6D897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931" y="157656"/>
            <a:ext cx="10988565" cy="930166"/>
          </a:xfrm>
        </p:spPr>
        <p:txBody>
          <a:bodyPr>
            <a:normAutofit/>
          </a:bodyPr>
          <a:lstStyle/>
          <a:p>
            <a:r>
              <a:rPr lang="sk-SK" sz="2800" dirty="0" err="1">
                <a:highlight>
                  <a:srgbClr val="00FF00"/>
                </a:highlight>
              </a:rPr>
              <a:t>Task</a:t>
            </a:r>
            <a:r>
              <a:rPr lang="sk-SK" sz="2800" dirty="0">
                <a:highlight>
                  <a:srgbClr val="00FF00"/>
                </a:highlight>
              </a:rPr>
              <a:t> 3: </a:t>
            </a:r>
            <a:r>
              <a:rPr lang="en-GB" sz="2800" dirty="0"/>
              <a:t>Rewrite these sentences using the passive to avoid saying 'the pharmacist.'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9D228F3B-16C4-8419-690F-504E07429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1" y="1277007"/>
            <a:ext cx="10988565" cy="5423337"/>
          </a:xfrm>
        </p:spPr>
        <p:txBody>
          <a:bodyPr>
            <a:normAutofit fontScale="92500" lnSpcReduction="10000"/>
          </a:bodyPr>
          <a:lstStyle/>
          <a:p>
            <a:pPr marL="0" indent="0" algn="l" fontAlgn="ctr">
              <a:buNone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1. The pharmacist served me within ten minutes.</a:t>
            </a:r>
            <a:br>
              <a:rPr lang="en-GB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r>
              <a:rPr lang="en-GB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 </a:t>
            </a:r>
            <a:r>
              <a:rPr lang="sk-SK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__________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within ten minutes.</a:t>
            </a:r>
            <a:endParaRPr lang="sk-SK" sz="24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0" indent="0" algn="l" fontAlgn="ctr">
              <a:buNone/>
            </a:pPr>
            <a:endParaRPr lang="en-GB" sz="24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0" indent="0" algn="l" fontAlgn="ctr">
              <a:buNone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2. I realised the pharmacist had given me the wrong medicine.</a:t>
            </a:r>
            <a:br>
              <a:rPr lang="en-GB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r>
              <a:rPr lang="en-GB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 realised I </a:t>
            </a:r>
            <a:r>
              <a:rPr lang="sk-SK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________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wrong medicine.</a:t>
            </a:r>
            <a:endParaRPr lang="sk-SK" sz="24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0" indent="0" algn="l" fontAlgn="ctr">
              <a:buNone/>
            </a:pPr>
            <a:endParaRPr lang="en-GB" sz="24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0" indent="0" algn="l" fontAlgn="ctr">
              <a:buNone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3. The pharmacist should have checked the prescription more carefully.</a:t>
            </a:r>
            <a:br>
              <a:rPr lang="en-GB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r>
              <a:rPr lang="en-GB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prescription should </a:t>
            </a:r>
            <a:r>
              <a:rPr lang="sk-SK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______________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more carefully.</a:t>
            </a:r>
            <a:endParaRPr lang="sk-SK" sz="24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0" indent="0" algn="l" fontAlgn="ctr">
              <a:buNone/>
            </a:pPr>
            <a:endParaRPr lang="en-GB" sz="24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0" indent="0" algn="l" fontAlgn="ctr">
              <a:buNone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4. The pharmacist corrected the mistake.</a:t>
            </a:r>
            <a:br>
              <a:rPr lang="en-GB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r>
              <a:rPr lang="en-GB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mistake </a:t>
            </a:r>
            <a:r>
              <a:rPr lang="sk-SK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_________________________ .</a:t>
            </a:r>
          </a:p>
          <a:p>
            <a:pPr marL="0" indent="0" algn="l" fontAlgn="ctr">
              <a:buNone/>
            </a:pPr>
            <a:endParaRPr lang="en-GB" sz="24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0" indent="0" algn="l" fontAlgn="ctr">
              <a:buNone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5. The pharmacist must not make this mistake again.</a:t>
            </a:r>
            <a:br>
              <a:rPr lang="en-GB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r>
              <a:rPr lang="en-GB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This mistake must </a:t>
            </a:r>
            <a:r>
              <a:rPr lang="sk-SK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_________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again.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18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36FF91C-8936-B99E-51CD-F1EE55585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3404"/>
          </a:xfrm>
        </p:spPr>
        <p:txBody>
          <a:bodyPr/>
          <a:lstStyle/>
          <a:p>
            <a:pPr algn="ctr"/>
            <a:r>
              <a:rPr lang="sk-SK" dirty="0" err="1">
                <a:highlight>
                  <a:srgbClr val="00FFFF"/>
                </a:highlight>
              </a:rPr>
              <a:t>Complaint</a:t>
            </a:r>
            <a:endParaRPr lang="en-GB" dirty="0">
              <a:highlight>
                <a:srgbClr val="00FFFF"/>
              </a:highlight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B18F5475-AEDD-B25D-6DA5-2C3EAE147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876" y="1602237"/>
            <a:ext cx="5849007" cy="286932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200" dirty="0"/>
              <a:t>a statement that something is wrong or not satisfactory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xmlns="" id="{AA348679-92F8-3CFE-E392-7508247A3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9531" y="2861626"/>
            <a:ext cx="4934607" cy="369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99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10BA382-D6DB-EDDF-DDF5-203A81BD6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4952"/>
            <a:ext cx="9601200" cy="785648"/>
          </a:xfrm>
        </p:spPr>
        <p:txBody>
          <a:bodyPr/>
          <a:lstStyle/>
          <a:p>
            <a:pPr algn="ctr"/>
            <a:r>
              <a:rPr lang="en-GB" dirty="0">
                <a:highlight>
                  <a:srgbClr val="00FFFF"/>
                </a:highlight>
              </a:rPr>
              <a:t>Letter of Complaint: Definition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19A8BCA7-9E81-1472-DECC-2188DD821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292772"/>
            <a:ext cx="10520364" cy="512379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800" u="sng" dirty="0">
                <a:highlight>
                  <a:srgbClr val="00FF00"/>
                </a:highlight>
              </a:rPr>
              <a:t>A complaint letter </a:t>
            </a:r>
            <a:r>
              <a:rPr lang="en-GB" sz="2800" dirty="0"/>
              <a:t>is a letter written to concerned authorities if we are not satisfied with the service provided by them. </a:t>
            </a:r>
            <a:endParaRPr lang="sk-SK" sz="2800" dirty="0"/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/>
              <a:t>These letters are usually </a:t>
            </a:r>
            <a:r>
              <a:rPr lang="en-GB" sz="2800" dirty="0">
                <a:highlight>
                  <a:srgbClr val="00FF00"/>
                </a:highlight>
              </a:rPr>
              <a:t>formal</a:t>
            </a:r>
            <a:r>
              <a:rPr lang="en-GB" sz="2800" dirty="0"/>
              <a:t> in nature. </a:t>
            </a:r>
            <a:endParaRPr lang="sk-SK" sz="2800" dirty="0"/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/>
              <a:t>Sometimes when we order a product and it is received defective then we write the letter to the related person or company,</a:t>
            </a:r>
            <a:endParaRPr lang="sk-SK" sz="2800" dirty="0"/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>
                <a:highlight>
                  <a:srgbClr val="00FF00"/>
                </a:highlight>
              </a:rPr>
              <a:t>complaining</a:t>
            </a:r>
            <a:r>
              <a:rPr lang="en-GB" sz="2800" dirty="0"/>
              <a:t> about the product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xmlns="" id="{33F37D0D-6E45-7AED-8AEA-BE0735637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838" y="449366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949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8770006-A16A-8FB2-9A69-E8161B3E4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highlight>
                  <a:srgbClr val="00FFFF"/>
                </a:highlight>
              </a:rPr>
              <a:t>Reasons</a:t>
            </a:r>
            <a:r>
              <a:rPr lang="sk-SK" dirty="0">
                <a:highlight>
                  <a:srgbClr val="00FFFF"/>
                </a:highlight>
              </a:rPr>
              <a:t> </a:t>
            </a:r>
            <a:r>
              <a:rPr lang="sk-SK" dirty="0" err="1">
                <a:highlight>
                  <a:srgbClr val="00FFFF"/>
                </a:highlight>
              </a:rPr>
              <a:t>for</a:t>
            </a:r>
            <a:r>
              <a:rPr lang="sk-SK" dirty="0">
                <a:highlight>
                  <a:srgbClr val="00FFFF"/>
                </a:highlight>
              </a:rPr>
              <a:t> </a:t>
            </a:r>
            <a:r>
              <a:rPr lang="sk-SK" dirty="0" err="1">
                <a:highlight>
                  <a:srgbClr val="00FFFF"/>
                </a:highlight>
              </a:rPr>
              <a:t>complaint</a:t>
            </a:r>
            <a:r>
              <a:rPr lang="sk-SK" dirty="0">
                <a:highlight>
                  <a:srgbClr val="00FFFF"/>
                </a:highlight>
              </a:rPr>
              <a:t>:</a:t>
            </a:r>
            <a:endParaRPr lang="en-GB" dirty="0">
              <a:highlight>
                <a:srgbClr val="00FFFF"/>
              </a:highlight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A7BAA88B-1C7D-3B71-CAE0-4A3D5114E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77880"/>
            <a:ext cx="9601200" cy="4189520"/>
          </a:xfrm>
        </p:spPr>
        <p:txBody>
          <a:bodyPr/>
          <a:lstStyle/>
          <a:p>
            <a:r>
              <a:rPr lang="en-US" sz="2800" dirty="0">
                <a:highlight>
                  <a:srgbClr val="C0C0C0"/>
                </a:highlight>
              </a:rPr>
              <a:t>wrong goods received</a:t>
            </a:r>
          </a:p>
          <a:p>
            <a:r>
              <a:rPr lang="en-US" sz="2800" dirty="0">
                <a:highlight>
                  <a:srgbClr val="C0C0C0"/>
                </a:highlight>
              </a:rPr>
              <a:t>poor service</a:t>
            </a:r>
          </a:p>
          <a:p>
            <a:r>
              <a:rPr lang="en-US" sz="2800" dirty="0">
                <a:highlight>
                  <a:srgbClr val="C0C0C0"/>
                </a:highlight>
              </a:rPr>
              <a:t>unsatisfactory quality of goods</a:t>
            </a:r>
          </a:p>
          <a:p>
            <a:r>
              <a:rPr lang="en-US" sz="2800" dirty="0">
                <a:highlight>
                  <a:srgbClr val="C0C0C0"/>
                </a:highlight>
              </a:rPr>
              <a:t>late delivery</a:t>
            </a:r>
          </a:p>
          <a:p>
            <a:r>
              <a:rPr lang="en-US" sz="2800" dirty="0">
                <a:highlight>
                  <a:srgbClr val="C0C0C0"/>
                </a:highlight>
              </a:rPr>
              <a:t>damaged goods</a:t>
            </a:r>
          </a:p>
          <a:p>
            <a:r>
              <a:rPr lang="en-US" sz="2800" dirty="0">
                <a:highlight>
                  <a:srgbClr val="C0C0C0"/>
                </a:highlight>
              </a:rPr>
              <a:t>prices not as agreed</a:t>
            </a:r>
            <a:endParaRPr lang="en-US" dirty="0">
              <a:highlight>
                <a:srgbClr val="C0C0C0"/>
              </a:highlight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xmlns="" id="{838E3FAB-1CB8-8702-DA0E-A0C1B7458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503" y="3913688"/>
            <a:ext cx="5357813" cy="255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50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B7DAEB2-37ED-833E-AA18-D4B5B517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"/>
            <a:ext cx="9601200" cy="536027"/>
          </a:xfrm>
        </p:spPr>
        <p:txBody>
          <a:bodyPr>
            <a:normAutofit fontScale="90000"/>
          </a:bodyPr>
          <a:lstStyle/>
          <a:p>
            <a:r>
              <a:rPr lang="sk-SK" sz="3600" dirty="0" err="1"/>
              <a:t>Plan</a:t>
            </a:r>
            <a:r>
              <a:rPr lang="sk-SK" sz="3600" dirty="0"/>
              <a:t> </a:t>
            </a:r>
            <a:r>
              <a:rPr lang="sk-SK" sz="3600" dirty="0" err="1"/>
              <a:t>for</a:t>
            </a:r>
            <a:r>
              <a:rPr lang="sk-SK" sz="3600" dirty="0"/>
              <a:t> </a:t>
            </a:r>
            <a:r>
              <a:rPr lang="sk-SK" sz="3600" dirty="0" err="1"/>
              <a:t>drafting</a:t>
            </a:r>
            <a:r>
              <a:rPr lang="sk-SK" sz="3600" dirty="0"/>
              <a:t> a </a:t>
            </a:r>
            <a:r>
              <a:rPr lang="sk-SK" sz="3600" dirty="0" err="1"/>
              <a:t>letter</a:t>
            </a:r>
            <a:r>
              <a:rPr lang="sk-SK" sz="3600" dirty="0"/>
              <a:t> of </a:t>
            </a:r>
            <a:r>
              <a:rPr lang="sk-SK" sz="3600" dirty="0" err="1"/>
              <a:t>complaint</a:t>
            </a:r>
            <a:r>
              <a:rPr lang="sk-SK" sz="4000" dirty="0"/>
              <a:t>:</a:t>
            </a:r>
            <a:endParaRPr lang="en-GB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D6CE30C1-3684-68E2-D557-A733CBEC5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77158"/>
            <a:ext cx="9601200" cy="4732283"/>
          </a:xfrm>
        </p:spPr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xmlns="" id="{8D65DEAB-5B72-6453-4887-4B986881E51A}"/>
              </a:ext>
            </a:extLst>
          </p:cNvPr>
          <p:cNvSpPr/>
          <p:nvPr/>
        </p:nvSpPr>
        <p:spPr>
          <a:xfrm>
            <a:off x="819806" y="709448"/>
            <a:ext cx="5565227" cy="3516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dirty="0">
                <a:solidFill>
                  <a:schemeClr val="tx1"/>
                </a:solidFill>
                <a:highlight>
                  <a:srgbClr val="00FFFF"/>
                </a:highlight>
              </a:rPr>
              <a:t>1. </a:t>
            </a:r>
            <a:r>
              <a:rPr lang="en-US" sz="2400" dirty="0">
                <a:solidFill>
                  <a:schemeClr val="tx1"/>
                </a:solidFill>
                <a:highlight>
                  <a:srgbClr val="00FFFF"/>
                </a:highlight>
              </a:rPr>
              <a:t>Introduction</a:t>
            </a:r>
          </a:p>
          <a:p>
            <a:r>
              <a:rPr lang="en-US" sz="2400" dirty="0">
                <a:solidFill>
                  <a:schemeClr val="tx1"/>
                </a:solidFill>
              </a:rPr>
              <a:t>If possible, begin with a positive – e. g. you might refer to previous good service.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Describe the item or service you bought, or the incident that happened.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If appropriate, say where and when you bought the item (service) and how much it cost.</a:t>
            </a:r>
            <a:endParaRPr lang="en-US" sz="2400" dirty="0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xmlns="" id="{B6B9E738-D0C1-85B1-B639-0C76017BE6A4}"/>
              </a:ext>
            </a:extLst>
          </p:cNvPr>
          <p:cNvSpPr/>
          <p:nvPr/>
        </p:nvSpPr>
        <p:spPr>
          <a:xfrm>
            <a:off x="819805" y="4329749"/>
            <a:ext cx="5565227" cy="20474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dirty="0">
                <a:solidFill>
                  <a:schemeClr val="tx1"/>
                </a:solidFill>
                <a:highlight>
                  <a:srgbClr val="00FFFF"/>
                </a:highlight>
              </a:rPr>
              <a:t>2</a:t>
            </a:r>
            <a:r>
              <a:rPr lang="en-US" sz="2400" dirty="0">
                <a:solidFill>
                  <a:schemeClr val="tx1"/>
                </a:solidFill>
                <a:highlight>
                  <a:srgbClr val="00FFFF"/>
                </a:highlight>
              </a:rPr>
              <a:t>. Details</a:t>
            </a:r>
          </a:p>
          <a:p>
            <a:r>
              <a:rPr lang="en-US" sz="2400" dirty="0">
                <a:solidFill>
                  <a:schemeClr val="tx1"/>
                </a:solidFill>
              </a:rPr>
              <a:t>Explain what is wrong, any action you have already taken, to whom you spoke and what happened.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This section must be structured logically</a:t>
            </a:r>
            <a:r>
              <a:rPr lang="sk-SK" sz="2400" dirty="0">
                <a:solidFill>
                  <a:schemeClr val="tx1"/>
                </a:solidFill>
              </a:rPr>
              <a:t>.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xmlns="" id="{0666D1C3-1FD0-2921-0927-D63BCC549D8F}"/>
              </a:ext>
            </a:extLst>
          </p:cNvPr>
          <p:cNvSpPr/>
          <p:nvPr/>
        </p:nvSpPr>
        <p:spPr>
          <a:xfrm>
            <a:off x="6700345" y="709448"/>
            <a:ext cx="5297214" cy="3516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dirty="0">
                <a:solidFill>
                  <a:schemeClr val="tx1"/>
                </a:solidFill>
                <a:highlight>
                  <a:srgbClr val="00FFFF"/>
                </a:highlight>
              </a:rPr>
              <a:t>3. </a:t>
            </a:r>
            <a:r>
              <a:rPr lang="en-US" sz="2400" dirty="0">
                <a:solidFill>
                  <a:schemeClr val="tx1"/>
                </a:solidFill>
                <a:highlight>
                  <a:srgbClr val="00FFFF"/>
                </a:highlight>
              </a:rPr>
              <a:t>Action</a:t>
            </a:r>
          </a:p>
          <a:p>
            <a:r>
              <a:rPr lang="en-US" sz="2400" dirty="0">
                <a:solidFill>
                  <a:schemeClr val="tx1"/>
                </a:solidFill>
              </a:rPr>
              <a:t>You may form a conclusion here with your feelings about the situation.</a:t>
            </a:r>
          </a:p>
          <a:p>
            <a:r>
              <a:rPr lang="en-US" sz="2400" dirty="0">
                <a:solidFill>
                  <a:schemeClr val="tx1"/>
                </a:solidFill>
              </a:rPr>
              <a:t>State what you expect to be done rectify the situation, e. g. a refund or repair, or the job done again without charge. Alternatively, you may simply ask the recipient to investigate the matter and take the necessary action</a:t>
            </a:r>
            <a:r>
              <a:rPr lang="sk-SK" sz="2400" dirty="0">
                <a:solidFill>
                  <a:schemeClr val="tx1"/>
                </a:solidFill>
              </a:rPr>
              <a:t>.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xmlns="" id="{E4EDB99C-E34E-CA94-4407-15EFC19B8969}"/>
              </a:ext>
            </a:extLst>
          </p:cNvPr>
          <p:cNvSpPr/>
          <p:nvPr/>
        </p:nvSpPr>
        <p:spPr>
          <a:xfrm>
            <a:off x="6700345" y="4504995"/>
            <a:ext cx="5297214" cy="14863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dirty="0">
                <a:solidFill>
                  <a:schemeClr val="tx1"/>
                </a:solidFill>
                <a:highlight>
                  <a:srgbClr val="00FFFF"/>
                </a:highlight>
              </a:rPr>
              <a:t>4. </a:t>
            </a:r>
            <a:r>
              <a:rPr lang="en-US" sz="2400" dirty="0">
                <a:solidFill>
                  <a:schemeClr val="tx1"/>
                </a:solidFill>
                <a:highlight>
                  <a:srgbClr val="00FFFF"/>
                </a:highlight>
              </a:rPr>
              <a:t>Close</a:t>
            </a:r>
          </a:p>
          <a:p>
            <a:r>
              <a:rPr lang="en-US" sz="2400" dirty="0">
                <a:solidFill>
                  <a:schemeClr val="tx1"/>
                </a:solidFill>
              </a:rPr>
              <a:t>Close with a simple one-liner saying you hope to receive a prom</a:t>
            </a:r>
            <a:r>
              <a:rPr lang="sk-SK" sz="2400" dirty="0">
                <a:solidFill>
                  <a:schemeClr val="tx1"/>
                </a:solidFill>
              </a:rPr>
              <a:t>p</a:t>
            </a:r>
            <a:r>
              <a:rPr lang="en-US" sz="2400" dirty="0">
                <a:solidFill>
                  <a:schemeClr val="tx1"/>
                </a:solidFill>
              </a:rPr>
              <a:t>t reply</a:t>
            </a:r>
            <a:r>
              <a:rPr lang="sk-SK" sz="2400" dirty="0">
                <a:solidFill>
                  <a:schemeClr val="tx1"/>
                </a:solidFill>
              </a:rPr>
              <a:t>.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7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5411644-D227-8860-47D4-979BFC7AA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41890"/>
            <a:ext cx="9601200" cy="848710"/>
          </a:xfrm>
        </p:spPr>
        <p:txBody>
          <a:bodyPr/>
          <a:lstStyle/>
          <a:p>
            <a:pPr algn="ctr"/>
            <a:r>
              <a:rPr lang="en-GB" dirty="0"/>
              <a:t>Useful Phrases &amp; Language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5F6124E9-1AED-B325-AC7C-839EBFA47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993" y="990600"/>
            <a:ext cx="10736317" cy="4876800"/>
          </a:xfrm>
        </p:spPr>
        <p:txBody>
          <a:bodyPr/>
          <a:lstStyle/>
          <a:p>
            <a:pPr marL="0" indent="0">
              <a:buNone/>
            </a:pPr>
            <a:r>
              <a:rPr lang="sk-SK" sz="2800" dirty="0" err="1">
                <a:highlight>
                  <a:srgbClr val="00FFFF"/>
                </a:highlight>
              </a:rPr>
              <a:t>Opening</a:t>
            </a:r>
            <a:endParaRPr lang="sk-SK" sz="2800" dirty="0">
              <a:highlight>
                <a:srgbClr val="00FFFF"/>
              </a:highlight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xmlns="" id="{6C9B6552-2DCD-49B3-26BB-39F0554899A1}"/>
              </a:ext>
            </a:extLst>
          </p:cNvPr>
          <p:cNvSpPr/>
          <p:nvPr/>
        </p:nvSpPr>
        <p:spPr>
          <a:xfrm>
            <a:off x="2695903" y="990600"/>
            <a:ext cx="8828690" cy="4669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1"/>
                </a:solidFill>
              </a:rPr>
              <a:t>Dear Sir or Madam, / To whom it may concern,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1"/>
                </a:solidFill>
              </a:rPr>
              <a:t>I am writing to express my disappointment with/dissatisfaction with the service I received in…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1"/>
                </a:solidFill>
              </a:rPr>
              <a:t>I would like to lodge a formal complaint against your company for the reasons outlined below: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1"/>
                </a:solidFill>
              </a:rPr>
              <a:t>I feel compelled to write to you in order to describe the</a:t>
            </a:r>
          </a:p>
        </p:txBody>
      </p:sp>
    </p:spTree>
    <p:extLst>
      <p:ext uri="{BB962C8B-B14F-4D97-AF65-F5344CB8AC3E}">
        <p14:creationId xmlns:p14="http://schemas.microsoft.com/office/powerpoint/2010/main" val="2669889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508E63-E45C-FE12-36AC-4BAE6A9B9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867103"/>
          </a:xfrm>
        </p:spPr>
        <p:txBody>
          <a:bodyPr/>
          <a:lstStyle/>
          <a:p>
            <a:pPr algn="ctr"/>
            <a:r>
              <a:rPr lang="en-GB" dirty="0"/>
              <a:t>Useful Phrases &amp; Language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E1624D08-483B-4930-2A09-E2352A49C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712077"/>
            <a:ext cx="10058400" cy="5155324"/>
          </a:xfrm>
        </p:spPr>
        <p:txBody>
          <a:bodyPr>
            <a:normAutofit/>
          </a:bodyPr>
          <a:lstStyle/>
          <a:p>
            <a:r>
              <a:rPr lang="sk-SK" sz="2800" dirty="0">
                <a:highlight>
                  <a:srgbClr val="00FFFF"/>
                </a:highlight>
              </a:rPr>
              <a:t>Listing </a:t>
            </a:r>
            <a:r>
              <a:rPr lang="sk-SK" sz="2800" dirty="0" err="1">
                <a:highlight>
                  <a:srgbClr val="00FFFF"/>
                </a:highlight>
              </a:rPr>
              <a:t>problems</a:t>
            </a:r>
            <a:r>
              <a:rPr lang="sk-SK" sz="2800" dirty="0">
                <a:highlight>
                  <a:srgbClr val="00FFFF"/>
                </a:highlight>
              </a:rPr>
              <a:t> </a:t>
            </a:r>
            <a:endParaRPr lang="en-GB" sz="2800" dirty="0">
              <a:highlight>
                <a:srgbClr val="00FFFF"/>
              </a:highlight>
            </a:endParaRP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xmlns="" id="{DC57C5BC-868D-B965-4F71-C287DBFDF514}"/>
              </a:ext>
            </a:extLst>
          </p:cNvPr>
          <p:cNvSpPr/>
          <p:nvPr/>
        </p:nvSpPr>
        <p:spPr>
          <a:xfrm>
            <a:off x="914400" y="1182414"/>
            <a:ext cx="11020097" cy="5423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</a:rPr>
              <a:t>First of all,</a:t>
            </a:r>
          </a:p>
          <a:p>
            <a:r>
              <a:rPr lang="en-GB" sz="2800" dirty="0">
                <a:solidFill>
                  <a:schemeClr val="tx1"/>
                </a:solidFill>
              </a:rPr>
              <a:t>Not only was there a hair in my wife’s soup, but the main course also arrived cold.</a:t>
            </a:r>
          </a:p>
          <a:p>
            <a:r>
              <a:rPr lang="en-GB" sz="2800" dirty="0">
                <a:solidFill>
                  <a:schemeClr val="tx1"/>
                </a:solidFill>
              </a:rPr>
              <a:t>On top of that…</a:t>
            </a:r>
          </a:p>
          <a:p>
            <a:r>
              <a:rPr lang="en-GB" sz="2800" dirty="0">
                <a:solidFill>
                  <a:schemeClr val="tx1"/>
                </a:solidFill>
              </a:rPr>
              <a:t>As if that was not enough…</a:t>
            </a:r>
          </a:p>
          <a:p>
            <a:r>
              <a:rPr lang="en-GB" sz="2800" dirty="0">
                <a:solidFill>
                  <a:schemeClr val="tx1"/>
                </a:solidFill>
              </a:rPr>
              <a:t>To top it all off…</a:t>
            </a:r>
          </a:p>
          <a:p>
            <a:r>
              <a:rPr lang="en-GB" sz="2800" dirty="0">
                <a:solidFill>
                  <a:schemeClr val="tx1"/>
                </a:solidFill>
              </a:rPr>
              <a:t>My first complaint is</a:t>
            </a:r>
          </a:p>
          <a:p>
            <a:r>
              <a:rPr lang="en-GB" sz="2800" dirty="0">
                <a:solidFill>
                  <a:schemeClr val="tx1"/>
                </a:solidFill>
              </a:rPr>
              <a:t> The first problem is</a:t>
            </a:r>
          </a:p>
          <a:p>
            <a:r>
              <a:rPr lang="en-GB" sz="2800" dirty="0">
                <a:solidFill>
                  <a:schemeClr val="tx1"/>
                </a:solidFill>
              </a:rPr>
              <a:t> The first thing I would like to draw your attention to is</a:t>
            </a:r>
          </a:p>
          <a:p>
            <a:r>
              <a:rPr lang="en-GB" sz="2800" dirty="0">
                <a:solidFill>
                  <a:schemeClr val="tx1"/>
                </a:solidFill>
              </a:rPr>
              <a:t> My first concern is</a:t>
            </a:r>
          </a:p>
          <a:p>
            <a:r>
              <a:rPr lang="en-GB" sz="2800" dirty="0">
                <a:solidFill>
                  <a:schemeClr val="tx1"/>
                </a:solidFill>
              </a:rPr>
              <a:t>The straw that broke the camel’s back was…</a:t>
            </a:r>
          </a:p>
        </p:txBody>
      </p:sp>
    </p:spTree>
    <p:extLst>
      <p:ext uri="{BB962C8B-B14F-4D97-AF65-F5344CB8AC3E}">
        <p14:creationId xmlns:p14="http://schemas.microsoft.com/office/powerpoint/2010/main" val="210893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90B4456-1740-92E2-974B-8B6088E40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835572"/>
          </a:xfrm>
        </p:spPr>
        <p:txBody>
          <a:bodyPr/>
          <a:lstStyle/>
          <a:p>
            <a:pPr algn="ctr"/>
            <a:r>
              <a:rPr lang="en-GB" dirty="0"/>
              <a:t>Useful Phrases &amp; Language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0CD60687-6344-26E2-EB40-F66CDD226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35572"/>
            <a:ext cx="9601200" cy="5031828"/>
          </a:xfrm>
        </p:spPr>
        <p:txBody>
          <a:bodyPr/>
          <a:lstStyle/>
          <a:p>
            <a:r>
              <a:rPr lang="sk-SK" sz="2800" dirty="0" err="1">
                <a:highlight>
                  <a:srgbClr val="00FFFF"/>
                </a:highlight>
              </a:rPr>
              <a:t>Complaining</a:t>
            </a:r>
            <a:r>
              <a:rPr lang="sk-SK" sz="2800" dirty="0">
                <a:highlight>
                  <a:srgbClr val="00FFFF"/>
                </a:highlight>
              </a:rPr>
              <a:t> </a:t>
            </a:r>
            <a:r>
              <a:rPr lang="sk-SK" sz="2800" dirty="0" err="1">
                <a:highlight>
                  <a:srgbClr val="00FFFF"/>
                </a:highlight>
              </a:rPr>
              <a:t>expressions</a:t>
            </a:r>
            <a:endParaRPr lang="sk-SK" sz="2800" dirty="0">
              <a:highlight>
                <a:srgbClr val="00FFFF"/>
              </a:highlight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xmlns="" id="{D1029D8D-976C-553C-C379-FE8A97D3E28B}"/>
              </a:ext>
            </a:extLst>
          </p:cNvPr>
          <p:cNvSpPr/>
          <p:nvPr/>
        </p:nvSpPr>
        <p:spPr>
          <a:xfrm>
            <a:off x="1024760" y="1497724"/>
            <a:ext cx="10862440" cy="4918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</a:rPr>
              <a:t>The standard of the… was not up to scratch.</a:t>
            </a:r>
          </a:p>
          <a:p>
            <a:r>
              <a:rPr lang="en-GB" sz="2800" dirty="0">
                <a:solidFill>
                  <a:schemeClr val="tx1"/>
                </a:solidFill>
              </a:rPr>
              <a:t>The… was not up to the expected standard.</a:t>
            </a:r>
          </a:p>
          <a:p>
            <a:r>
              <a:rPr lang="en-GB" sz="2800" dirty="0">
                <a:solidFill>
                  <a:schemeClr val="tx1"/>
                </a:solidFill>
              </a:rPr>
              <a:t>The… left a lot to be desired.</a:t>
            </a:r>
          </a:p>
          <a:p>
            <a:r>
              <a:rPr lang="en-GB" sz="2800" dirty="0">
                <a:solidFill>
                  <a:schemeClr val="tx1"/>
                </a:solidFill>
              </a:rPr>
              <a:t>The… failed to live up to our expectations.</a:t>
            </a:r>
          </a:p>
          <a:p>
            <a:r>
              <a:rPr lang="en-GB" sz="2800" dirty="0">
                <a:solidFill>
                  <a:schemeClr val="tx1"/>
                </a:solidFill>
              </a:rPr>
              <a:t>We were left bitterly disappointed by…</a:t>
            </a:r>
          </a:p>
          <a:p>
            <a:r>
              <a:rPr lang="en-GB" sz="2800" dirty="0">
                <a:solidFill>
                  <a:schemeClr val="tx1"/>
                </a:solidFill>
              </a:rPr>
              <a:t>The quality of the customer service we received was woefully inadequate.</a:t>
            </a:r>
          </a:p>
          <a:p>
            <a:r>
              <a:rPr lang="en-GB" sz="2800" dirty="0">
                <a:solidFill>
                  <a:schemeClr val="tx1"/>
                </a:solidFill>
              </a:rPr>
              <a:t>The… was an absolute disgrace. (</a:t>
            </a:r>
            <a:r>
              <a:rPr lang="en-GB" sz="2800" dirty="0" err="1">
                <a:solidFill>
                  <a:schemeClr val="tx1"/>
                </a:solidFill>
              </a:rPr>
              <a:t>v.strong</a:t>
            </a:r>
            <a:r>
              <a:rPr lang="en-GB" sz="2800" dirty="0">
                <a:solidFill>
                  <a:schemeClr val="tx1"/>
                </a:solidFill>
              </a:rPr>
              <a:t>)</a:t>
            </a:r>
          </a:p>
          <a:p>
            <a:r>
              <a:rPr lang="en-GB" sz="2800" dirty="0">
                <a:solidFill>
                  <a:schemeClr val="tx1"/>
                </a:solidFill>
              </a:rPr>
              <a:t>Overall, our visit to your (restaurant) was an unmitigated disaster from start to finish.</a:t>
            </a:r>
          </a:p>
        </p:txBody>
      </p:sp>
    </p:spTree>
    <p:extLst>
      <p:ext uri="{BB962C8B-B14F-4D97-AF65-F5344CB8AC3E}">
        <p14:creationId xmlns:p14="http://schemas.microsoft.com/office/powerpoint/2010/main" val="2446033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DD5D6A2-A06B-CE0F-7380-E4C9BE199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867103"/>
          </a:xfrm>
        </p:spPr>
        <p:txBody>
          <a:bodyPr/>
          <a:lstStyle/>
          <a:p>
            <a:pPr algn="ctr"/>
            <a:r>
              <a:rPr lang="en-GB" dirty="0"/>
              <a:t>Useful Phrases &amp; Language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A94F2188-B28F-4ACD-988E-E62A6F916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77917"/>
            <a:ext cx="9601200" cy="5189483"/>
          </a:xfrm>
        </p:spPr>
        <p:txBody>
          <a:bodyPr/>
          <a:lstStyle/>
          <a:p>
            <a:r>
              <a:rPr lang="sk-SK" sz="2800" dirty="0" err="1">
                <a:highlight>
                  <a:srgbClr val="00FFFF"/>
                </a:highlight>
              </a:rPr>
              <a:t>Requesting</a:t>
            </a:r>
            <a:r>
              <a:rPr lang="sk-SK" sz="2800" dirty="0">
                <a:highlight>
                  <a:srgbClr val="00FFFF"/>
                </a:highlight>
              </a:rPr>
              <a:t> </a:t>
            </a:r>
            <a:r>
              <a:rPr lang="sk-SK" sz="2800" dirty="0" err="1">
                <a:highlight>
                  <a:srgbClr val="00FFFF"/>
                </a:highlight>
              </a:rPr>
              <a:t>action</a:t>
            </a:r>
            <a:endParaRPr lang="sk-SK" sz="2800" dirty="0">
              <a:highlight>
                <a:srgbClr val="00FFFF"/>
              </a:highlight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xmlns="" id="{0FD8395B-B78D-AE44-0480-95D1100288F9}"/>
              </a:ext>
            </a:extLst>
          </p:cNvPr>
          <p:cNvSpPr/>
          <p:nvPr/>
        </p:nvSpPr>
        <p:spPr>
          <a:xfrm>
            <a:off x="1655379" y="1308538"/>
            <a:ext cx="9790387" cy="5236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</a:rPr>
              <a:t>It seems only fair that you should… (offer a full refund)</a:t>
            </a:r>
          </a:p>
          <a:p>
            <a:r>
              <a:rPr lang="en-GB" sz="2800" dirty="0">
                <a:solidFill>
                  <a:schemeClr val="tx1"/>
                </a:solidFill>
              </a:rPr>
              <a:t>I would appreciate it if you…</a:t>
            </a:r>
          </a:p>
          <a:p>
            <a:r>
              <a:rPr lang="en-GB" sz="2800" dirty="0">
                <a:solidFill>
                  <a:schemeClr val="tx1"/>
                </a:solidFill>
              </a:rPr>
              <a:t>I would be grateful if you…</a:t>
            </a:r>
          </a:p>
          <a:p>
            <a:r>
              <a:rPr lang="en-GB" sz="2800" dirty="0">
                <a:solidFill>
                  <a:schemeClr val="tx1"/>
                </a:solidFill>
              </a:rPr>
              <a:t>I suggest that you replace the item</a:t>
            </a:r>
          </a:p>
          <a:p>
            <a:r>
              <a:rPr lang="en-GB" sz="2800" dirty="0">
                <a:solidFill>
                  <a:schemeClr val="tx1"/>
                </a:solidFill>
              </a:rPr>
              <a:t>I therefore suggest that I be given a full refund</a:t>
            </a:r>
          </a:p>
          <a:p>
            <a:r>
              <a:rPr lang="en-GB" sz="2800" dirty="0">
                <a:solidFill>
                  <a:schemeClr val="tx1"/>
                </a:solidFill>
              </a:rPr>
              <a:t>I would be grateful if my money was refunded</a:t>
            </a:r>
          </a:p>
          <a:p>
            <a:r>
              <a:rPr lang="en-GB" sz="2800" dirty="0">
                <a:solidFill>
                  <a:schemeClr val="tx1"/>
                </a:solidFill>
              </a:rPr>
              <a:t>I would be grateful if you could give me a full refund</a:t>
            </a:r>
          </a:p>
          <a:p>
            <a:r>
              <a:rPr lang="en-GB" sz="2800" dirty="0">
                <a:solidFill>
                  <a:schemeClr val="tx1"/>
                </a:solidFill>
              </a:rPr>
              <a:t>Should these demands not be met, you will be hearing from my lawyers.</a:t>
            </a:r>
          </a:p>
          <a:p>
            <a:r>
              <a:rPr lang="en-GB" sz="2800" dirty="0">
                <a:solidFill>
                  <a:schemeClr val="tx1"/>
                </a:solidFill>
              </a:rPr>
              <a:t>I expect to receive compensation to the tune of (€2000) for the…</a:t>
            </a:r>
          </a:p>
        </p:txBody>
      </p:sp>
    </p:spTree>
    <p:extLst>
      <p:ext uri="{BB962C8B-B14F-4D97-AF65-F5344CB8AC3E}">
        <p14:creationId xmlns:p14="http://schemas.microsoft.com/office/powerpoint/2010/main" val="3415776381"/>
      </p:ext>
    </p:extLst>
  </p:cSld>
  <p:clrMapOvr>
    <a:masterClrMapping/>
  </p:clrMapOvr>
</p:sld>
</file>

<file path=ppt/theme/theme1.xml><?xml version="1.0" encoding="utf-8"?>
<a:theme xmlns:a="http://schemas.openxmlformats.org/drawingml/2006/main" name="Orezanie">
  <a:themeElements>
    <a:clrScheme name="Orezanie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Orezani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rezani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Orezanie</Template>
  <TotalTime>158</TotalTime>
  <Words>1001</Words>
  <Application>Microsoft Office PowerPoint</Application>
  <PresentationFormat>Širokouhlá</PresentationFormat>
  <Paragraphs>133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Calibri</vt:lpstr>
      <vt:lpstr>Franklin Gothic Book</vt:lpstr>
      <vt:lpstr>Open Sans</vt:lpstr>
      <vt:lpstr>Times New Roman</vt:lpstr>
      <vt:lpstr>Orezanie</vt:lpstr>
      <vt:lpstr>Complaints Reklamácie</vt:lpstr>
      <vt:lpstr>Complaint</vt:lpstr>
      <vt:lpstr>Letter of Complaint: Definition</vt:lpstr>
      <vt:lpstr>Reasons for complaint:</vt:lpstr>
      <vt:lpstr>Plan for drafting a letter of complaint:</vt:lpstr>
      <vt:lpstr>Useful Phrases &amp; Language</vt:lpstr>
      <vt:lpstr>Useful Phrases &amp; Language</vt:lpstr>
      <vt:lpstr>Useful Phrases &amp; Language</vt:lpstr>
      <vt:lpstr>Useful Phrases &amp; Language</vt:lpstr>
      <vt:lpstr>Useful Phrases &amp; Language</vt:lpstr>
      <vt:lpstr>Useful Phrases &amp; Language</vt:lpstr>
      <vt:lpstr>Remember:</vt:lpstr>
      <vt:lpstr>TASK 1: put the sentence into correct order according to parts of the letter:</vt:lpstr>
      <vt:lpstr>TASK 2: put the sentence into correct groups:</vt:lpstr>
      <vt:lpstr>Task 3: Rewrite these sentences using the passive to avoid saying 'the pharmacist.'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Complaints Reklamácie</dc:title>
  <dc:creator>Lucia Fröhlichová</dc:creator>
  <cp:lastModifiedBy>student</cp:lastModifiedBy>
  <cp:revision>12</cp:revision>
  <cp:lastPrinted>2023-06-30T09:36:20Z</cp:lastPrinted>
  <dcterms:created xsi:type="dcterms:W3CDTF">2023-04-18T16:17:14Z</dcterms:created>
  <dcterms:modified xsi:type="dcterms:W3CDTF">2023-06-30T09:37:59Z</dcterms:modified>
</cp:coreProperties>
</file>