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Slovensko" TargetMode="External"/><Relationship Id="rId13" Type="http://schemas.openxmlformats.org/officeDocument/2006/relationships/image" Target="../media/image2.jpg"/><Relationship Id="rId3" Type="http://schemas.openxmlformats.org/officeDocument/2006/relationships/hyperlink" Target="https://sk.wikipedia.org/wiki/1785" TargetMode="External"/><Relationship Id="rId7" Type="http://schemas.openxmlformats.org/officeDocument/2006/relationships/hyperlink" Target="https://sk.wikipedia.org/wiki/Dobr%C3%A1_Voda_(okres_Trnava)" TargetMode="External"/><Relationship Id="rId12" Type="http://schemas.openxmlformats.org/officeDocument/2006/relationships/hyperlink" Target="https://sk.wikipedia.org/wiki/Prekladate%C4%BE" TargetMode="External"/><Relationship Id="rId2" Type="http://schemas.openxmlformats.org/officeDocument/2006/relationships/hyperlink" Target="https://sk.wikipedia.org/wiki/24._marec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k.wikipedia.org/wiki/1849" TargetMode="External"/><Relationship Id="rId11" Type="http://schemas.openxmlformats.org/officeDocument/2006/relationships/hyperlink" Target="https://sk.wikipedia.org/wiki/Spisovate%C4%BE" TargetMode="External"/><Relationship Id="rId5" Type="http://schemas.openxmlformats.org/officeDocument/2006/relationships/hyperlink" Target="https://sk.wikipedia.org/wiki/14._apr%C3%ADl" TargetMode="External"/><Relationship Id="rId10" Type="http://schemas.openxmlformats.org/officeDocument/2006/relationships/hyperlink" Target="https://sk.wikipedia.org/wiki/Far%C3%A1r" TargetMode="External"/><Relationship Id="rId4" Type="http://schemas.openxmlformats.org/officeDocument/2006/relationships/hyperlink" Target="https://sk.wikipedia.org/wiki/Borsk%C3%BD_Mikul%C3%A1%C5%A1" TargetMode="External"/><Relationship Id="rId9" Type="http://schemas.openxmlformats.org/officeDocument/2006/relationships/hyperlink" Target="https://sk.wikipedia.org/wiki/Latinsk%C3%A1_cirkev" TargetMode="External"/><Relationship Id="rId1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Bernol%C3%A1kov%C4%8Dina" TargetMode="External"/><Relationship Id="rId3" Type="http://schemas.openxmlformats.org/officeDocument/2006/relationships/hyperlink" Target="https://sk.wikipedia.org/wiki/Trnava" TargetMode="External"/><Relationship Id="rId7" Type="http://schemas.openxmlformats.org/officeDocument/2006/relationships/hyperlink" Target="https://sk.wikipedia.org/wiki/Latin%C4%8Dina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sk.wikipedia.org/wiki/B%C3%A1se%C5%88" TargetMode="External"/><Relationship Id="rId5" Type="http://schemas.openxmlformats.org/officeDocument/2006/relationships/hyperlink" Target="https://sk.wikipedia.org/wiki/Teol%C3%B3gia" TargetMode="External"/><Relationship Id="rId4" Type="http://schemas.openxmlformats.org/officeDocument/2006/relationships/hyperlink" Target="https://sk.wikipedia.org/wiki/Filozofia" TargetMode="External"/><Relationship Id="rId9" Type="http://schemas.openxmlformats.org/officeDocument/2006/relationships/hyperlink" Target="https://sk.wikipedia.org/wiki/Sloven%C4%8Din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1846" TargetMode="External"/><Relationship Id="rId3" Type="http://schemas.openxmlformats.org/officeDocument/2006/relationships/hyperlink" Target="https://sk.wikipedia.org/wiki/1835" TargetMode="External"/><Relationship Id="rId7" Type="http://schemas.openxmlformats.org/officeDocument/2006/relationships/hyperlink" Target="https://sk.wikipedia.org/wiki/1842" TargetMode="External"/><Relationship Id="rId2" Type="http://schemas.openxmlformats.org/officeDocument/2006/relationships/hyperlink" Target="https://sk.wikipedia.org/wiki/1833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k.wikipedia.org/wiki/1840" TargetMode="External"/><Relationship Id="rId5" Type="http://schemas.openxmlformats.org/officeDocument/2006/relationships/hyperlink" Target="https://sk.wikipedia.org/wiki/1836" TargetMode="External"/><Relationship Id="rId4" Type="http://schemas.openxmlformats.org/officeDocument/2006/relationships/hyperlink" Target="https://sk.wikipedia.org/wiki/183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63039" y="844732"/>
            <a:ext cx="4467497" cy="3169920"/>
          </a:xfrm>
        </p:spPr>
        <p:txBody>
          <a:bodyPr>
            <a:noAutofit/>
          </a:bodyPr>
          <a:lstStyle/>
          <a:p>
            <a:r>
              <a:rPr lang="sk-SK" b="1" dirty="0" smtClean="0"/>
              <a:t>Ján Hollý</a:t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2800" dirty="0" smtClean="0"/>
              <a:t>9. ročník, SJ, </a:t>
            </a:r>
            <a:br>
              <a:rPr lang="sk-SK" sz="2800" dirty="0" smtClean="0"/>
            </a:br>
            <a:r>
              <a:rPr lang="sk-SK" sz="2800" dirty="0" smtClean="0"/>
              <a:t>Mgr. A. </a:t>
            </a:r>
            <a:r>
              <a:rPr lang="sk-SK" sz="2800" dirty="0" err="1" smtClean="0"/>
              <a:t>Tutokyová</a:t>
            </a:r>
            <a:endParaRPr lang="sk-SK" sz="2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54" y="765284"/>
            <a:ext cx="4354558" cy="513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2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2609" y="342901"/>
            <a:ext cx="11059391" cy="2400299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                                                   </a:t>
            </a:r>
            <a:r>
              <a:rPr lang="sk-SK" sz="2800" b="1" dirty="0" smtClean="0"/>
              <a:t>Ján Hollý</a:t>
            </a:r>
            <a:br>
              <a:rPr lang="sk-SK" sz="2800" b="1" dirty="0" smtClean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400" b="1" dirty="0" smtClean="0"/>
              <a:t> </a:t>
            </a:r>
            <a:r>
              <a:rPr lang="sk-SK" sz="2400" dirty="0"/>
              <a:t>(* </a:t>
            </a:r>
            <a:r>
              <a:rPr lang="sk-SK" sz="2400" dirty="0">
                <a:hlinkClick r:id="rId2" tooltip="24. marec"/>
              </a:rPr>
              <a:t>24. marec</a:t>
            </a:r>
            <a:r>
              <a:rPr lang="sk-SK" sz="2400" dirty="0"/>
              <a:t> </a:t>
            </a:r>
            <a:r>
              <a:rPr lang="sk-SK" sz="2400" dirty="0">
                <a:hlinkClick r:id="rId3" tooltip="1785"/>
              </a:rPr>
              <a:t>1785</a:t>
            </a:r>
            <a:r>
              <a:rPr lang="sk-SK" sz="2400" dirty="0"/>
              <a:t>, </a:t>
            </a:r>
            <a:r>
              <a:rPr lang="sk-SK" sz="2400" dirty="0">
                <a:hlinkClick r:id="rId4" tooltip="Borský Mikuláš"/>
              </a:rPr>
              <a:t>Borský Mikuláš</a:t>
            </a:r>
            <a:r>
              <a:rPr lang="sk-SK" sz="2400" dirty="0"/>
              <a:t> – † </a:t>
            </a:r>
            <a:r>
              <a:rPr lang="sk-SK" sz="2400" dirty="0">
                <a:hlinkClick r:id="rId5" tooltip="14. apríl"/>
              </a:rPr>
              <a:t>14. apríl</a:t>
            </a:r>
            <a:r>
              <a:rPr lang="sk-SK" sz="2400" dirty="0"/>
              <a:t> </a:t>
            </a:r>
            <a:r>
              <a:rPr lang="sk-SK" sz="2400" dirty="0">
                <a:hlinkClick r:id="rId6" tooltip="1849"/>
              </a:rPr>
              <a:t>1849</a:t>
            </a:r>
            <a:r>
              <a:rPr lang="sk-SK" sz="2400" dirty="0"/>
              <a:t>, </a:t>
            </a:r>
            <a:r>
              <a:rPr lang="sk-SK" sz="2400" dirty="0">
                <a:hlinkClick r:id="rId7" tooltip="Dobrá Voda (okres Trnava)"/>
              </a:rPr>
              <a:t>Dobrá Voda</a:t>
            </a:r>
            <a:r>
              <a:rPr lang="sk-SK" sz="2400" dirty="0"/>
              <a:t>) bol </a:t>
            </a:r>
            <a:r>
              <a:rPr lang="sk-SK" sz="2400" dirty="0">
                <a:hlinkClick r:id="rId8" tooltip="Slovensko"/>
              </a:rPr>
              <a:t>slovenský</a:t>
            </a:r>
            <a:r>
              <a:rPr lang="sk-SK" sz="2400" dirty="0"/>
              <a:t> </a:t>
            </a:r>
            <a:r>
              <a:rPr lang="sk-SK" sz="2400" dirty="0">
                <a:hlinkClick r:id="rId9" tooltip="Latinská cirkev"/>
              </a:rPr>
              <a:t>katolícky</a:t>
            </a:r>
            <a:r>
              <a:rPr lang="sk-SK" sz="2400" dirty="0"/>
              <a:t> </a:t>
            </a:r>
            <a:r>
              <a:rPr lang="sk-SK" sz="2400" dirty="0">
                <a:hlinkClick r:id="rId10" tooltip="Farár"/>
              </a:rPr>
              <a:t>farár</a:t>
            </a:r>
            <a:r>
              <a:rPr lang="sk-SK" sz="2400" dirty="0"/>
              <a:t>, </a:t>
            </a:r>
            <a:r>
              <a:rPr lang="sk-SK" sz="2400" dirty="0">
                <a:hlinkClick r:id="rId11" tooltip="Spisovateľ"/>
              </a:rPr>
              <a:t>spisovateľ</a:t>
            </a:r>
            <a:r>
              <a:rPr lang="sk-SK" sz="2400" dirty="0"/>
              <a:t> a </a:t>
            </a:r>
            <a:r>
              <a:rPr lang="sk-SK" sz="2400" dirty="0">
                <a:hlinkClick r:id="rId12" tooltip="Prekladateľ"/>
              </a:rPr>
              <a:t>prekladateľ</a:t>
            </a:r>
            <a:r>
              <a:rPr lang="sk-SK" sz="2400" dirty="0"/>
              <a:t>. Predstaviteľ klasicizmu. </a:t>
            </a:r>
            <a:endParaRPr lang="sk-SK" sz="2400" b="1" dirty="0"/>
          </a:p>
        </p:txBody>
      </p:sp>
      <p:pic>
        <p:nvPicPr>
          <p:cNvPr id="6" name="Zástupný objekt pre obsah 5"/>
          <p:cNvPicPr>
            <a:picLocks noGrp="1" noChangeAspect="1"/>
          </p:cNvPicPr>
          <p:nvPr>
            <p:ph sz="half" idx="1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">
            <a:off x="2146075" y="2730830"/>
            <a:ext cx="2518833" cy="377825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5" name="Zástupný objekt pre obsah 4"/>
          <p:cNvPicPr>
            <a:picLocks noGrp="1" noChangeAspect="1"/>
          </p:cNvPicPr>
          <p:nvPr>
            <p:ph sz="half" idx="2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6703206" y="2909596"/>
            <a:ext cx="4313238" cy="2892081"/>
          </a:xfrm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8291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963" y="1369416"/>
            <a:ext cx="4422513" cy="33168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96191" y="810491"/>
            <a:ext cx="6120244" cy="5631873"/>
          </a:xfrm>
        </p:spPr>
        <p:txBody>
          <a:bodyPr/>
          <a:lstStyle/>
          <a:p>
            <a:r>
              <a:rPr lang="sk-SK" sz="2400" b="1" dirty="0" smtClean="0"/>
              <a:t>                           Život </a:t>
            </a:r>
            <a:r>
              <a:rPr lang="sk-SK" sz="2400" b="1" dirty="0"/>
              <a:t>a tvorba</a:t>
            </a:r>
          </a:p>
          <a:p>
            <a:endParaRPr lang="sk-SK" b="1" dirty="0"/>
          </a:p>
          <a:p>
            <a:pPr algn="ctr"/>
            <a:r>
              <a:rPr lang="sk-SK" sz="2000" dirty="0"/>
              <a:t>Rodičia Jána Hollého boli chudobní manželia-roľníci </a:t>
            </a:r>
            <a:r>
              <a:rPr lang="sk-SK" sz="2000" dirty="0" smtClean="0"/>
              <a:t>Vavrinec </a:t>
            </a:r>
            <a:r>
              <a:rPr lang="sk-SK" sz="2000" dirty="0"/>
              <a:t>a Alžbeta, rod. </a:t>
            </a:r>
            <a:r>
              <a:rPr lang="sk-SK" sz="2000" dirty="0" err="1" smtClean="0"/>
              <a:t>Blečáková</a:t>
            </a:r>
            <a:r>
              <a:rPr lang="sk-SK" sz="2000" dirty="0" smtClean="0"/>
              <a:t>. </a:t>
            </a:r>
            <a:r>
              <a:rPr lang="sk-SK" sz="2000" dirty="0"/>
              <a:t>Ján Hollý začal chodiť na základnú školu v Borskom Mikuláši. V </a:t>
            </a:r>
            <a:r>
              <a:rPr lang="sk-SK" sz="2000" dirty="0">
                <a:hlinkClick r:id="rId3" tooltip="Trnava"/>
              </a:rPr>
              <a:t>Trnave</a:t>
            </a:r>
            <a:r>
              <a:rPr lang="sk-SK" sz="2000" dirty="0"/>
              <a:t> absolvoval najprv </a:t>
            </a:r>
            <a:r>
              <a:rPr lang="sk-SK" sz="2000" dirty="0">
                <a:hlinkClick r:id="rId4" tooltip="Filozofia"/>
              </a:rPr>
              <a:t>filozofické</a:t>
            </a:r>
            <a:r>
              <a:rPr lang="sk-SK" sz="2000" dirty="0"/>
              <a:t> štúdiá v rokoch 1802 – 1804, následne </a:t>
            </a:r>
            <a:r>
              <a:rPr lang="sk-SK" sz="2000" dirty="0">
                <a:hlinkClick r:id="rId5" tooltip="Teológia"/>
              </a:rPr>
              <a:t>teológiu</a:t>
            </a:r>
            <a:r>
              <a:rPr lang="sk-SK" sz="2000" dirty="0"/>
              <a:t> v rokoch 1804 – 1808. V čase svojich štúdií sa Hollý už venoval aj tvorbe </a:t>
            </a:r>
            <a:r>
              <a:rPr lang="sk-SK" sz="2000" dirty="0" smtClean="0"/>
              <a:t> </a:t>
            </a:r>
            <a:r>
              <a:rPr lang="sk-SK" sz="2000" dirty="0">
                <a:hlinkClick r:id="rId6" tooltip="Báseň"/>
              </a:rPr>
              <a:t>básní</a:t>
            </a:r>
            <a:r>
              <a:rPr lang="sk-SK" sz="2000" dirty="0"/>
              <a:t>. Spočiatku ich písal po </a:t>
            </a:r>
            <a:r>
              <a:rPr lang="sk-SK" sz="2000" dirty="0">
                <a:hlinkClick r:id="rId7" tooltip="Latinčina"/>
              </a:rPr>
              <a:t>latinsky</a:t>
            </a:r>
            <a:r>
              <a:rPr lang="sk-SK" sz="2000" dirty="0"/>
              <a:t>, k rozhodnutiu používať (</a:t>
            </a:r>
            <a:r>
              <a:rPr lang="sk-SK" sz="2000" dirty="0">
                <a:hlinkClick r:id="rId8" tooltip="Bernolákovčina"/>
              </a:rPr>
              <a:t>bernolákovskú</a:t>
            </a:r>
            <a:r>
              <a:rPr lang="sk-SK" sz="2000" dirty="0"/>
              <a:t>) </a:t>
            </a:r>
            <a:r>
              <a:rPr lang="sk-SK" sz="2000" dirty="0">
                <a:hlinkClick r:id="rId9" tooltip="Slovenčina"/>
              </a:rPr>
              <a:t>slovenčinu</a:t>
            </a:r>
            <a:r>
              <a:rPr lang="sk-SK" sz="2000" dirty="0"/>
              <a:t> dospel niekedy medzi rokmi 1805 – 1807. </a:t>
            </a:r>
            <a:r>
              <a:rPr lang="sk-SK" sz="2000" dirty="0" smtClean="0"/>
              <a:t> Anton Bernolák sa rozhodol ešte pred Ľudovítom Štúrom vytvoriť spisovný jazyk na základe západoslovenského nárečia.</a:t>
            </a:r>
          </a:p>
          <a:p>
            <a:pPr algn="ctr"/>
            <a:r>
              <a:rPr lang="sk-SK" sz="2000" dirty="0" smtClean="0"/>
              <a:t>Ján Hollý podporil Antona Bernoláka  a týmto jazykom začal písať básne.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59254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544" y="623454"/>
            <a:ext cx="6546273" cy="5787737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dirty="0" smtClean="0"/>
              <a:t>          Pôsobil </a:t>
            </a:r>
            <a:r>
              <a:rPr lang="sk-SK" sz="2400" dirty="0"/>
              <a:t>ako farár na slovenskom vidieku (Hlohovec, Madunice</a:t>
            </a:r>
            <a:r>
              <a:rPr lang="sk-SK" sz="2400" dirty="0" smtClean="0"/>
              <a:t>). </a:t>
            </a:r>
            <a:br>
              <a:rPr lang="sk-SK" sz="2400" dirty="0" smtClean="0"/>
            </a:br>
            <a:r>
              <a:rPr lang="sk-SK" sz="2400" dirty="0" smtClean="0"/>
              <a:t>                Písaval </a:t>
            </a:r>
            <a:r>
              <a:rPr lang="sk-SK" sz="2400" dirty="0"/>
              <a:t>v prírode, v blízkom hájiku "</a:t>
            </a:r>
            <a:r>
              <a:rPr lang="sk-SK" sz="2400" dirty="0" err="1"/>
              <a:t>Mlíci</a:t>
            </a:r>
            <a:r>
              <a:rPr lang="sk-SK" sz="2400" dirty="0"/>
              <a:t>" pod </a:t>
            </a:r>
            <a:r>
              <a:rPr lang="sk-SK" sz="2400" dirty="0" smtClean="0"/>
              <a:t>storočným dubom.</a:t>
            </a:r>
            <a:br>
              <a:rPr lang="sk-SK" sz="2400" dirty="0" smtClean="0"/>
            </a:br>
            <a:r>
              <a:rPr lang="sk-SK" sz="2400" dirty="0"/>
              <a:t> </a:t>
            </a:r>
            <a:r>
              <a:rPr lang="sk-SK" sz="2400" dirty="0" smtClean="0"/>
              <a:t>                    </a:t>
            </a:r>
            <a:r>
              <a:rPr lang="sv-SE" sz="2400" dirty="0"/>
              <a:t>Najprv prekladal antických </a:t>
            </a:r>
            <a:r>
              <a:rPr lang="sk-SK" sz="2400" dirty="0" smtClean="0"/>
              <a:t>    </a:t>
            </a:r>
            <a:r>
              <a:rPr lang="sv-SE" sz="2400" dirty="0" smtClean="0"/>
              <a:t>klasikov</a:t>
            </a:r>
            <a:r>
              <a:rPr lang="sv-SE" sz="2400" dirty="0"/>
              <a:t>: Homéra, Ovídia, Vergília. 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 smtClean="0"/>
              <a:t>                     EPOSY </a:t>
            </a:r>
            <a:r>
              <a:rPr lang="sk-SK" sz="2400" dirty="0"/>
              <a:t>z dejín </a:t>
            </a:r>
            <a:r>
              <a:rPr lang="sk-SK" sz="2400" dirty="0" smtClean="0"/>
              <a:t>Veľkomoravskej </a:t>
            </a:r>
            <a:r>
              <a:rPr lang="sk-SK" sz="2400" dirty="0"/>
              <a:t>ríše: </a:t>
            </a:r>
            <a:r>
              <a:rPr lang="sk-SK" sz="2400" dirty="0" smtClean="0"/>
              <a:t>    SVATOPLUK 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 smtClean="0"/>
              <a:t>                     CYRILO-METODIÁDA 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 smtClean="0"/>
              <a:t>                     SLÁV 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 smtClean="0"/>
              <a:t>                     Prvým veľkým </a:t>
            </a:r>
            <a:r>
              <a:rPr lang="sk-SK" sz="2400" dirty="0"/>
              <a:t>eposom z dejín </a:t>
            </a:r>
            <a:r>
              <a:rPr lang="sk-SK" sz="2400" dirty="0" smtClean="0"/>
              <a:t>Veľkej </a:t>
            </a:r>
            <a:r>
              <a:rPr lang="sk-SK" sz="2400" dirty="0"/>
              <a:t>Moravy je </a:t>
            </a:r>
            <a:r>
              <a:rPr lang="sk-SK" sz="2400" dirty="0" smtClean="0"/>
              <a:t>Svätopluk</a:t>
            </a:r>
            <a:r>
              <a:rPr lang="sk-SK" sz="2400" dirty="0"/>
              <a:t>. Skladá sa </a:t>
            </a:r>
            <a:br>
              <a:rPr lang="sk-SK" sz="2400" dirty="0"/>
            </a:br>
            <a:r>
              <a:rPr lang="sk-SK" sz="2400" dirty="0" smtClean="0"/>
              <a:t>                     z</a:t>
            </a:r>
            <a:r>
              <a:rPr lang="sk-SK" sz="2400" dirty="0"/>
              <a:t> 12 spevov. </a:t>
            </a:r>
            <a:r>
              <a:rPr lang="sk-SK" sz="2400" dirty="0" smtClean="0"/>
              <a:t>Bezprostrednosť </a:t>
            </a:r>
            <a:r>
              <a:rPr lang="sk-SK" sz="2400" dirty="0"/>
              <a:t>slovenského </a:t>
            </a:r>
            <a:r>
              <a:rPr lang="sk-SK" sz="2400" dirty="0" smtClean="0"/>
              <a:t>ľudového </a:t>
            </a:r>
            <a:r>
              <a:rPr lang="sk-SK" sz="2400" dirty="0"/>
              <a:t>života predstavil </a:t>
            </a:r>
            <a:r>
              <a:rPr lang="sk-SK" sz="2400" dirty="0" smtClean="0"/>
              <a:t>                       v  </a:t>
            </a:r>
            <a:r>
              <a:rPr lang="sk-SK" sz="2400" dirty="0"/>
              <a:t> </a:t>
            </a:r>
            <a:r>
              <a:rPr lang="sk-SK" sz="2400" dirty="0" smtClean="0"/>
              <a:t>SELANKÁCH, (</a:t>
            </a:r>
            <a:r>
              <a:rPr lang="sk-SK" sz="2400" dirty="0"/>
              <a:t>skladajú sa z 21 básní, selanka = idylická </a:t>
            </a:r>
            <a:r>
              <a:rPr lang="sk-SK" sz="2400" dirty="0" smtClean="0"/>
              <a:t>báseň). </a:t>
            </a:r>
            <a:endParaRPr lang="sk-SK" sz="2400" dirty="0"/>
          </a:p>
        </p:txBody>
      </p:sp>
      <p:pic>
        <p:nvPicPr>
          <p:cNvPr id="7" name="Zástupný objekt pre obsah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199" y="1475510"/>
            <a:ext cx="3479056" cy="2573350"/>
          </a:xfrm>
        </p:spPr>
      </p:pic>
    </p:spTree>
    <p:extLst>
      <p:ext uri="{BB962C8B-B14F-4D97-AF65-F5344CB8AC3E}">
        <p14:creationId xmlns:p14="http://schemas.microsoft.com/office/powerpoint/2010/main" val="220290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7103" y="4187536"/>
            <a:ext cx="10105015" cy="1782474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Hollého dielom vyvrcholil slovenský klasicizmus, ktorý podporil vznik </a:t>
            </a:r>
            <a:br>
              <a:rPr lang="sk-SK" dirty="0"/>
            </a:br>
            <a:r>
              <a:rPr lang="sk-SK" dirty="0"/>
              <a:t>a rozvoj národného povedomia a </a:t>
            </a:r>
            <a:r>
              <a:rPr lang="sk-SK" dirty="0" smtClean="0"/>
              <a:t>prehĺbil </a:t>
            </a:r>
            <a:r>
              <a:rPr lang="sk-SK" dirty="0"/>
              <a:t>ideu Slovanstva v obrodeneckom hnutí. Umeleckým spracovaním tém z minulosti podnietil Hollý záujem o národné dejiny.</a:t>
            </a:r>
          </a:p>
        </p:txBody>
      </p:sp>
      <p:pic>
        <p:nvPicPr>
          <p:cNvPr id="5" name="Zástupný objekt pre obrázo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4" b="21844"/>
          <a:stretch>
            <a:fillRect/>
          </a:stretch>
        </p:blipFill>
        <p:spPr>
          <a:xfrm>
            <a:off x="2044482" y="789565"/>
            <a:ext cx="8915400" cy="2825750"/>
          </a:xfrm>
        </p:spPr>
      </p:pic>
    </p:spTree>
    <p:extLst>
      <p:ext uri="{BB962C8B-B14F-4D97-AF65-F5344CB8AC3E}">
        <p14:creationId xmlns:p14="http://schemas.microsoft.com/office/powerpoint/2010/main" val="93029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9582" y="624109"/>
            <a:ext cx="9655029" cy="5787082"/>
          </a:xfrm>
        </p:spPr>
        <p:txBody>
          <a:bodyPr>
            <a:normAutofit/>
          </a:bodyPr>
          <a:lstStyle/>
          <a:p>
            <a:r>
              <a:rPr lang="sk-SK" sz="2400" b="1" dirty="0"/>
              <a:t>Eposy</a:t>
            </a:r>
            <a:br>
              <a:rPr lang="sk-SK" sz="2400" b="1" dirty="0"/>
            </a:br>
            <a:r>
              <a:rPr lang="sk-SK" sz="2400" dirty="0">
                <a:hlinkClick r:id="rId2" tooltip="1833"/>
              </a:rPr>
              <a:t>1833</a:t>
            </a:r>
            <a:r>
              <a:rPr lang="sk-SK" sz="2400" dirty="0"/>
              <a:t> – </a:t>
            </a:r>
            <a:r>
              <a:rPr lang="sk-SK" sz="2400" i="1" dirty="0"/>
              <a:t>Svätopluk</a:t>
            </a:r>
            <a:r>
              <a:rPr lang="sk-SK" sz="2400" dirty="0"/>
              <a:t>, víťazná báseň v dvanástich spevoch; dôležité dielo pre formovanie národného uvedomenia</a:t>
            </a:r>
            <a:br>
              <a:rPr lang="sk-SK" sz="2400" dirty="0"/>
            </a:br>
            <a:r>
              <a:rPr lang="sk-SK" sz="2400" dirty="0">
                <a:hlinkClick r:id="rId3" tooltip="1835"/>
              </a:rPr>
              <a:t>1835</a:t>
            </a:r>
            <a:r>
              <a:rPr lang="sk-SK" sz="2400" dirty="0"/>
              <a:t> – </a:t>
            </a:r>
            <a:r>
              <a:rPr lang="sk-SK" sz="2400" i="1" dirty="0" err="1" smtClean="0"/>
              <a:t>Cyrillo-Methodiada</a:t>
            </a:r>
            <a:r>
              <a:rPr lang="sk-SK" sz="2400" dirty="0" smtClean="0"/>
              <a:t> 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>
                <a:hlinkClick r:id="rId4" tooltip="1839"/>
              </a:rPr>
              <a:t>1839</a:t>
            </a:r>
            <a:r>
              <a:rPr lang="sk-SK" sz="2400" dirty="0"/>
              <a:t> – </a:t>
            </a:r>
            <a:r>
              <a:rPr lang="sk-SK" sz="2400" i="1" dirty="0" smtClean="0"/>
              <a:t>Sláv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sk-SK" sz="2400" b="1" dirty="0" smtClean="0"/>
              <a:t>Epické </a:t>
            </a:r>
            <a:r>
              <a:rPr lang="sk-SK" sz="2400" b="1" dirty="0"/>
              <a:t>básne</a:t>
            </a:r>
            <a:br>
              <a:rPr lang="sk-SK" sz="2400" b="1" dirty="0"/>
            </a:br>
            <a:r>
              <a:rPr lang="sk-SK" sz="2400" dirty="0">
                <a:hlinkClick r:id="rId3" tooltip="1835"/>
              </a:rPr>
              <a:t>1835</a:t>
            </a:r>
            <a:r>
              <a:rPr lang="sk-SK" sz="2400" dirty="0"/>
              <a:t>, </a:t>
            </a:r>
            <a:r>
              <a:rPr lang="sk-SK" sz="2400" dirty="0">
                <a:hlinkClick r:id="rId5" tooltip="1836"/>
              </a:rPr>
              <a:t>1836</a:t>
            </a:r>
            <a:r>
              <a:rPr lang="sk-SK" sz="2400" dirty="0"/>
              <a:t>, </a:t>
            </a:r>
            <a:r>
              <a:rPr lang="sk-SK" sz="2400" dirty="0">
                <a:hlinkClick r:id="rId6" tooltip="1840"/>
              </a:rPr>
              <a:t>1840</a:t>
            </a:r>
            <a:r>
              <a:rPr lang="sk-SK" sz="2400" dirty="0"/>
              <a:t> – </a:t>
            </a:r>
            <a:r>
              <a:rPr lang="sk-SK" sz="2400" i="1" dirty="0" err="1"/>
              <a:t>Selanki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>
                <a:hlinkClick r:id="rId5" tooltip="1836"/>
              </a:rPr>
              <a:t>1836</a:t>
            </a:r>
            <a:r>
              <a:rPr lang="sk-SK" sz="2400" dirty="0"/>
              <a:t> a </a:t>
            </a:r>
            <a:r>
              <a:rPr lang="sk-SK" sz="2400" dirty="0">
                <a:hlinkClick r:id="rId6" tooltip="1840"/>
              </a:rPr>
              <a:t>1840</a:t>
            </a:r>
            <a:r>
              <a:rPr lang="sk-SK" sz="2400" dirty="0"/>
              <a:t> – </a:t>
            </a:r>
            <a:r>
              <a:rPr lang="sk-SK" sz="2400" i="1" dirty="0" err="1" smtClean="0"/>
              <a:t>Žalospevi</a:t>
            </a:r>
            <a:r>
              <a:rPr lang="sk-SK" sz="2400" i="1" dirty="0" smtClean="0"/>
              <a:t/>
            </a:r>
            <a:br>
              <a:rPr lang="sk-SK" sz="2400" i="1" dirty="0" smtClean="0"/>
            </a:br>
            <a:r>
              <a:rPr lang="sk-SK" sz="2400" i="1" dirty="0" smtClean="0"/>
              <a:t/>
            </a:r>
            <a:br>
              <a:rPr lang="sk-SK" sz="2400" i="1" dirty="0" smtClean="0"/>
            </a:br>
            <a:r>
              <a:rPr lang="sk-SK" sz="2400" b="1" dirty="0" smtClean="0"/>
              <a:t> </a:t>
            </a:r>
            <a:r>
              <a:rPr lang="sk-SK" sz="2400" b="1" dirty="0"/>
              <a:t>Duchovné piesne</a:t>
            </a:r>
            <a:br>
              <a:rPr lang="sk-SK" sz="2400" b="1" dirty="0"/>
            </a:br>
            <a:r>
              <a:rPr lang="sk-SK" sz="2400" dirty="0">
                <a:hlinkClick r:id="rId7" tooltip="1842"/>
              </a:rPr>
              <a:t>1842</a:t>
            </a:r>
            <a:r>
              <a:rPr lang="sk-SK" sz="2400" dirty="0"/>
              <a:t> a </a:t>
            </a:r>
            <a:r>
              <a:rPr lang="sk-SK" sz="2400" dirty="0">
                <a:hlinkClick r:id="rId8" tooltip="1846"/>
              </a:rPr>
              <a:t>1846</a:t>
            </a:r>
            <a:r>
              <a:rPr lang="sk-SK" sz="2400" dirty="0"/>
              <a:t> – </a:t>
            </a:r>
            <a:r>
              <a:rPr lang="sk-SK" sz="2400" i="1" dirty="0" err="1"/>
              <a:t>Katolíckí</a:t>
            </a:r>
            <a:r>
              <a:rPr lang="sk-SK" sz="2400" i="1" dirty="0"/>
              <a:t> </a:t>
            </a:r>
            <a:r>
              <a:rPr lang="sk-SK" sz="2400" i="1" dirty="0" err="1"/>
              <a:t>spevňík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830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14700" y="665673"/>
            <a:ext cx="6413066" cy="5246755"/>
          </a:xfrm>
        </p:spPr>
        <p:txBody>
          <a:bodyPr>
            <a:normAutofit/>
          </a:bodyPr>
          <a:lstStyle/>
          <a:p>
            <a:pPr algn="ctr"/>
            <a:r>
              <a:rPr lang="sk-SK" sz="2400" dirty="0" smtClean="0"/>
              <a:t>  Ján Hollý </a:t>
            </a:r>
            <a:br>
              <a:rPr lang="sk-SK" sz="2400" dirty="0" smtClean="0"/>
            </a:br>
            <a:r>
              <a:rPr lang="sk-SK" sz="2400" dirty="0" smtClean="0"/>
              <a:t>   Na </a:t>
            </a:r>
            <a:r>
              <a:rPr lang="sk-SK" sz="2400" dirty="0" err="1" smtClean="0"/>
              <a:t>Umku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„</a:t>
            </a:r>
            <a:r>
              <a:rPr lang="sk-SK" sz="2400" dirty="0" err="1" smtClean="0"/>
              <a:t>Zazni</a:t>
            </a:r>
            <a:r>
              <a:rPr lang="sk-SK" sz="2400" dirty="0" smtClean="0"/>
              <a:t> </a:t>
            </a:r>
            <a:r>
              <a:rPr lang="sk-SK" sz="2400" dirty="0"/>
              <a:t>hurtovnú mi </a:t>
            </a:r>
            <a:r>
              <a:rPr lang="sk-SK" sz="2400" dirty="0" err="1"/>
              <a:t>peseň</a:t>
            </a:r>
            <a:r>
              <a:rPr lang="sk-SK" sz="2400" dirty="0"/>
              <a:t>, </a:t>
            </a:r>
            <a:r>
              <a:rPr lang="sk-SK" sz="2400" dirty="0" err="1"/>
              <a:t>kerá</a:t>
            </a:r>
            <a:r>
              <a:rPr lang="sk-SK" sz="2400" dirty="0"/>
              <a:t> </a:t>
            </a:r>
            <a:r>
              <a:rPr lang="sk-SK" sz="2400" dirty="0" smtClean="0"/>
              <a:t>by</a:t>
            </a:r>
            <a:br>
              <a:rPr lang="sk-SK" sz="2400" dirty="0" smtClean="0"/>
            </a:br>
            <a:r>
              <a:rPr lang="sk-SK" sz="2400" dirty="0" smtClean="0"/>
              <a:t>toľko </a:t>
            </a:r>
            <a:r>
              <a:rPr lang="sk-SK" sz="2400" dirty="0" err="1"/>
              <a:t>blúdících</a:t>
            </a:r>
            <a:r>
              <a:rPr lang="sk-SK" sz="2400" dirty="0"/>
              <a:t> a hluchých </a:t>
            </a:r>
            <a:r>
              <a:rPr lang="sk-SK" sz="2400" dirty="0" smtClean="0"/>
              <a:t>Slovákov</a:t>
            </a:r>
            <a:br>
              <a:rPr lang="sk-SK" sz="2400" dirty="0" smtClean="0"/>
            </a:br>
            <a:r>
              <a:rPr lang="sk-SK" sz="2400" dirty="0" smtClean="0"/>
              <a:t>mohla </a:t>
            </a:r>
            <a:r>
              <a:rPr lang="sk-SK" sz="2400" dirty="0"/>
              <a:t>ráz </a:t>
            </a:r>
            <a:r>
              <a:rPr lang="sk-SK" sz="2400" dirty="0" err="1"/>
              <a:t>pohnuť</a:t>
            </a:r>
            <a:r>
              <a:rPr lang="sk-SK" sz="2400" dirty="0"/>
              <a:t> </a:t>
            </a:r>
            <a:r>
              <a:rPr lang="sk-SK" sz="2400" dirty="0" err="1"/>
              <a:t>ke</a:t>
            </a:r>
            <a:r>
              <a:rPr lang="sk-SK" sz="2400" dirty="0"/>
              <a:t> </a:t>
            </a:r>
            <a:r>
              <a:rPr lang="sk-SK" sz="2400" dirty="0" err="1"/>
              <a:t>tuhéj</a:t>
            </a:r>
            <a:r>
              <a:rPr lang="sk-SK" sz="2400" dirty="0"/>
              <a:t> </a:t>
            </a:r>
            <a:r>
              <a:rPr lang="sk-SK" sz="2400" dirty="0" err="1" smtClean="0"/>
              <a:t>svojého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národu </a:t>
            </a:r>
            <a:r>
              <a:rPr lang="sk-SK" sz="2400" dirty="0" err="1"/>
              <a:t>lásce</a:t>
            </a:r>
            <a:r>
              <a:rPr lang="sk-SK" sz="2400" dirty="0" smtClean="0"/>
              <a:t>.</a:t>
            </a:r>
            <a:br>
              <a:rPr lang="sk-SK" sz="2400" dirty="0" smtClean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 smtClean="0"/>
              <a:t>Mohla </a:t>
            </a:r>
            <a:r>
              <a:rPr lang="sk-SK" sz="2400" dirty="0" err="1"/>
              <a:t>odbehlých</a:t>
            </a:r>
            <a:r>
              <a:rPr lang="sk-SK" sz="2400" dirty="0"/>
              <a:t> ku </a:t>
            </a:r>
            <a:r>
              <a:rPr lang="sk-SK" sz="2400" dirty="0" err="1"/>
              <a:t>rodičce</a:t>
            </a:r>
            <a:r>
              <a:rPr lang="sk-SK" sz="2400" dirty="0"/>
              <a:t> </a:t>
            </a:r>
            <a:r>
              <a:rPr lang="sk-SK" sz="2400" dirty="0" smtClean="0"/>
              <a:t>Sláve</a:t>
            </a:r>
            <a:br>
              <a:rPr lang="sk-SK" sz="2400" dirty="0" smtClean="0"/>
            </a:br>
            <a:r>
              <a:rPr lang="sk-SK" sz="2400" dirty="0" smtClean="0"/>
              <a:t>úskokov </a:t>
            </a:r>
            <a:r>
              <a:rPr lang="sk-SK" sz="2400" dirty="0"/>
              <a:t>prihnať, by </a:t>
            </a:r>
            <a:r>
              <a:rPr lang="sk-SK" sz="2400" dirty="0" err="1"/>
              <a:t>naďál</a:t>
            </a:r>
            <a:r>
              <a:rPr lang="sk-SK" sz="2400" dirty="0"/>
              <a:t> </a:t>
            </a:r>
            <a:r>
              <a:rPr lang="sk-SK" sz="2400" dirty="0" smtClean="0"/>
              <a:t>bolestný</a:t>
            </a:r>
            <a:br>
              <a:rPr lang="sk-SK" sz="2400" dirty="0" smtClean="0"/>
            </a:br>
            <a:r>
              <a:rPr lang="sk-SK" sz="2400" dirty="0" err="1" smtClean="0"/>
              <a:t>matce</a:t>
            </a:r>
            <a:r>
              <a:rPr lang="sk-SK" sz="2400" dirty="0" smtClean="0"/>
              <a:t> </a:t>
            </a:r>
            <a:r>
              <a:rPr lang="sk-SK" sz="2400" dirty="0"/>
              <a:t>zmáhať </a:t>
            </a:r>
            <a:r>
              <a:rPr lang="sk-SK" sz="2400" dirty="0" err="1"/>
              <a:t>žál</a:t>
            </a:r>
            <a:r>
              <a:rPr lang="sk-SK" sz="2400" dirty="0"/>
              <a:t> a teplé </a:t>
            </a:r>
            <a:r>
              <a:rPr lang="sk-SK" sz="2400" dirty="0" err="1" smtClean="0"/>
              <a:t>vycíďať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prestali </a:t>
            </a:r>
            <a:r>
              <a:rPr lang="sk-SK" sz="2400" dirty="0" err="1" smtClean="0"/>
              <a:t>kapky</a:t>
            </a:r>
            <a:r>
              <a:rPr lang="sk-SK" sz="2400" dirty="0" smtClean="0"/>
              <a:t>...“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150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2610" y="166253"/>
            <a:ext cx="10444740" cy="3314701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dirty="0" err="1" smtClean="0"/>
              <a:t>Umka</a:t>
            </a:r>
            <a:r>
              <a:rPr lang="sk-SK" sz="2400" dirty="0" smtClean="0"/>
              <a:t> , ktorú básnik ospevuje, je jednou z múz, bohýň umenia, ktoré pomáhajú umelcom tvoriť krásne diela. </a:t>
            </a:r>
            <a:br>
              <a:rPr lang="sk-SK" sz="2400" dirty="0" smtClean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 smtClean="0"/>
              <a:t>Ján Hollý ju ospevuje v básni a prosí ju o to, aby zmäkčila ľudské  kamenné srdcia, a tak ukončila  všetok smútok a vyzýva ju, aby dala  každému zahorieť láskou k svojmu  národu.</a:t>
            </a:r>
            <a:br>
              <a:rPr lang="sk-SK" sz="2400" dirty="0" smtClean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 smtClean="0"/>
              <a:t> </a:t>
            </a:r>
            <a:r>
              <a:rPr lang="sk-SK" sz="2400" b="1" dirty="0"/>
              <a:t>Pamätná izba Jána Hollého na Dobrej Vode</a:t>
            </a:r>
            <a:br>
              <a:rPr lang="sk-SK" sz="2400" b="1" dirty="0"/>
            </a:br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1" y="3480954"/>
            <a:ext cx="4502727" cy="313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3095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89</Words>
  <Application>Microsoft Office PowerPoint</Application>
  <PresentationFormat>Širokouhlá</PresentationFormat>
  <Paragraphs>11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Dym</vt:lpstr>
      <vt:lpstr>Ján Hollý  9. ročník, SJ,  Mgr. A. Tutokyová</vt:lpstr>
      <vt:lpstr>                                                   Ján Hollý   (* 24. marec 1785, Borský Mikuláš – † 14. apríl 1849, Dobrá Voda) bol slovenský katolícky farár, spisovateľ a prekladateľ. Predstaviteľ klasicizmu. </vt:lpstr>
      <vt:lpstr>Prezentácia programu PowerPoint</vt:lpstr>
      <vt:lpstr>          Pôsobil ako farár na slovenskom vidieku (Hlohovec, Madunice).                  Písaval v prírode, v blízkom hájiku "Mlíci" pod storočným dubom.                      Najprv prekladal antických     klasikov: Homéra, Ovídia, Vergília.                       EPOSY z dejín Veľkomoravskej ríše:     SVATOPLUK                       CYRILO-METODIÁDA                       SLÁV                       Prvým veľkým eposom z dejín Veľkej Moravy je Svätopluk. Skladá sa                       z 12 spevov. Bezprostrednosť slovenského ľudového života predstavil                        v   SELANKÁCH, (skladajú sa z 21 básní, selanka = idylická báseň). </vt:lpstr>
      <vt:lpstr>Hollého dielom vyvrcholil slovenský klasicizmus, ktorý podporil vznik  a rozvoj národného povedomia a prehĺbil ideu Slovanstva v obrodeneckom hnutí. Umeleckým spracovaním tém z minulosti podnietil Hollý záujem o národné dejiny.</vt:lpstr>
      <vt:lpstr>Eposy 1833 – Svätopluk, víťazná báseň v dvanástich spevoch; dôležité dielo pre formovanie národného uvedomenia 1835 – Cyrillo-Methodiada  1839 – Sláv  Epické básne 1835, 1836, 1840 – Selanki 1836 a 1840 – Žalospevi   Duchovné piesne 1842 a 1846 – Katolíckí spevňík</vt:lpstr>
      <vt:lpstr>  Ján Hollý     Na Umku  „Zazni hurtovnú mi peseň, kerá by toľko blúdících a hluchých Slovákov mohla ráz pohnuť ke tuhéj svojého národu lásce.  Mohla odbehlých ku rodičce Sláve úskokov prihnať, by naďál bolestný matce zmáhať žál a teplé vycíďať prestali kapky...“</vt:lpstr>
      <vt:lpstr>Umka , ktorú básnik ospevuje, je jednou z múz, bohýň umenia, ktoré pomáhajú umelcom tvoriť krásne diela.   Ján Hollý ju ospevuje v básni a prosí ju o to, aby zmäkčila ľudské  kamenné srdcia, a tak ukončila  všetok smútok a vyzýva ju, aby dala  každému zahorieť láskou k svojmu  národu.   Pamätná izba Jána Hollého na Dobrej Vode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Ján Hollý  9. ročník, SJ,  Mgr. A. Tutokyová</dc:title>
  <dc:creator>Antónia</dc:creator>
  <cp:lastModifiedBy>Antónia</cp:lastModifiedBy>
  <cp:revision>11</cp:revision>
  <dcterms:created xsi:type="dcterms:W3CDTF">2021-01-15T12:47:16Z</dcterms:created>
  <dcterms:modified xsi:type="dcterms:W3CDTF">2021-01-15T14:37:21Z</dcterms:modified>
</cp:coreProperties>
</file>