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2C417-39A2-4F0E-B078-2429832C9EC9}" type="datetimeFigureOut">
              <a:rPr lang="sk-SK" smtClean="0"/>
              <a:t>25. 1. 2021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8F6AB-8A77-4382-B21E-EB25AA74C73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70C0"/>
                </a:solidFill>
              </a:rPr>
              <a:t>Obvod a obsah rovnobežníka, lichobežníka a trojuholníka.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Učivo 8.ročníka.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Obvod a obsah rovnobežníka.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Obvod rovnobežníka.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Obvod rovnobežníka vypočítame podľa vzorca</a:t>
            </a:r>
          </a:p>
          <a:p>
            <a:pPr>
              <a:buNone/>
            </a:pPr>
            <a:r>
              <a:rPr lang="sk-SK" b="1" dirty="0">
                <a:solidFill>
                  <a:srgbClr val="C00000"/>
                </a:solidFill>
              </a:rPr>
              <a:t>o</a:t>
            </a:r>
            <a:r>
              <a:rPr lang="sk-SK" b="1" dirty="0" smtClean="0">
                <a:solidFill>
                  <a:srgbClr val="C00000"/>
                </a:solidFill>
              </a:rPr>
              <a:t> = 2.a + 2.b alebo o = 2.(</a:t>
            </a:r>
            <a:r>
              <a:rPr lang="sk-SK" b="1" dirty="0" err="1" smtClean="0">
                <a:solidFill>
                  <a:srgbClr val="C00000"/>
                </a:solidFill>
              </a:rPr>
              <a:t>a+b</a:t>
            </a:r>
            <a:r>
              <a:rPr lang="sk-SK" b="1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r>
              <a:rPr lang="sk-SK" b="1" dirty="0" smtClean="0">
                <a:solidFill>
                  <a:srgbClr val="C00000"/>
                </a:solidFill>
              </a:rPr>
              <a:t>(cm)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Obsah rovnobežníka.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Malé </a:t>
            </a:r>
            <a:r>
              <a:rPr lang="sk-SK" b="1" dirty="0" smtClean="0"/>
              <a:t>v</a:t>
            </a:r>
            <a:r>
              <a:rPr lang="sk-SK" dirty="0" smtClean="0"/>
              <a:t> na obrázku vedľa je výška rovnobežníka, ktorú potrebujeme k výpočtu obsahu.</a:t>
            </a:r>
          </a:p>
          <a:p>
            <a:r>
              <a:rPr lang="sk-SK" b="1" dirty="0" smtClean="0"/>
              <a:t>Výška rovnobežníka je vzdialenosť medzi rovnobežnými stranami rovnobežníka.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Obsah rovnobežníka 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S = a.</a:t>
            </a:r>
            <a:r>
              <a:rPr lang="sk-SK" dirty="0"/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v</a:t>
            </a:r>
            <a:r>
              <a:rPr lang="sk-SK" b="1" baseline="-25000" dirty="0" err="1" smtClean="0">
                <a:solidFill>
                  <a:srgbClr val="C00000"/>
                </a:solidFill>
              </a:rPr>
              <a:t>a</a:t>
            </a:r>
            <a:r>
              <a:rPr lang="sk-SK" b="1" baseline="-25000" dirty="0" smtClean="0">
                <a:solidFill>
                  <a:srgbClr val="C00000"/>
                </a:solidFill>
              </a:rPr>
              <a:t> </a:t>
            </a:r>
            <a:r>
              <a:rPr lang="sk-SK" b="1" baseline="-25000" dirty="0">
                <a:solidFill>
                  <a:srgbClr val="C00000"/>
                </a:solidFill>
              </a:rPr>
              <a:t> </a:t>
            </a:r>
            <a:r>
              <a:rPr lang="sk-SK" b="1" baseline="-25000" dirty="0" smtClean="0">
                <a:solidFill>
                  <a:srgbClr val="C00000"/>
                </a:solidFill>
              </a:rPr>
              <a:t>       </a:t>
            </a:r>
            <a:r>
              <a:rPr lang="sk-SK" dirty="0" smtClean="0">
                <a:solidFill>
                  <a:srgbClr val="C00000"/>
                </a:solidFill>
              </a:rPr>
              <a:t> (cm</a:t>
            </a:r>
            <a:r>
              <a:rPr lang="sk-SK" baseline="30000" dirty="0" smtClean="0">
                <a:solidFill>
                  <a:srgbClr val="C00000"/>
                </a:solidFill>
              </a:rPr>
              <a:t>2 </a:t>
            </a:r>
            <a:r>
              <a:rPr lang="sk-SK" dirty="0" smtClean="0">
                <a:solidFill>
                  <a:srgbClr val="C00000"/>
                </a:solidFill>
              </a:rPr>
              <a:t> )</a:t>
            </a:r>
            <a:endParaRPr lang="sk-SK" dirty="0">
              <a:solidFill>
                <a:srgbClr val="C00000"/>
              </a:solidFill>
            </a:endParaRPr>
          </a:p>
          <a:p>
            <a:endParaRPr lang="sk-SK" b="1" dirty="0">
              <a:solidFill>
                <a:srgbClr val="C00000"/>
              </a:solidFill>
            </a:endParaRPr>
          </a:p>
          <a:p>
            <a:r>
              <a:rPr lang="sk-SK" dirty="0" smtClean="0"/>
              <a:t>Kde  </a:t>
            </a:r>
            <a:r>
              <a:rPr lang="sk-SK" b="1" dirty="0" err="1" smtClean="0">
                <a:solidFill>
                  <a:srgbClr val="C00000"/>
                </a:solidFill>
              </a:rPr>
              <a:t>v</a:t>
            </a:r>
            <a:r>
              <a:rPr lang="sk-SK" b="1" baseline="-25000" dirty="0" err="1" smtClean="0">
                <a:solidFill>
                  <a:srgbClr val="C00000"/>
                </a:solidFill>
              </a:rPr>
              <a:t>a</a:t>
            </a:r>
            <a:r>
              <a:rPr lang="sk-SK" b="1" baseline="-25000" dirty="0" smtClean="0">
                <a:solidFill>
                  <a:srgbClr val="C00000"/>
                </a:solidFill>
              </a:rPr>
              <a:t>     </a:t>
            </a:r>
            <a:r>
              <a:rPr lang="sk-SK" b="1" dirty="0" smtClean="0">
                <a:solidFill>
                  <a:srgbClr val="C00000"/>
                </a:solidFill>
              </a:rPr>
              <a:t> </a:t>
            </a:r>
            <a:r>
              <a:rPr lang="sk-SK" dirty="0" smtClean="0"/>
              <a:t>je výška na stranu </a:t>
            </a:r>
            <a:r>
              <a:rPr lang="sk-SK" b="1" dirty="0" smtClean="0"/>
              <a:t>a</a:t>
            </a:r>
            <a:r>
              <a:rPr lang="sk-SK" b="1" baseline="-25000" dirty="0" smtClean="0">
                <a:solidFill>
                  <a:srgbClr val="C00000"/>
                </a:solidFill>
              </a:rPr>
              <a:t>  </a:t>
            </a:r>
            <a:r>
              <a:rPr lang="sk-SK" baseline="-25000" dirty="0" smtClean="0"/>
              <a:t>                                        </a:t>
            </a:r>
          </a:p>
          <a:p>
            <a:pPr>
              <a:buNone/>
            </a:pPr>
            <a:r>
              <a:rPr lang="sk-SK" baseline="-25000" dirty="0"/>
              <a:t> </a:t>
            </a:r>
            <a:r>
              <a:rPr lang="sk-SK" baseline="-25000" dirty="0" smtClean="0"/>
              <a:t>      </a:t>
            </a:r>
            <a:endParaRPr lang="sk-SK" baseline="-25000" dirty="0" smtClean="0"/>
          </a:p>
          <a:p>
            <a:pPr>
              <a:buNone/>
            </a:pPr>
            <a:r>
              <a:rPr lang="sk-SK" b="1" baseline="-25000" dirty="0" smtClean="0">
                <a:solidFill>
                  <a:srgbClr val="C00000"/>
                </a:solidFill>
              </a:rPr>
              <a:t> </a:t>
            </a:r>
            <a:r>
              <a:rPr lang="sk-SK" baseline="-25000" dirty="0" smtClean="0">
                <a:solidFill>
                  <a:srgbClr val="C00000"/>
                </a:solidFill>
              </a:rPr>
              <a:t>          </a:t>
            </a:r>
            <a:r>
              <a:rPr lang="sk-SK" dirty="0" smtClean="0">
                <a:solidFill>
                  <a:srgbClr val="C00000"/>
                </a:solidFill>
              </a:rPr>
              <a:t>  </a:t>
            </a:r>
            <a:r>
              <a:rPr lang="sk-SK" b="1" dirty="0" smtClean="0">
                <a:solidFill>
                  <a:srgbClr val="C00000"/>
                </a:solidFill>
              </a:rPr>
              <a:t>alebo S = b</a:t>
            </a:r>
            <a:r>
              <a:rPr lang="sk-SK" b="1" dirty="0" smtClean="0">
                <a:solidFill>
                  <a:srgbClr val="FF0000"/>
                </a:solidFill>
              </a:rPr>
              <a:t>.</a:t>
            </a:r>
            <a:r>
              <a:rPr lang="sk-SK" b="1" dirty="0" smtClean="0">
                <a:solidFill>
                  <a:srgbClr val="FF0000"/>
                </a:solidFill>
              </a:rPr>
              <a:t> </a:t>
            </a:r>
            <a:r>
              <a:rPr lang="sk-SK" b="1" dirty="0" err="1">
                <a:solidFill>
                  <a:srgbClr val="FF0000"/>
                </a:solidFill>
              </a:rPr>
              <a:t>v</a:t>
            </a:r>
            <a:r>
              <a:rPr lang="sk-SK" b="1" baseline="-25000" dirty="0" err="1">
                <a:solidFill>
                  <a:srgbClr val="FF0000"/>
                </a:solidFill>
              </a:rPr>
              <a:t>b</a:t>
            </a:r>
            <a:endParaRPr lang="sk-SK" b="1" dirty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/>
          </a:p>
        </p:txBody>
      </p:sp>
      <p:pic>
        <p:nvPicPr>
          <p:cNvPr id="1026" name="Picture 2" descr="C:\Users\Katarina Kovacova\Desktop\downlo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214555"/>
            <a:ext cx="3857652" cy="2017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Zopakujme si.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Medzi rovnobežníky patria aj štvorec a obdĺžnik.</a:t>
            </a:r>
          </a:p>
          <a:p>
            <a:r>
              <a:rPr lang="sk-SK" dirty="0" smtClean="0"/>
              <a:t>Obvod štvorca </a:t>
            </a:r>
            <a:r>
              <a:rPr lang="sk-SK" b="1" dirty="0" smtClean="0"/>
              <a:t>o = 4.a</a:t>
            </a:r>
          </a:p>
          <a:p>
            <a:r>
              <a:rPr lang="sk-SK" dirty="0" smtClean="0"/>
              <a:t>Obsah štvorca </a:t>
            </a:r>
            <a:r>
              <a:rPr lang="sk-SK" b="1" dirty="0" smtClean="0"/>
              <a:t>S = </a:t>
            </a:r>
            <a:r>
              <a:rPr lang="sk-SK" b="1" dirty="0" err="1" smtClean="0"/>
              <a:t>a.a</a:t>
            </a:r>
            <a:endParaRPr lang="sk-SK" b="1" dirty="0" smtClean="0"/>
          </a:p>
          <a:p>
            <a:r>
              <a:rPr lang="sk-SK" dirty="0" smtClean="0"/>
              <a:t>Obvod obdĺžnika </a:t>
            </a:r>
            <a:r>
              <a:rPr lang="sk-SK" b="1" dirty="0" smtClean="0"/>
              <a:t>o = 2.a+2.b alebo S = 2.(</a:t>
            </a:r>
            <a:r>
              <a:rPr lang="sk-SK" b="1" dirty="0" err="1" smtClean="0"/>
              <a:t>a+b</a:t>
            </a:r>
            <a:r>
              <a:rPr lang="sk-SK" b="1" dirty="0" smtClean="0"/>
              <a:t>)</a:t>
            </a:r>
          </a:p>
          <a:p>
            <a:r>
              <a:rPr lang="sk-SK" dirty="0" smtClean="0"/>
              <a:t>Obsah obdĺžnika </a:t>
            </a:r>
            <a:r>
              <a:rPr lang="sk-SK" b="1" dirty="0" smtClean="0"/>
              <a:t>S = a . b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Obvod a obsah lichobežníka.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Obvod lichobežníka.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Obvod lichobežníka vypočítame takto :</a:t>
            </a:r>
          </a:p>
          <a:p>
            <a:r>
              <a:rPr lang="sk-SK" b="1" dirty="0">
                <a:solidFill>
                  <a:srgbClr val="FF0000"/>
                </a:solidFill>
              </a:rPr>
              <a:t>o</a:t>
            </a:r>
            <a:r>
              <a:rPr lang="sk-SK" b="1" dirty="0" smtClean="0">
                <a:solidFill>
                  <a:srgbClr val="FF0000"/>
                </a:solidFill>
              </a:rPr>
              <a:t> = a + b + c + d  kde a, b, c, d </a:t>
            </a:r>
            <a:r>
              <a:rPr lang="sk-SK" dirty="0" smtClean="0"/>
              <a:t>sú strany lichobežníka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Obsah lichobežníka.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b="1" dirty="0"/>
              <a:t>a</a:t>
            </a:r>
            <a:r>
              <a:rPr lang="sk-SK" b="1" dirty="0" smtClean="0"/>
              <a:t>, c </a:t>
            </a:r>
            <a:r>
              <a:rPr lang="sk-SK" dirty="0" smtClean="0"/>
              <a:t>sú základne, </a:t>
            </a:r>
            <a:r>
              <a:rPr lang="sk-SK" b="1" dirty="0" smtClean="0"/>
              <a:t>b</a:t>
            </a:r>
            <a:r>
              <a:rPr lang="sk-SK" dirty="0" smtClean="0"/>
              <a:t> a </a:t>
            </a:r>
            <a:r>
              <a:rPr lang="sk-SK" b="1" dirty="0" smtClean="0"/>
              <a:t>d </a:t>
            </a:r>
            <a:r>
              <a:rPr lang="sk-SK" dirty="0" smtClean="0"/>
              <a:t>sú ramená lichobežníka</a:t>
            </a:r>
          </a:p>
          <a:p>
            <a:r>
              <a:rPr lang="sk-SK" dirty="0" smtClean="0"/>
              <a:t>Výška </a:t>
            </a:r>
            <a:r>
              <a:rPr lang="sk-SK" b="1" dirty="0" smtClean="0"/>
              <a:t>v</a:t>
            </a:r>
            <a:r>
              <a:rPr lang="sk-SK" dirty="0" smtClean="0"/>
              <a:t> lichobežníka je vzdialenosť medzi základňami.</a:t>
            </a:r>
          </a:p>
          <a:p>
            <a:r>
              <a:rPr lang="sk-SK" dirty="0" smtClean="0"/>
              <a:t>Obsah vypočítame podľa vzorca</a:t>
            </a:r>
          </a:p>
          <a:p>
            <a:r>
              <a:rPr lang="sk-SK" b="1" dirty="0" smtClean="0">
                <a:solidFill>
                  <a:srgbClr val="FF0000"/>
                </a:solidFill>
              </a:rPr>
              <a:t>S = ( a + c ) . </a:t>
            </a:r>
            <a:r>
              <a:rPr lang="sk-SK" b="1" dirty="0">
                <a:solidFill>
                  <a:srgbClr val="FF0000"/>
                </a:solidFill>
              </a:rPr>
              <a:t>v</a:t>
            </a:r>
            <a:r>
              <a:rPr lang="sk-SK" b="1" dirty="0" smtClean="0">
                <a:solidFill>
                  <a:srgbClr val="FF0000"/>
                </a:solidFill>
              </a:rPr>
              <a:t> : 2 </a:t>
            </a:r>
            <a:endParaRPr lang="sk-SK" dirty="0" smtClean="0"/>
          </a:p>
          <a:p>
            <a:r>
              <a:rPr lang="sk-SK" dirty="0" smtClean="0"/>
              <a:t>Spočítame základne, vynásobíme výškou a vydelíme dvomi. Obsah počítame v štvorcových jednotkách.</a:t>
            </a:r>
            <a:endParaRPr lang="sk-SK" dirty="0"/>
          </a:p>
        </p:txBody>
      </p:sp>
      <p:pic>
        <p:nvPicPr>
          <p:cNvPr id="2051" name="Picture 3" descr="C:\Users\Katarina Kovacova\Desktop\lichobezn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3714752"/>
            <a:ext cx="3857653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Obvod a obsah trojuholníka.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Obvod trojuholníka.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Obvod trojuholníka vypočítame</a:t>
            </a:r>
          </a:p>
          <a:p>
            <a:r>
              <a:rPr lang="sk-SK" b="1" dirty="0">
                <a:solidFill>
                  <a:srgbClr val="C00000"/>
                </a:solidFill>
              </a:rPr>
              <a:t>o</a:t>
            </a:r>
            <a:r>
              <a:rPr lang="sk-SK" b="1" dirty="0" smtClean="0">
                <a:solidFill>
                  <a:srgbClr val="C00000"/>
                </a:solidFill>
              </a:rPr>
              <a:t> = a + b + c</a:t>
            </a:r>
            <a:r>
              <a:rPr lang="sk-SK" dirty="0" smtClean="0"/>
              <a:t>   kde a, b, c sú strany trojuholníka.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Obsah trojuholníka.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Na výpočet obsahu trojuholníka potrebujeme poznať stranu a k nej príslušnú výšku</a:t>
            </a:r>
          </a:p>
          <a:p>
            <a:r>
              <a:rPr lang="sk-SK" dirty="0" smtClean="0"/>
              <a:t>Obsah </a:t>
            </a:r>
            <a:r>
              <a:rPr lang="sk-SK" b="1" dirty="0" smtClean="0">
                <a:solidFill>
                  <a:srgbClr val="C00000"/>
                </a:solidFill>
              </a:rPr>
              <a:t>S = a.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v</a:t>
            </a:r>
            <a:r>
              <a:rPr lang="sk-SK" b="1" baseline="-25000" dirty="0" err="1" smtClean="0">
                <a:solidFill>
                  <a:srgbClr val="C00000"/>
                </a:solidFill>
              </a:rPr>
              <a:t>a</a:t>
            </a:r>
            <a:r>
              <a:rPr lang="sk-SK" b="1" baseline="-25000" dirty="0" smtClean="0">
                <a:solidFill>
                  <a:srgbClr val="C00000"/>
                </a:solidFill>
              </a:rPr>
              <a:t> </a:t>
            </a:r>
            <a:r>
              <a:rPr lang="sk-SK" b="1" dirty="0" smtClean="0">
                <a:solidFill>
                  <a:srgbClr val="C00000"/>
                </a:solidFill>
              </a:rPr>
              <a:t> :2 alebo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S = b.</a:t>
            </a:r>
            <a:r>
              <a:rPr lang="sk-SK" b="1" dirty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v</a:t>
            </a:r>
            <a:r>
              <a:rPr lang="sk-SK" b="1" baseline="-25000" dirty="0" err="1" smtClean="0">
                <a:solidFill>
                  <a:srgbClr val="C00000"/>
                </a:solidFill>
              </a:rPr>
              <a:t>b</a:t>
            </a:r>
            <a:r>
              <a:rPr lang="sk-SK" b="1" baseline="-25000" dirty="0" smtClean="0">
                <a:solidFill>
                  <a:srgbClr val="C00000"/>
                </a:solidFill>
              </a:rPr>
              <a:t> </a:t>
            </a:r>
            <a:r>
              <a:rPr lang="sk-SK" b="1" dirty="0" smtClean="0">
                <a:solidFill>
                  <a:srgbClr val="C00000"/>
                </a:solidFill>
              </a:rPr>
              <a:t> :2      alebo</a:t>
            </a:r>
          </a:p>
          <a:p>
            <a:r>
              <a:rPr lang="sk-SK" b="1" dirty="0" smtClean="0">
                <a:solidFill>
                  <a:srgbClr val="C00000"/>
                </a:solidFill>
              </a:rPr>
              <a:t>S = c.</a:t>
            </a:r>
            <a:r>
              <a:rPr lang="sk-SK" b="1" baseline="-25000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v</a:t>
            </a:r>
            <a:r>
              <a:rPr lang="sk-SK" b="1" baseline="-25000" dirty="0" err="1" smtClean="0">
                <a:solidFill>
                  <a:srgbClr val="C00000"/>
                </a:solidFill>
              </a:rPr>
              <a:t>c</a:t>
            </a:r>
            <a:r>
              <a:rPr lang="sk-SK" b="1" dirty="0" smtClean="0">
                <a:solidFill>
                  <a:srgbClr val="C00000"/>
                </a:solidFill>
              </a:rPr>
              <a:t> :2</a:t>
            </a:r>
            <a:r>
              <a:rPr lang="sk-SK" b="1" baseline="-25000" dirty="0" smtClean="0">
                <a:solidFill>
                  <a:srgbClr val="C00000"/>
                </a:solidFill>
              </a:rPr>
              <a:t>     </a:t>
            </a:r>
          </a:p>
          <a:p>
            <a:pPr>
              <a:buNone/>
            </a:pPr>
            <a:r>
              <a:rPr lang="sk-SK" b="1" baseline="-25000" dirty="0">
                <a:solidFill>
                  <a:srgbClr val="C00000"/>
                </a:solidFill>
              </a:rPr>
              <a:t> </a:t>
            </a:r>
            <a:r>
              <a:rPr lang="sk-SK" b="1" dirty="0" smtClean="0">
                <a:solidFill>
                  <a:srgbClr val="C00000"/>
                </a:solidFill>
              </a:rPr>
              <a:t>   </a:t>
            </a:r>
            <a:r>
              <a:rPr lang="sk-SK" dirty="0" smtClean="0"/>
              <a:t>kde </a:t>
            </a:r>
            <a:r>
              <a:rPr lang="sk-SK" b="1" dirty="0" smtClean="0"/>
              <a:t>a, b, c </a:t>
            </a:r>
            <a:r>
              <a:rPr lang="sk-SK" dirty="0" smtClean="0"/>
              <a:t>sú strany trojuholníka</a:t>
            </a:r>
            <a:r>
              <a:rPr lang="sk-SK" b="1" dirty="0" smtClean="0"/>
              <a:t> </a:t>
            </a:r>
            <a:r>
              <a:rPr lang="sk-SK" dirty="0" smtClean="0"/>
              <a:t>a </a:t>
            </a:r>
            <a:r>
              <a:rPr lang="sk-SK" b="1" dirty="0" err="1" smtClean="0">
                <a:solidFill>
                  <a:srgbClr val="C00000"/>
                </a:solidFill>
              </a:rPr>
              <a:t>v</a:t>
            </a:r>
            <a:r>
              <a:rPr lang="sk-SK" b="1" baseline="-25000" dirty="0" err="1" smtClean="0">
                <a:solidFill>
                  <a:srgbClr val="C00000"/>
                </a:solidFill>
              </a:rPr>
              <a:t>a</a:t>
            </a:r>
            <a:r>
              <a:rPr lang="sk-SK" b="1" baseline="-25000" dirty="0" smtClean="0">
                <a:solidFill>
                  <a:srgbClr val="C00000"/>
                </a:solidFill>
              </a:rPr>
              <a:t>,</a:t>
            </a:r>
            <a:r>
              <a:rPr lang="sk-SK" b="1" baseline="-25000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v</a:t>
            </a:r>
            <a:r>
              <a:rPr lang="sk-SK" b="1" baseline="-25000" dirty="0" err="1" smtClean="0">
                <a:solidFill>
                  <a:srgbClr val="C00000"/>
                </a:solidFill>
              </a:rPr>
              <a:t>b</a:t>
            </a:r>
            <a:r>
              <a:rPr lang="sk-SK" b="1" baseline="-25000" dirty="0" smtClean="0">
                <a:solidFill>
                  <a:srgbClr val="C00000"/>
                </a:solidFill>
              </a:rPr>
              <a:t>,</a:t>
            </a:r>
            <a:r>
              <a:rPr lang="sk-SK" b="1" baseline="-25000" dirty="0" smtClean="0">
                <a:solidFill>
                  <a:srgbClr val="C00000"/>
                </a:solidFill>
              </a:rPr>
              <a:t> </a:t>
            </a:r>
            <a:r>
              <a:rPr lang="sk-SK" b="1" dirty="0" err="1" smtClean="0">
                <a:solidFill>
                  <a:srgbClr val="C00000"/>
                </a:solidFill>
              </a:rPr>
              <a:t>v</a:t>
            </a:r>
            <a:r>
              <a:rPr lang="sk-SK" b="1" baseline="-25000" dirty="0" err="1" smtClean="0">
                <a:solidFill>
                  <a:srgbClr val="C00000"/>
                </a:solidFill>
              </a:rPr>
              <a:t>c</a:t>
            </a:r>
            <a:r>
              <a:rPr lang="sk-SK" b="1" baseline="-25000" dirty="0" smtClean="0">
                <a:solidFill>
                  <a:srgbClr val="C00000"/>
                </a:solidFill>
              </a:rPr>
              <a:t>    </a:t>
            </a:r>
          </a:p>
          <a:p>
            <a:pPr>
              <a:buNone/>
            </a:pPr>
            <a:r>
              <a:rPr lang="sk-SK" b="1" baseline="-25000" dirty="0">
                <a:solidFill>
                  <a:srgbClr val="C00000"/>
                </a:solidFill>
              </a:rPr>
              <a:t> </a:t>
            </a:r>
            <a:r>
              <a:rPr lang="sk-SK" b="1" baseline="-25000" dirty="0" smtClean="0">
                <a:solidFill>
                  <a:srgbClr val="C00000"/>
                </a:solidFill>
              </a:rPr>
              <a:t> </a:t>
            </a:r>
            <a:r>
              <a:rPr lang="sk-SK" b="1" dirty="0" smtClean="0">
                <a:solidFill>
                  <a:srgbClr val="C00000"/>
                </a:solidFill>
              </a:rPr>
              <a:t>  </a:t>
            </a:r>
            <a:r>
              <a:rPr lang="sk-SK" dirty="0" smtClean="0"/>
              <a:t>sú príslušné výšky k daným stranám.</a:t>
            </a:r>
            <a:r>
              <a:rPr lang="sk-SK" b="1" baseline="-25000" dirty="0" smtClean="0">
                <a:solidFill>
                  <a:srgbClr val="C00000"/>
                </a:solidFill>
              </a:rPr>
              <a:t>                      </a:t>
            </a:r>
            <a:r>
              <a:rPr lang="sk-SK" baseline="-25000" dirty="0" smtClean="0"/>
              <a:t>                                    </a:t>
            </a:r>
            <a:endParaRPr lang="sk-SK" dirty="0"/>
          </a:p>
        </p:txBody>
      </p:sp>
      <p:pic>
        <p:nvPicPr>
          <p:cNvPr id="3074" name="Picture 2" descr="C:\Users\Katarina Kovacova\Desktop\trojuhol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4071965" cy="25717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Zhrnutie.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Štvorec          </a:t>
            </a:r>
            <a:r>
              <a:rPr lang="sk-SK" dirty="0" smtClean="0">
                <a:solidFill>
                  <a:srgbClr val="C00000"/>
                </a:solidFill>
              </a:rPr>
              <a:t>o = 4 . </a:t>
            </a:r>
            <a:r>
              <a:rPr lang="sk-SK" dirty="0">
                <a:solidFill>
                  <a:srgbClr val="C00000"/>
                </a:solidFill>
              </a:rPr>
              <a:t>a</a:t>
            </a:r>
            <a:r>
              <a:rPr lang="sk-SK" dirty="0" smtClean="0"/>
              <a:t>               </a:t>
            </a:r>
            <a:r>
              <a:rPr lang="sk-SK" dirty="0" smtClean="0">
                <a:solidFill>
                  <a:srgbClr val="002060"/>
                </a:solidFill>
              </a:rPr>
              <a:t>S = a .a</a:t>
            </a:r>
          </a:p>
          <a:p>
            <a:r>
              <a:rPr lang="sk-SK" dirty="0" smtClean="0"/>
              <a:t>Obdĺžnik        </a:t>
            </a:r>
            <a:r>
              <a:rPr lang="sk-SK" dirty="0" smtClean="0">
                <a:solidFill>
                  <a:srgbClr val="C00000"/>
                </a:solidFill>
              </a:rPr>
              <a:t>o = 2.( a + b)       </a:t>
            </a:r>
            <a:r>
              <a:rPr lang="sk-SK" dirty="0" smtClean="0">
                <a:solidFill>
                  <a:srgbClr val="002060"/>
                </a:solidFill>
              </a:rPr>
              <a:t>S = a . b</a:t>
            </a:r>
          </a:p>
          <a:p>
            <a:r>
              <a:rPr lang="sk-SK" dirty="0" smtClean="0"/>
              <a:t>Kosoštvorec  </a:t>
            </a:r>
            <a:r>
              <a:rPr lang="sk-SK" dirty="0" smtClean="0">
                <a:solidFill>
                  <a:srgbClr val="C00000"/>
                </a:solidFill>
              </a:rPr>
              <a:t>o = 4 . a                </a:t>
            </a:r>
            <a:r>
              <a:rPr lang="sk-SK" dirty="0" smtClean="0">
                <a:solidFill>
                  <a:srgbClr val="002060"/>
                </a:solidFill>
              </a:rPr>
              <a:t>S = a. </a:t>
            </a:r>
            <a:r>
              <a:rPr lang="sk-SK" dirty="0" err="1" smtClean="0">
                <a:solidFill>
                  <a:srgbClr val="002060"/>
                </a:solidFill>
              </a:rPr>
              <a:t>v</a:t>
            </a:r>
            <a:r>
              <a:rPr lang="sk-SK" baseline="-25000" dirty="0" err="1" smtClean="0">
                <a:solidFill>
                  <a:srgbClr val="002060"/>
                </a:solidFill>
              </a:rPr>
              <a:t>a</a:t>
            </a:r>
            <a:r>
              <a:rPr lang="sk-SK" baseline="-25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sk-SK" dirty="0" smtClean="0"/>
              <a:t>Kosodĺžnik     </a:t>
            </a:r>
            <a:r>
              <a:rPr lang="sk-SK" dirty="0" smtClean="0">
                <a:solidFill>
                  <a:srgbClr val="C00000"/>
                </a:solidFill>
              </a:rPr>
              <a:t>o = 2.( a + b)       </a:t>
            </a:r>
            <a:r>
              <a:rPr lang="sk-SK" dirty="0" smtClean="0">
                <a:solidFill>
                  <a:srgbClr val="002060"/>
                </a:solidFill>
              </a:rPr>
              <a:t>S = a. </a:t>
            </a:r>
            <a:r>
              <a:rPr lang="sk-SK" dirty="0" err="1" smtClean="0">
                <a:solidFill>
                  <a:srgbClr val="002060"/>
                </a:solidFill>
              </a:rPr>
              <a:t>v</a:t>
            </a:r>
            <a:r>
              <a:rPr lang="sk-SK" baseline="-25000" dirty="0" err="1" smtClean="0">
                <a:solidFill>
                  <a:srgbClr val="002060"/>
                </a:solidFill>
              </a:rPr>
              <a:t>a</a:t>
            </a:r>
            <a:r>
              <a:rPr lang="sk-SK" baseline="-250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sk-SK" baseline="-25000" dirty="0"/>
              <a:t> </a:t>
            </a:r>
            <a:r>
              <a:rPr lang="sk-SK" dirty="0" smtClean="0"/>
              <a:t>    Lichobežník  </a:t>
            </a:r>
            <a:r>
              <a:rPr lang="sk-SK" dirty="0" smtClean="0">
                <a:solidFill>
                  <a:srgbClr val="C00000"/>
                </a:solidFill>
              </a:rPr>
              <a:t>o = a + b +c +d</a:t>
            </a:r>
            <a:r>
              <a:rPr lang="sk-SK" dirty="0" smtClean="0"/>
              <a:t>   </a:t>
            </a:r>
            <a:r>
              <a:rPr lang="sk-SK" dirty="0" smtClean="0">
                <a:solidFill>
                  <a:srgbClr val="002060"/>
                </a:solidFill>
              </a:rPr>
              <a:t>S = ( a + c ) . v : 2 </a:t>
            </a:r>
          </a:p>
          <a:p>
            <a:pPr>
              <a:buNone/>
            </a:pPr>
            <a:endParaRPr lang="sk-SK" baseline="-25000" dirty="0" smtClean="0"/>
          </a:p>
          <a:p>
            <a:pPr>
              <a:buNone/>
            </a:pPr>
            <a:r>
              <a:rPr lang="sk-SK" baseline="-25000" dirty="0"/>
              <a:t> </a:t>
            </a:r>
            <a:r>
              <a:rPr lang="sk-SK" dirty="0" smtClean="0"/>
              <a:t>    Trojuholník   </a:t>
            </a:r>
            <a:r>
              <a:rPr lang="sk-SK" dirty="0" smtClean="0">
                <a:solidFill>
                  <a:srgbClr val="C00000"/>
                </a:solidFill>
              </a:rPr>
              <a:t>o = a + b +c         </a:t>
            </a:r>
            <a:r>
              <a:rPr lang="sk-SK" dirty="0" smtClean="0">
                <a:solidFill>
                  <a:srgbClr val="002060"/>
                </a:solidFill>
              </a:rPr>
              <a:t>S = a. </a:t>
            </a:r>
            <a:r>
              <a:rPr lang="sk-SK" dirty="0" err="1" smtClean="0">
                <a:solidFill>
                  <a:srgbClr val="002060"/>
                </a:solidFill>
              </a:rPr>
              <a:t>v</a:t>
            </a:r>
            <a:r>
              <a:rPr lang="sk-SK" baseline="-25000" dirty="0" err="1" smtClean="0">
                <a:solidFill>
                  <a:srgbClr val="002060"/>
                </a:solidFill>
              </a:rPr>
              <a:t>a</a:t>
            </a:r>
            <a:r>
              <a:rPr lang="sk-SK" baseline="-25000" dirty="0" smtClean="0">
                <a:solidFill>
                  <a:srgbClr val="002060"/>
                </a:solidFill>
              </a:rPr>
              <a:t> </a:t>
            </a:r>
            <a:r>
              <a:rPr lang="sk-SK" dirty="0" smtClean="0">
                <a:solidFill>
                  <a:srgbClr val="002060"/>
                </a:solidFill>
              </a:rPr>
              <a:t> :2 </a:t>
            </a:r>
            <a:endParaRPr lang="sk-SK" baseline="-25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399</Words>
  <Application>Microsoft Office PowerPoint</Application>
  <PresentationFormat>Prezentácia na obrazovke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Obvod a obsah rovnobežníka, lichobežníka a trojuholníka.</vt:lpstr>
      <vt:lpstr>Obvod a obsah rovnobežníka.</vt:lpstr>
      <vt:lpstr>Zopakujme si.</vt:lpstr>
      <vt:lpstr>Obvod a obsah lichobežníka.</vt:lpstr>
      <vt:lpstr>Obvod a obsah trojuholníka.</vt:lpstr>
      <vt:lpstr>Zhrnutie.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Obvod a obsah rovnobežníka, lichobežníka a trojuholníka.</dc:title>
  <dc:creator>Katarina Kovacova</dc:creator>
  <cp:lastModifiedBy>Katarina Kovacova</cp:lastModifiedBy>
  <cp:revision>11</cp:revision>
  <dcterms:created xsi:type="dcterms:W3CDTF">2021-01-25T11:49:57Z</dcterms:created>
  <dcterms:modified xsi:type="dcterms:W3CDTF">2021-01-25T13:37:58Z</dcterms:modified>
</cp:coreProperties>
</file>