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125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44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54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350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22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44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5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65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18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674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5127A-A8BB-4095-B340-99469F66D563}" type="datetimeFigureOut">
              <a:rPr lang="sk-SK" smtClean="0"/>
              <a:t>13. 11. 2020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DB36-A6E4-47E2-A690-72994EF23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8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tQCsUoGLf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The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dinosaur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museum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Múzeum dinosaurov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83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6000" b="1" i="1" dirty="0" err="1">
                <a:solidFill>
                  <a:srgbClr val="FF0000"/>
                </a:solidFill>
              </a:rPr>
              <a:t>Vocabulary</a:t>
            </a:r>
            <a:r>
              <a:rPr lang="sk-SK" sz="6000" b="1" i="1" dirty="0">
                <a:solidFill>
                  <a:srgbClr val="FF0000"/>
                </a:solidFill>
              </a:rPr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4000" b="1" i="1" dirty="0" smtClean="0"/>
              <a:t>Slovná zásoba</a:t>
            </a:r>
          </a:p>
          <a:p>
            <a:pPr marL="0" indent="0" algn="ctr">
              <a:buNone/>
            </a:pPr>
            <a:endParaRPr lang="sk-SK" sz="4000" b="1" i="1" dirty="0" smtClean="0"/>
          </a:p>
          <a:p>
            <a:pPr algn="ctr">
              <a:buFont typeface="Wingdings" pitchFamily="2" charset="2"/>
              <a:buChar char="q"/>
            </a:pPr>
            <a:r>
              <a:rPr lang="sk-SK" sz="4000" dirty="0" smtClean="0">
                <a:solidFill>
                  <a:srgbClr val="FF0000"/>
                </a:solidFill>
              </a:rPr>
              <a:t>Slovnú zásobu sa nauč naspamäť, ale aj písomne.</a:t>
            </a:r>
          </a:p>
          <a:p>
            <a:pPr marL="0" indent="0" algn="ctr">
              <a:buNone/>
            </a:pPr>
            <a:endParaRPr lang="sk-SK" sz="4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3200" b="1" i="1" dirty="0" smtClean="0">
                <a:solidFill>
                  <a:schemeClr val="accent6">
                    <a:lumMod val="75000"/>
                  </a:schemeClr>
                </a:solidFill>
              </a:rPr>
              <a:t> Slovnú zásobu si môžeš vypočuť na tejto webstránke.</a:t>
            </a:r>
          </a:p>
          <a:p>
            <a:r>
              <a:rPr lang="sk-SK" sz="2000" dirty="0" smtClean="0">
                <a:hlinkClick r:id="rId2"/>
              </a:rPr>
              <a:t>https://www.youtube.com/watch?v=OtQCsUoGLfs</a:t>
            </a:r>
            <a:endParaRPr lang="sk-SK" sz="2000" dirty="0" smtClean="0"/>
          </a:p>
          <a:p>
            <a:endParaRPr lang="sk-SK" sz="40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47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 rotWithShape="1">
          <a:blip r:embed="rId2"/>
          <a:srcRect l="18960" t="66107" r="17658" b="14268"/>
          <a:stretch/>
        </p:blipFill>
        <p:spPr bwMode="auto">
          <a:xfrm>
            <a:off x="635951" y="3140394"/>
            <a:ext cx="10748010" cy="2517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ok 4"/>
          <p:cNvPicPr/>
          <p:nvPr/>
        </p:nvPicPr>
        <p:blipFill rotWithShape="1">
          <a:blip r:embed="rId2"/>
          <a:srcRect l="18960" t="47464" r="17658" b="33303"/>
          <a:stretch/>
        </p:blipFill>
        <p:spPr bwMode="auto">
          <a:xfrm>
            <a:off x="702627" y="261314"/>
            <a:ext cx="10748010" cy="206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bdĺžnik 5"/>
          <p:cNvSpPr/>
          <p:nvPr/>
        </p:nvSpPr>
        <p:spPr>
          <a:xfrm>
            <a:off x="702628" y="5657853"/>
            <a:ext cx="1068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kern="0" dirty="0">
                <a:solidFill>
                  <a:prstClr val="black"/>
                </a:solidFill>
                <a:cs typeface="Tunga"/>
              </a:rPr>
              <a:t> 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   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[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skrím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]             	   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        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[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ró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(r)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]	                     [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ǝlajv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]          	   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     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[ ded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]	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           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[</a:t>
            </a:r>
            <a:r>
              <a:rPr lang="sk-SK" kern="0" dirty="0" err="1" smtClean="0">
                <a:solidFill>
                  <a:prstClr val="black"/>
                </a:solidFill>
                <a:cs typeface="Tunga"/>
              </a:rPr>
              <a:t>r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kern="0" dirty="0" err="1" smtClean="0">
                <a:solidFill>
                  <a:prstClr val="black"/>
                </a:solidFill>
                <a:cs typeface="Tunga"/>
              </a:rPr>
              <a:t>ubot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]</a:t>
            </a:r>
            <a:r>
              <a:rPr lang="sk-SK" kern="0" dirty="0">
                <a:solidFill>
                  <a:prstClr val="black"/>
                </a:solidFill>
                <a:cs typeface="Tunga"/>
              </a:rPr>
              <a:t>	</a:t>
            </a: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ung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kern="0" dirty="0">
                <a:solidFill>
                  <a:prstClr val="black"/>
                </a:solidFill>
                <a:cs typeface="Tunga"/>
              </a:rPr>
              <a:t> 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       kričať</a:t>
            </a:r>
            <a:r>
              <a:rPr lang="sk-SK" kern="0" dirty="0">
                <a:solidFill>
                  <a:prstClr val="black"/>
                </a:solidFill>
                <a:cs typeface="Tunga"/>
              </a:rPr>
              <a:t>	 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             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revať	           	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     živý</a:t>
            </a:r>
            <a:r>
              <a:rPr kumimoji="0" lang="sk-SK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		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     neživý, mŕtvy	</a:t>
            </a:r>
            <a:r>
              <a:rPr lang="sk-SK" kern="0" dirty="0">
                <a:solidFill>
                  <a:prstClr val="black"/>
                </a:solidFill>
                <a:cs typeface="Tunga"/>
              </a:rPr>
              <a:t> </a:t>
            </a:r>
            <a:r>
              <a:rPr lang="sk-SK" kern="0" dirty="0" smtClean="0">
                <a:solidFill>
                  <a:prstClr val="black"/>
                </a:solidFill>
                <a:cs typeface="Tunga"/>
              </a:rPr>
              <a:t>             </a:t>
            </a:r>
            <a:r>
              <a:rPr kumimoji="0" lang="sk-SK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unga"/>
              </a:rPr>
              <a:t>robot</a:t>
            </a:r>
            <a:endParaRPr kumimoji="0" lang="sk-SK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19150" y="2409826"/>
            <a:ext cx="1047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cs typeface="Tunga"/>
              </a:rPr>
              <a:t> [ </a:t>
            </a:r>
            <a:r>
              <a:rPr lang="sk-SK" dirty="0" err="1" smtClean="0">
                <a:cs typeface="Tunga"/>
              </a:rPr>
              <a:t>dajn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dirty="0" err="1" smtClean="0">
                <a:cs typeface="Tunga"/>
              </a:rPr>
              <a:t>só</a:t>
            </a:r>
            <a:r>
              <a:rPr lang="sk-SK" dirty="0" smtClean="0">
                <a:cs typeface="Tunga"/>
              </a:rPr>
              <a:t>(r) ]                        [ </a:t>
            </a:r>
            <a:r>
              <a:rPr lang="sk-SK" dirty="0" err="1" smtClean="0">
                <a:cs typeface="Tunga"/>
              </a:rPr>
              <a:t>mjuzij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dirty="0" err="1" smtClean="0">
                <a:cs typeface="Tunga"/>
              </a:rPr>
              <a:t>m</a:t>
            </a:r>
            <a:r>
              <a:rPr lang="sk-SK" dirty="0" smtClean="0">
                <a:cs typeface="Tunga"/>
              </a:rPr>
              <a:t> ]	                [ </a:t>
            </a:r>
            <a:r>
              <a:rPr lang="sk-SK" dirty="0" err="1" smtClean="0">
                <a:cs typeface="Tunga"/>
              </a:rPr>
              <a:t>mod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dirty="0" err="1" smtClean="0">
                <a:cs typeface="Tunga"/>
              </a:rPr>
              <a:t>l</a:t>
            </a:r>
            <a:r>
              <a:rPr lang="sk-SK" dirty="0" smtClean="0">
                <a:cs typeface="Tunga"/>
              </a:rPr>
              <a:t> ]		       [ </a:t>
            </a:r>
            <a:r>
              <a:rPr lang="sk-SK" dirty="0" err="1" smtClean="0">
                <a:cs typeface="Tunga"/>
              </a:rPr>
              <a:t>skelet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dirty="0" err="1" smtClean="0">
                <a:cs typeface="Tunga"/>
              </a:rPr>
              <a:t>n</a:t>
            </a:r>
            <a:r>
              <a:rPr lang="sk-SK" dirty="0" smtClean="0">
                <a:cs typeface="Tunga"/>
              </a:rPr>
              <a:t> ]	</a:t>
            </a:r>
            <a:r>
              <a:rPr lang="sk-SK" dirty="0">
                <a:cs typeface="Tunga"/>
              </a:rPr>
              <a:t>  </a:t>
            </a:r>
            <a:r>
              <a:rPr lang="sk-SK" dirty="0" smtClean="0">
                <a:cs typeface="Tunga"/>
              </a:rPr>
              <a:t>            </a:t>
            </a:r>
            <a:r>
              <a:rPr lang="sk-SK" dirty="0" smtClean="0">
                <a:cs typeface="Tunga"/>
              </a:rPr>
              <a:t>[ </a:t>
            </a:r>
            <a:r>
              <a:rPr lang="sk-SK" dirty="0" err="1" smtClean="0">
                <a:cs typeface="Tunga"/>
              </a:rPr>
              <a:t>ske</a:t>
            </a:r>
            <a:r>
              <a:rPr lang="sk-SK" kern="0" dirty="0" err="1">
                <a:solidFill>
                  <a:prstClr val="black"/>
                </a:solidFill>
                <a:cs typeface="Tunga"/>
              </a:rPr>
              <a:t>ǝ</a:t>
            </a:r>
            <a:r>
              <a:rPr lang="sk-SK" dirty="0" err="1" smtClean="0">
                <a:cs typeface="Tunga"/>
              </a:rPr>
              <a:t>ri</a:t>
            </a:r>
            <a:r>
              <a:rPr lang="sk-SK" dirty="0" smtClean="0">
                <a:cs typeface="Tunga"/>
              </a:rPr>
              <a:t> ] 	</a:t>
            </a:r>
          </a:p>
          <a:p>
            <a:r>
              <a:rPr lang="sk-SK" dirty="0" smtClean="0">
                <a:cs typeface="Tunga"/>
              </a:rPr>
              <a:t>  dinosaurus	                múzeum 		model	   	          kostra	</a:t>
            </a:r>
            <a:r>
              <a:rPr lang="sk-SK" dirty="0">
                <a:cs typeface="Tunga"/>
              </a:rPr>
              <a:t> </a:t>
            </a:r>
            <a:r>
              <a:rPr lang="sk-SK" dirty="0" smtClean="0">
                <a:cs typeface="Tunga"/>
              </a:rPr>
              <a:t>           </a:t>
            </a:r>
            <a:r>
              <a:rPr lang="sk-SK" dirty="0" smtClean="0">
                <a:cs typeface="Tunga"/>
              </a:rPr>
              <a:t>strašidelný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9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0925"/>
          </a:xfrm>
        </p:spPr>
        <p:txBody>
          <a:bodyPr/>
          <a:lstStyle/>
          <a:p>
            <a:pPr algn="ctr"/>
            <a:r>
              <a:rPr lang="sk-SK" b="1" u="sng" dirty="0" err="1" smtClean="0">
                <a:solidFill>
                  <a:srgbClr val="FF0000"/>
                </a:solidFill>
              </a:rPr>
              <a:t>Past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simple</a:t>
            </a:r>
            <a:r>
              <a:rPr lang="sk-SK" b="1" u="sng" dirty="0" smtClean="0">
                <a:solidFill>
                  <a:srgbClr val="FF0000"/>
                </a:solidFill>
              </a:rPr>
              <a:t> of </a:t>
            </a:r>
            <a:r>
              <a:rPr lang="sk-SK" b="1" u="sng" dirty="0" err="1" smtClean="0">
                <a:solidFill>
                  <a:srgbClr val="FF0000"/>
                </a:solidFill>
              </a:rPr>
              <a:t>irregular</a:t>
            </a:r>
            <a:r>
              <a:rPr lang="sk-SK" b="1" u="sng" dirty="0" smtClean="0">
                <a:solidFill>
                  <a:srgbClr val="FF0000"/>
                </a:solidFill>
              </a:rPr>
              <a:t> </a:t>
            </a:r>
            <a:r>
              <a:rPr lang="sk-SK" b="1" u="sng" dirty="0" err="1" smtClean="0">
                <a:solidFill>
                  <a:srgbClr val="FF0000"/>
                </a:solidFill>
              </a:rPr>
              <a:t>verbs</a:t>
            </a:r>
            <a:r>
              <a:rPr lang="sk-SK" b="1" u="sng" dirty="0" smtClean="0">
                <a:solidFill>
                  <a:srgbClr val="FF0000"/>
                </a:solidFill>
              </a:rPr>
              <a:t/>
            </a:r>
            <a:br>
              <a:rPr lang="sk-SK" b="1" u="sng" dirty="0" smtClean="0">
                <a:solidFill>
                  <a:srgbClr val="FF0000"/>
                </a:solidFill>
              </a:rPr>
            </a:br>
            <a:r>
              <a:rPr lang="sk-SK" b="1" u="sng" dirty="0" smtClean="0">
                <a:solidFill>
                  <a:srgbClr val="FF0000"/>
                </a:solidFill>
              </a:rPr>
              <a:t/>
            </a:r>
            <a:br>
              <a:rPr lang="sk-SK" b="1" u="sng" dirty="0" smtClean="0">
                <a:solidFill>
                  <a:srgbClr val="FF0000"/>
                </a:solidFill>
              </a:rPr>
            </a:br>
            <a:r>
              <a:rPr lang="sk-SK" b="1" i="1" dirty="0" smtClean="0"/>
              <a:t>Minulý čas nepravidelných slovies</a:t>
            </a:r>
            <a:endParaRPr lang="sk-SK" b="1" i="1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76324" y="3009899"/>
            <a:ext cx="10277475" cy="31670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Na predchádzajúcich hodinách sme sa učili minulý jednoduchý čas </a:t>
            </a:r>
            <a:r>
              <a:rPr lang="sk-SK" dirty="0">
                <a:solidFill>
                  <a:srgbClr val="00B050"/>
                </a:solidFill>
              </a:rPr>
              <a:t>pravidelných slovies. </a:t>
            </a:r>
            <a:r>
              <a:rPr lang="sk-SK" dirty="0"/>
              <a:t>Ten sa tvorí pomocou prípony </a:t>
            </a:r>
            <a:r>
              <a:rPr lang="sk-SK" dirty="0">
                <a:solidFill>
                  <a:srgbClr val="0000FF"/>
                </a:solidFill>
              </a:rPr>
              <a:t>– </a:t>
            </a:r>
            <a:r>
              <a:rPr lang="sk-SK" dirty="0" err="1">
                <a:solidFill>
                  <a:srgbClr val="0000FF"/>
                </a:solidFill>
              </a:rPr>
              <a:t>ed</a:t>
            </a:r>
            <a:r>
              <a:rPr lang="sk-SK" dirty="0">
                <a:solidFill>
                  <a:srgbClr val="0000FF"/>
                </a:solidFill>
              </a:rPr>
              <a:t>, - d.  </a:t>
            </a:r>
          </a:p>
          <a:p>
            <a:r>
              <a:rPr lang="sk-SK" dirty="0" smtClean="0"/>
              <a:t>Minulý jednoduchý čas </a:t>
            </a:r>
            <a:r>
              <a:rPr lang="sk-SK" u="sng" dirty="0" smtClean="0">
                <a:solidFill>
                  <a:srgbClr val="FF0000"/>
                </a:solidFill>
              </a:rPr>
              <a:t>nepravidelných slovies </a:t>
            </a:r>
            <a:r>
              <a:rPr lang="sk-SK" dirty="0" smtClean="0"/>
              <a:t>sa tvorí pomocou </a:t>
            </a:r>
            <a:r>
              <a:rPr lang="sk-SK" dirty="0" smtClean="0">
                <a:solidFill>
                  <a:srgbClr val="FF0000"/>
                </a:solidFill>
              </a:rPr>
              <a:t>nových (iných) slov</a:t>
            </a:r>
            <a:r>
              <a:rPr lang="sk-SK" dirty="0" smtClean="0"/>
              <a:t>. Pravidlo pre tvorenie minulého jednoduchého času u nepravidelných slovies </a:t>
            </a:r>
            <a:r>
              <a:rPr lang="sk-SK" u="sng" dirty="0" smtClean="0">
                <a:solidFill>
                  <a:srgbClr val="FF0000"/>
                </a:solidFill>
              </a:rPr>
              <a:t>nie je.</a:t>
            </a:r>
          </a:p>
          <a:p>
            <a:r>
              <a:rPr lang="sk-SK" dirty="0" smtClean="0"/>
              <a:t>Nepravidelné slovesá sú zväčša uvedené </a:t>
            </a:r>
            <a:r>
              <a:rPr lang="sk-SK" dirty="0" smtClean="0">
                <a:solidFill>
                  <a:srgbClr val="FF0000"/>
                </a:solidFill>
              </a:rPr>
              <a:t>v tabuľke </a:t>
            </a:r>
            <a:r>
              <a:rPr lang="sk-SK" dirty="0" smtClean="0"/>
              <a:t>v každom slovníku, v každom kurze v pracovnom zošite na posledných stranách.  </a:t>
            </a:r>
          </a:p>
        </p:txBody>
      </p:sp>
    </p:spTree>
    <p:extLst>
      <p:ext uri="{BB962C8B-B14F-4D97-AF65-F5344CB8AC3E}">
        <p14:creationId xmlns:p14="http://schemas.microsoft.com/office/powerpoint/2010/main" val="13149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66725" y="504655"/>
            <a:ext cx="11125200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tabuľke sú slovesá v troch stĺpcoch v abecednom poradí. V prvom stĺpci sú slovesá v neurčitku (v infinitíve), v druhom stĺpci sú uvedené slovesá v minulom čase a v treťom sú uvedené v trpnom rode.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My sa budeme učiť prvý a druhý stĺpec.</a:t>
            </a:r>
            <a:endParaRPr lang="sk-SK" sz="20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50989"/>
              </p:ext>
            </p:extLst>
          </p:nvPr>
        </p:nvGraphicFramePr>
        <p:xfrm>
          <a:off x="914400" y="2228854"/>
          <a:ext cx="7791450" cy="4471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1651"/>
                <a:gridCol w="3849799"/>
              </a:tblGrid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err="1">
                          <a:effectLst/>
                        </a:rPr>
                        <a:t>buy</a:t>
                      </a:r>
                      <a:r>
                        <a:rPr lang="sk-SK" sz="2600" dirty="0">
                          <a:effectLst/>
                        </a:rPr>
                        <a:t>        </a:t>
                      </a:r>
                      <a:r>
                        <a:rPr lang="sk-SK" sz="2600" baseline="30000" dirty="0">
                          <a:effectLst/>
                        </a:rPr>
                        <a:t>kúpiť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bought</a:t>
                      </a:r>
                      <a:r>
                        <a:rPr lang="sk-SK" sz="2600" b="0" dirty="0" smtClean="0">
                          <a:solidFill>
                            <a:schemeClr val="tx1"/>
                          </a:solidFill>
                          <a:effectLst/>
                        </a:rPr>
                        <a:t>   [</a:t>
                      </a:r>
                      <a:r>
                        <a:rPr lang="sk-SK" sz="2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bót</a:t>
                      </a:r>
                      <a:r>
                        <a:rPr lang="sk-SK" sz="2600" b="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sk-SK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>
                    <a:solidFill>
                      <a:schemeClr val="accent1">
                        <a:lumMod val="40000"/>
                        <a:lumOff val="60000"/>
                        <a:alpha val="35000"/>
                      </a:schemeClr>
                    </a:solidFill>
                  </a:tcPr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</a:t>
                      </a:r>
                      <a:r>
                        <a:rPr lang="sk-SK" sz="2600" dirty="0" err="1" smtClean="0">
                          <a:effectLst/>
                        </a:rPr>
                        <a:t>eat</a:t>
                      </a:r>
                      <a:r>
                        <a:rPr lang="sk-SK" sz="2600" baseline="30000" dirty="0" smtClean="0">
                          <a:effectLst/>
                        </a:rPr>
                        <a:t>            </a:t>
                      </a:r>
                      <a:r>
                        <a:rPr lang="sk-SK" sz="2600" baseline="30000" dirty="0">
                          <a:effectLst/>
                        </a:rPr>
                        <a:t>jesť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    </a:t>
                      </a:r>
                      <a:r>
                        <a:rPr lang="sk-SK" sz="2600" dirty="0" err="1" smtClean="0">
                          <a:effectLst/>
                        </a:rPr>
                        <a:t>ate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ejt</a:t>
                      </a:r>
                      <a:r>
                        <a:rPr lang="sk-SK" sz="2600" b="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 go      </a:t>
                      </a:r>
                      <a:r>
                        <a:rPr lang="sk-SK" sz="2600" baseline="30000" dirty="0" smtClean="0">
                          <a:effectLst/>
                        </a:rPr>
                        <a:t>ísť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   </a:t>
                      </a:r>
                      <a:r>
                        <a:rPr lang="sk-SK" sz="2600" dirty="0" err="1" smtClean="0">
                          <a:effectLst/>
                        </a:rPr>
                        <a:t>went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</a:t>
                      </a:r>
                      <a:r>
                        <a:rPr lang="sk-SK" sz="2600" dirty="0" err="1" smtClean="0">
                          <a:effectLst/>
                        </a:rPr>
                        <a:t>hear</a:t>
                      </a:r>
                      <a:r>
                        <a:rPr lang="sk-SK" sz="2600" baseline="0" dirty="0" smtClean="0">
                          <a:effectLst/>
                        </a:rPr>
                        <a:t>  </a:t>
                      </a:r>
                      <a:r>
                        <a:rPr lang="sk-SK" sz="2600" dirty="0" smtClean="0">
                          <a:effectLst/>
                        </a:rPr>
                        <a:t>     </a:t>
                      </a:r>
                      <a:r>
                        <a:rPr lang="sk-SK" sz="2600" baseline="30000" dirty="0">
                          <a:effectLst/>
                        </a:rPr>
                        <a:t>počuť</a:t>
                      </a:r>
                      <a:r>
                        <a:rPr lang="sk-SK" sz="2600" dirty="0">
                          <a:effectLst/>
                        </a:rPr>
                        <a:t>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   </a:t>
                      </a:r>
                      <a:r>
                        <a:rPr lang="sk-SK" sz="2600" dirty="0" err="1" smtClean="0">
                          <a:effectLst/>
                        </a:rPr>
                        <a:t>heard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hǝ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(r)d]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</a:t>
                      </a:r>
                      <a:r>
                        <a:rPr lang="sk-SK" sz="2600" dirty="0" err="1" smtClean="0">
                          <a:effectLst/>
                        </a:rPr>
                        <a:t>learn</a:t>
                      </a:r>
                      <a:r>
                        <a:rPr lang="sk-SK" sz="2600" baseline="30000" dirty="0" smtClean="0">
                          <a:effectLst/>
                        </a:rPr>
                        <a:t>          učiť </a:t>
                      </a:r>
                      <a:r>
                        <a:rPr lang="sk-SK" sz="2600" baseline="30000" dirty="0">
                          <a:effectLst/>
                        </a:rPr>
                        <a:t>sa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   </a:t>
                      </a:r>
                      <a:r>
                        <a:rPr lang="sk-SK" sz="2600" dirty="0" err="1" smtClean="0">
                          <a:effectLst/>
                        </a:rPr>
                        <a:t>learnt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lǝ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(r)nt]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err="1">
                          <a:effectLst/>
                        </a:rPr>
                        <a:t>make</a:t>
                      </a:r>
                      <a:r>
                        <a:rPr lang="sk-SK" sz="2600" dirty="0">
                          <a:effectLst/>
                        </a:rPr>
                        <a:t>     </a:t>
                      </a:r>
                      <a:r>
                        <a:rPr lang="sk-SK" sz="2600" baseline="30000" dirty="0">
                          <a:effectLst/>
                        </a:rPr>
                        <a:t>robiť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  </a:t>
                      </a:r>
                      <a:r>
                        <a:rPr lang="sk-SK" sz="2600" dirty="0" err="1" smtClean="0">
                          <a:effectLst/>
                        </a:rPr>
                        <a:t>made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mejd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  </a:t>
                      </a:r>
                      <a:r>
                        <a:rPr lang="sk-SK" sz="2600" dirty="0" err="1" smtClean="0">
                          <a:effectLst/>
                        </a:rPr>
                        <a:t>see</a:t>
                      </a:r>
                      <a:r>
                        <a:rPr lang="sk-SK" sz="2600" dirty="0" smtClean="0">
                          <a:effectLst/>
                        </a:rPr>
                        <a:t>     </a:t>
                      </a:r>
                      <a:r>
                        <a:rPr lang="sk-SK" sz="2600" baseline="30000" dirty="0">
                          <a:effectLst/>
                        </a:rPr>
                        <a:t>vidieť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</a:t>
                      </a:r>
                      <a:r>
                        <a:rPr lang="sk-SK" sz="2600" dirty="0" err="1" smtClean="0">
                          <a:effectLst/>
                        </a:rPr>
                        <a:t>saw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só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lang="sk-SK" sz="2600" dirty="0" err="1" smtClean="0">
                          <a:effectLst/>
                        </a:rPr>
                        <a:t>think</a:t>
                      </a:r>
                      <a:r>
                        <a:rPr lang="sk-SK" sz="2600" dirty="0" smtClean="0">
                          <a:effectLst/>
                        </a:rPr>
                        <a:t>    </a:t>
                      </a:r>
                      <a:r>
                        <a:rPr lang="sk-SK" sz="2600" baseline="30000" dirty="0" smtClean="0">
                          <a:effectLst/>
                        </a:rPr>
                        <a:t>myslieť</a:t>
                      </a:r>
                      <a:r>
                        <a:rPr lang="sk-SK" sz="2600" dirty="0" smtClean="0">
                          <a:effectLst/>
                        </a:rPr>
                        <a:t>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err="1" smtClean="0">
                          <a:effectLst/>
                        </a:rPr>
                        <a:t>thought</a:t>
                      </a:r>
                      <a:r>
                        <a:rPr lang="sk-SK" sz="2600" dirty="0" smtClean="0">
                          <a:effectLst/>
                        </a:rPr>
                        <a:t>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tót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err="1">
                          <a:effectLst/>
                        </a:rPr>
                        <a:t>wear</a:t>
                      </a:r>
                      <a:r>
                        <a:rPr lang="sk-SK" sz="2600" dirty="0">
                          <a:effectLst/>
                        </a:rPr>
                        <a:t>     </a:t>
                      </a:r>
                      <a:r>
                        <a:rPr lang="sk-SK" sz="2600" baseline="30000" dirty="0" smtClean="0">
                          <a:effectLst/>
                        </a:rPr>
                        <a:t>nosiť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     </a:t>
                      </a:r>
                      <a:r>
                        <a:rPr lang="sk-SK" sz="2600" dirty="0" err="1" smtClean="0">
                          <a:effectLst/>
                        </a:rPr>
                        <a:t>wore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wó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(r)]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  <a:tr h="430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600" dirty="0" err="1">
                          <a:effectLst/>
                        </a:rPr>
                        <a:t>write</a:t>
                      </a:r>
                      <a:r>
                        <a:rPr lang="sk-SK" sz="2600" baseline="30000" dirty="0">
                          <a:effectLst/>
                        </a:rPr>
                        <a:t>        </a:t>
                      </a:r>
                      <a:r>
                        <a:rPr lang="sk-SK" sz="2600" baseline="30000" dirty="0" smtClean="0">
                          <a:effectLst/>
                        </a:rPr>
                        <a:t>písať 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lang="sk-SK" sz="2600" dirty="0" err="1" smtClean="0">
                          <a:effectLst/>
                        </a:rPr>
                        <a:t>wrote</a:t>
                      </a:r>
                      <a:r>
                        <a:rPr lang="sk-SK" sz="2600" dirty="0" smtClean="0">
                          <a:effectLst/>
                        </a:rPr>
                        <a:t>   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sk-SK" sz="2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bót</a:t>
                      </a:r>
                      <a:r>
                        <a:rPr kumimoji="0" lang="sk-SK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sk-SK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95475" y="1093395"/>
            <a:ext cx="526732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Nepravidelné slovesá</a:t>
            </a:r>
            <a:endParaRPr kumimoji="0" lang="sk-SK" altLang="sk-SK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779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38151" y="317500"/>
            <a:ext cx="11182350" cy="295910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Ak tvoríme zápor v minulom čase od nepravidelných slovies, použijeme pomocné sloveso </a:t>
            </a:r>
            <a:br>
              <a:rPr lang="sk-SK" dirty="0" smtClean="0"/>
            </a:br>
            <a:r>
              <a:rPr lang="sk-SK" dirty="0" err="1" smtClean="0">
                <a:solidFill>
                  <a:srgbClr val="FF0000"/>
                </a:solidFill>
              </a:rPr>
              <a:t>did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not</a:t>
            </a:r>
            <a:r>
              <a:rPr lang="sk-SK" dirty="0" smtClean="0">
                <a:solidFill>
                  <a:srgbClr val="FF0000"/>
                </a:solidFill>
              </a:rPr>
              <a:t> = </a:t>
            </a:r>
            <a:r>
              <a:rPr lang="sk-SK" dirty="0" err="1" smtClean="0">
                <a:solidFill>
                  <a:srgbClr val="FF0000"/>
                </a:solidFill>
              </a:rPr>
              <a:t>didn't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+ </a:t>
            </a:r>
            <a:r>
              <a:rPr lang="sk-SK" dirty="0" smtClean="0">
                <a:solidFill>
                  <a:srgbClr val="00B050"/>
                </a:solidFill>
              </a:rPr>
              <a:t>sloveso upravíme na základný tvar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76274" y="2817193"/>
            <a:ext cx="10753726" cy="417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k-SK" sz="32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sk-SK" sz="32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(Príklad):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Kladná veta: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b="1" i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r>
              <a:rPr lang="sk-SK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dinosaur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(Išli sme do múzea dinosaurov.)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Záporná veta: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b="1" i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</a:t>
            </a:r>
            <a:r>
              <a:rPr lang="sk-SK" sz="3200" b="1" i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sk-SK" sz="3200" b="1" i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k-SK" sz="32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b="1" i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sk-SK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dinosaur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</a:t>
            </a:r>
            <a:r>
              <a:rPr lang="sk-SK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(Nešli sme do múzea dinosaurov.)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 rotWithShape="1">
          <a:blip r:embed="rId2"/>
          <a:srcRect l="16094" t="39387" r="17834" b="13914"/>
          <a:stretch/>
        </p:blipFill>
        <p:spPr bwMode="auto">
          <a:xfrm>
            <a:off x="613681" y="658471"/>
            <a:ext cx="9045848" cy="2992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ok 3"/>
          <p:cNvPicPr/>
          <p:nvPr/>
        </p:nvPicPr>
        <p:blipFill rotWithShape="1">
          <a:blip r:embed="rId3"/>
          <a:srcRect l="16645" t="39063" r="17864" b="14079"/>
          <a:stretch/>
        </p:blipFill>
        <p:spPr bwMode="auto">
          <a:xfrm>
            <a:off x="714376" y="3538854"/>
            <a:ext cx="9097282" cy="3319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ĺžnik 4"/>
          <p:cNvSpPr/>
          <p:nvPr/>
        </p:nvSpPr>
        <p:spPr>
          <a:xfrm>
            <a:off x="832756" y="358102"/>
            <a:ext cx="10143033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Underline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verbs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tense</a:t>
            </a:r>
            <a:r>
              <a:rPr lang="sk-SK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(Podčiarkni slovesá v minulom jednoduchom čase.)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268</Words>
  <Application>Microsoft Office PowerPoint</Application>
  <PresentationFormat>Širokouhlá</PresentationFormat>
  <Paragraphs>49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Tunga</vt:lpstr>
      <vt:lpstr>Wingdings</vt:lpstr>
      <vt:lpstr>Motív Office</vt:lpstr>
      <vt:lpstr>The dinosaur museum</vt:lpstr>
      <vt:lpstr>Vocabulary </vt:lpstr>
      <vt:lpstr>Prezentácia programu PowerPoint</vt:lpstr>
      <vt:lpstr>Past simple of irregular verbs  Minulý čas nepravidelných slovies</vt:lpstr>
      <vt:lpstr>Prezentácia programu PowerPoint</vt:lpstr>
      <vt:lpstr>Ak tvoríme zápor v minulom čase od nepravidelných slovies, použijeme pomocné sloveso  did not = didn't + sloveso upravíme na základný tvar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Timea Šoučíková</dc:creator>
  <cp:lastModifiedBy>Timea Šoučíková</cp:lastModifiedBy>
  <cp:revision>30</cp:revision>
  <dcterms:created xsi:type="dcterms:W3CDTF">2020-11-13T11:09:17Z</dcterms:created>
  <dcterms:modified xsi:type="dcterms:W3CDTF">2020-11-13T19:22:30Z</dcterms:modified>
</cp:coreProperties>
</file>